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9" r:id="rId2"/>
    <p:sldId id="260"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 userDrawn="1">
          <p15:clr>
            <a:srgbClr val="A4A3A4"/>
          </p15:clr>
        </p15:guide>
        <p15:guide id="2" pos="73" userDrawn="1">
          <p15:clr>
            <a:srgbClr val="A4A3A4"/>
          </p15:clr>
        </p15:guide>
        <p15:guide id="3" pos="4247" userDrawn="1">
          <p15:clr>
            <a:srgbClr val="A4A3A4"/>
          </p15:clr>
        </p15:guide>
        <p15:guide id="4" orient="horz" pos="6160" userDrawn="1">
          <p15:clr>
            <a:srgbClr val="A4A3A4"/>
          </p15:clr>
        </p15:guide>
        <p15:guide id="5" pos="2222" userDrawn="1">
          <p15:clr>
            <a:srgbClr val="A4A3A4"/>
          </p15:clr>
        </p15:guide>
        <p15:guide id="6" pos="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55" autoAdjust="0"/>
    <p:restoredTop sz="95707"/>
  </p:normalViewPr>
  <p:slideViewPr>
    <p:cSldViewPr snapToGrid="0" showGuides="1">
      <p:cViewPr>
        <p:scale>
          <a:sx n="178" d="100"/>
          <a:sy n="178" d="100"/>
        </p:scale>
        <p:origin x="688" y="-448"/>
      </p:cViewPr>
      <p:guideLst>
        <p:guide orient="horz" pos="81"/>
        <p:guide pos="73"/>
        <p:guide pos="4247"/>
        <p:guide orient="horz" pos="6160"/>
        <p:guide pos="2222"/>
        <p:guide pos="7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FFC560-4329-4218-882C-7782634E0FEF}" type="datetimeFigureOut">
              <a:rPr lang="en-AU" smtClean="0"/>
              <a:t>17/7/17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CF44F9F-4A40-4004-819D-C0BA1C8ED8C4}" type="slidenum">
              <a:rPr lang="en-AU" smtClean="0"/>
              <a:t>‹#›</a:t>
            </a:fld>
            <a:endParaRPr lang="en-AU"/>
          </a:p>
        </p:txBody>
      </p:sp>
    </p:spTree>
    <p:extLst>
      <p:ext uri="{BB962C8B-B14F-4D97-AF65-F5344CB8AC3E}">
        <p14:creationId xmlns:p14="http://schemas.microsoft.com/office/powerpoint/2010/main" val="3533763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FFC560-4329-4218-882C-7782634E0FEF}" type="datetimeFigureOut">
              <a:rPr lang="en-AU" smtClean="0"/>
              <a:t>17/7/17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CF44F9F-4A40-4004-819D-C0BA1C8ED8C4}" type="slidenum">
              <a:rPr lang="en-AU" smtClean="0"/>
              <a:t>‹#›</a:t>
            </a:fld>
            <a:endParaRPr lang="en-AU"/>
          </a:p>
        </p:txBody>
      </p:sp>
    </p:spTree>
    <p:extLst>
      <p:ext uri="{BB962C8B-B14F-4D97-AF65-F5344CB8AC3E}">
        <p14:creationId xmlns:p14="http://schemas.microsoft.com/office/powerpoint/2010/main" val="251178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FFC560-4329-4218-882C-7782634E0FEF}" type="datetimeFigureOut">
              <a:rPr lang="en-AU" smtClean="0"/>
              <a:t>17/7/17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CF44F9F-4A40-4004-819D-C0BA1C8ED8C4}" type="slidenum">
              <a:rPr lang="en-AU" smtClean="0"/>
              <a:t>‹#›</a:t>
            </a:fld>
            <a:endParaRPr lang="en-AU"/>
          </a:p>
        </p:txBody>
      </p:sp>
    </p:spTree>
    <p:extLst>
      <p:ext uri="{BB962C8B-B14F-4D97-AF65-F5344CB8AC3E}">
        <p14:creationId xmlns:p14="http://schemas.microsoft.com/office/powerpoint/2010/main" val="2081130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FFC560-4329-4218-882C-7782634E0FEF}" type="datetimeFigureOut">
              <a:rPr lang="en-AU" smtClean="0"/>
              <a:t>17/7/17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CF44F9F-4A40-4004-819D-C0BA1C8ED8C4}" type="slidenum">
              <a:rPr lang="en-AU" smtClean="0"/>
              <a:t>‹#›</a:t>
            </a:fld>
            <a:endParaRPr lang="en-AU"/>
          </a:p>
        </p:txBody>
      </p:sp>
    </p:spTree>
    <p:extLst>
      <p:ext uri="{BB962C8B-B14F-4D97-AF65-F5344CB8AC3E}">
        <p14:creationId xmlns:p14="http://schemas.microsoft.com/office/powerpoint/2010/main" val="1488156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FFC560-4329-4218-882C-7782634E0FEF}" type="datetimeFigureOut">
              <a:rPr lang="en-AU" smtClean="0"/>
              <a:t>17/7/17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CF44F9F-4A40-4004-819D-C0BA1C8ED8C4}" type="slidenum">
              <a:rPr lang="en-AU" smtClean="0"/>
              <a:t>‹#›</a:t>
            </a:fld>
            <a:endParaRPr lang="en-AU"/>
          </a:p>
        </p:txBody>
      </p:sp>
    </p:spTree>
    <p:extLst>
      <p:ext uri="{BB962C8B-B14F-4D97-AF65-F5344CB8AC3E}">
        <p14:creationId xmlns:p14="http://schemas.microsoft.com/office/powerpoint/2010/main" val="322959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FFC560-4329-4218-882C-7782634E0FEF}" type="datetimeFigureOut">
              <a:rPr lang="en-AU" smtClean="0"/>
              <a:t>17/7/17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CF44F9F-4A40-4004-819D-C0BA1C8ED8C4}" type="slidenum">
              <a:rPr lang="en-AU" smtClean="0"/>
              <a:t>‹#›</a:t>
            </a:fld>
            <a:endParaRPr lang="en-AU"/>
          </a:p>
        </p:txBody>
      </p:sp>
    </p:spTree>
    <p:extLst>
      <p:ext uri="{BB962C8B-B14F-4D97-AF65-F5344CB8AC3E}">
        <p14:creationId xmlns:p14="http://schemas.microsoft.com/office/powerpoint/2010/main" val="3555923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FFC560-4329-4218-882C-7782634E0FEF}" type="datetimeFigureOut">
              <a:rPr lang="en-AU" smtClean="0"/>
              <a:t>17/7/17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CF44F9F-4A40-4004-819D-C0BA1C8ED8C4}" type="slidenum">
              <a:rPr lang="en-AU" smtClean="0"/>
              <a:t>‹#›</a:t>
            </a:fld>
            <a:endParaRPr lang="en-AU"/>
          </a:p>
        </p:txBody>
      </p:sp>
    </p:spTree>
    <p:extLst>
      <p:ext uri="{BB962C8B-B14F-4D97-AF65-F5344CB8AC3E}">
        <p14:creationId xmlns:p14="http://schemas.microsoft.com/office/powerpoint/2010/main" val="2855777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FFC560-4329-4218-882C-7782634E0FEF}" type="datetimeFigureOut">
              <a:rPr lang="en-AU" smtClean="0"/>
              <a:t>17/7/17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CF44F9F-4A40-4004-819D-C0BA1C8ED8C4}" type="slidenum">
              <a:rPr lang="en-AU" smtClean="0"/>
              <a:t>‹#›</a:t>
            </a:fld>
            <a:endParaRPr lang="en-AU"/>
          </a:p>
        </p:txBody>
      </p:sp>
    </p:spTree>
    <p:extLst>
      <p:ext uri="{BB962C8B-B14F-4D97-AF65-F5344CB8AC3E}">
        <p14:creationId xmlns:p14="http://schemas.microsoft.com/office/powerpoint/2010/main" val="141907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FFC560-4329-4218-882C-7782634E0FEF}" type="datetimeFigureOut">
              <a:rPr lang="en-AU" smtClean="0"/>
              <a:t>17/7/17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CF44F9F-4A40-4004-819D-C0BA1C8ED8C4}" type="slidenum">
              <a:rPr lang="en-AU" smtClean="0"/>
              <a:t>‹#›</a:t>
            </a:fld>
            <a:endParaRPr lang="en-AU"/>
          </a:p>
        </p:txBody>
      </p:sp>
    </p:spTree>
    <p:extLst>
      <p:ext uri="{BB962C8B-B14F-4D97-AF65-F5344CB8AC3E}">
        <p14:creationId xmlns:p14="http://schemas.microsoft.com/office/powerpoint/2010/main" val="404296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1FFC560-4329-4218-882C-7782634E0FEF}" type="datetimeFigureOut">
              <a:rPr lang="en-AU" smtClean="0"/>
              <a:t>17/7/17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CF44F9F-4A40-4004-819D-C0BA1C8ED8C4}" type="slidenum">
              <a:rPr lang="en-AU" smtClean="0"/>
              <a:t>‹#›</a:t>
            </a:fld>
            <a:endParaRPr lang="en-AU"/>
          </a:p>
        </p:txBody>
      </p:sp>
    </p:spTree>
    <p:extLst>
      <p:ext uri="{BB962C8B-B14F-4D97-AF65-F5344CB8AC3E}">
        <p14:creationId xmlns:p14="http://schemas.microsoft.com/office/powerpoint/2010/main" val="1537111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1FFC560-4329-4218-882C-7782634E0FEF}" type="datetimeFigureOut">
              <a:rPr lang="en-AU" smtClean="0"/>
              <a:t>17/7/17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CF44F9F-4A40-4004-819D-C0BA1C8ED8C4}" type="slidenum">
              <a:rPr lang="en-AU" smtClean="0"/>
              <a:t>‹#›</a:t>
            </a:fld>
            <a:endParaRPr lang="en-AU"/>
          </a:p>
        </p:txBody>
      </p:sp>
    </p:spTree>
    <p:extLst>
      <p:ext uri="{BB962C8B-B14F-4D97-AF65-F5344CB8AC3E}">
        <p14:creationId xmlns:p14="http://schemas.microsoft.com/office/powerpoint/2010/main" val="28253981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1FFC560-4329-4218-882C-7782634E0FEF}" type="datetimeFigureOut">
              <a:rPr lang="en-AU" smtClean="0"/>
              <a:t>17/7/17</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CF44F9F-4A40-4004-819D-C0BA1C8ED8C4}" type="slidenum">
              <a:rPr lang="en-AU" smtClean="0"/>
              <a:t>‹#›</a:t>
            </a:fld>
            <a:endParaRPr lang="en-AU"/>
          </a:p>
        </p:txBody>
      </p:sp>
    </p:spTree>
    <p:extLst>
      <p:ext uri="{BB962C8B-B14F-4D97-AF65-F5344CB8AC3E}">
        <p14:creationId xmlns:p14="http://schemas.microsoft.com/office/powerpoint/2010/main" val="37998488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hyperlink" Target="https://www.thedesk.org.au/login?login" TargetMode="External"/><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hyperlink" Target="http://www.anu.edu.au/students/health-wellbeing/counselling/community-services" TargetMode="External"/><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161631" y="1138334"/>
            <a:ext cx="2429668" cy="8456515"/>
          </a:xfrm>
          <a:prstGeom prst="rect">
            <a:avLst/>
          </a:prstGeom>
          <a:solidFill>
            <a:srgbClr val="CC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10"/>
          <p:cNvPicPr>
            <a:picLocks noChangeAspect="1"/>
          </p:cNvPicPr>
          <p:nvPr/>
        </p:nvPicPr>
        <p:blipFill>
          <a:blip r:embed="rId2"/>
          <a:stretch>
            <a:fillRect/>
          </a:stretch>
        </p:blipFill>
        <p:spPr>
          <a:xfrm>
            <a:off x="303580" y="7031274"/>
            <a:ext cx="3617289" cy="145500"/>
          </a:xfrm>
          <a:prstGeom prst="rect">
            <a:avLst/>
          </a:prstGeom>
        </p:spPr>
      </p:pic>
      <p:pic>
        <p:nvPicPr>
          <p:cNvPr id="20" name="Picture 19"/>
          <p:cNvPicPr>
            <a:picLocks noChangeAspect="1"/>
          </p:cNvPicPr>
          <p:nvPr/>
        </p:nvPicPr>
        <p:blipFill rotWithShape="1">
          <a:blip r:embed="rId3"/>
          <a:srcRect l="21141"/>
          <a:stretch/>
        </p:blipFill>
        <p:spPr>
          <a:xfrm>
            <a:off x="5530850" y="-4279"/>
            <a:ext cx="1093840" cy="882094"/>
          </a:xfrm>
          <a:prstGeom prst="rect">
            <a:avLst/>
          </a:prstGeom>
        </p:spPr>
      </p:pic>
      <p:sp>
        <p:nvSpPr>
          <p:cNvPr id="33" name="TextBox 32"/>
          <p:cNvSpPr txBox="1"/>
          <p:nvPr/>
        </p:nvSpPr>
        <p:spPr>
          <a:xfrm>
            <a:off x="5530850" y="358720"/>
            <a:ext cx="1085850" cy="331451"/>
          </a:xfrm>
          <a:prstGeom prst="rect">
            <a:avLst/>
          </a:prstGeom>
          <a:noFill/>
        </p:spPr>
        <p:txBody>
          <a:bodyPr wrap="square" lIns="0" tIns="0" rIns="0" bIns="0" rtlCol="0" anchor="ctr" anchorCtr="0">
            <a:noAutofit/>
          </a:bodyPr>
          <a:lstStyle/>
          <a:p>
            <a:pPr algn="ctr"/>
            <a:r>
              <a:rPr lang="en-AU" sz="900" b="1">
                <a:solidFill>
                  <a:schemeClr val="bg1"/>
                </a:solidFill>
                <a:latin typeface="Arial" panose="020B0604020202020204" pitchFamily="34" charset="0"/>
                <a:cs typeface="Arial" panose="020B0604020202020204" pitchFamily="34" charset="0"/>
              </a:rPr>
              <a:t>Weeks 9-10</a:t>
            </a:r>
          </a:p>
        </p:txBody>
      </p:sp>
      <p:grpSp>
        <p:nvGrpSpPr>
          <p:cNvPr id="37" name="Group 4"/>
          <p:cNvGrpSpPr>
            <a:grpSpLocks noChangeAspect="1"/>
          </p:cNvGrpSpPr>
          <p:nvPr/>
        </p:nvGrpSpPr>
        <p:grpSpPr bwMode="auto">
          <a:xfrm>
            <a:off x="330200" y="9578975"/>
            <a:ext cx="3052763" cy="136525"/>
            <a:chOff x="208" y="6034"/>
            <a:chExt cx="1923" cy="86"/>
          </a:xfrm>
        </p:grpSpPr>
        <p:sp>
          <p:nvSpPr>
            <p:cNvPr id="38" name="AutoShape 3"/>
            <p:cNvSpPr>
              <a:spLocks noChangeAspect="1" noChangeArrowheads="1" noTextEdit="1"/>
            </p:cNvSpPr>
            <p:nvPr/>
          </p:nvSpPr>
          <p:spPr bwMode="auto">
            <a:xfrm>
              <a:off x="208" y="6034"/>
              <a:ext cx="1833"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9" name="Freeform 5"/>
            <p:cNvSpPr>
              <a:spLocks/>
            </p:cNvSpPr>
            <p:nvPr/>
          </p:nvSpPr>
          <p:spPr bwMode="auto">
            <a:xfrm>
              <a:off x="210" y="6044"/>
              <a:ext cx="74" cy="66"/>
            </a:xfrm>
            <a:custGeom>
              <a:avLst/>
              <a:gdLst>
                <a:gd name="T0" fmla="*/ 4 w 74"/>
                <a:gd name="T1" fmla="*/ 66 h 66"/>
                <a:gd name="T2" fmla="*/ 0 w 74"/>
                <a:gd name="T3" fmla="*/ 66 h 66"/>
                <a:gd name="T4" fmla="*/ 74 w 74"/>
                <a:gd name="T5" fmla="*/ 66 h 66"/>
                <a:gd name="T6" fmla="*/ 4 w 74"/>
                <a:gd name="T7" fmla="*/ 0 h 66"/>
                <a:gd name="T8" fmla="*/ 4 w 74"/>
                <a:gd name="T9" fmla="*/ 66 h 66"/>
              </a:gdLst>
              <a:ahLst/>
              <a:cxnLst>
                <a:cxn ang="0">
                  <a:pos x="T0" y="T1"/>
                </a:cxn>
                <a:cxn ang="0">
                  <a:pos x="T2" y="T3"/>
                </a:cxn>
                <a:cxn ang="0">
                  <a:pos x="T4" y="T5"/>
                </a:cxn>
                <a:cxn ang="0">
                  <a:pos x="T6" y="T7"/>
                </a:cxn>
                <a:cxn ang="0">
                  <a:pos x="T8" y="T9"/>
                </a:cxn>
              </a:cxnLst>
              <a:rect l="0" t="0" r="r" b="b"/>
              <a:pathLst>
                <a:path w="74" h="66">
                  <a:moveTo>
                    <a:pt x="4" y="66"/>
                  </a:moveTo>
                  <a:lnTo>
                    <a:pt x="0" y="66"/>
                  </a:lnTo>
                  <a:lnTo>
                    <a:pt x="74" y="66"/>
                  </a:lnTo>
                  <a:lnTo>
                    <a:pt x="4" y="0"/>
                  </a:lnTo>
                  <a:lnTo>
                    <a:pt x="4" y="6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0" name="Freeform 6"/>
            <p:cNvSpPr>
              <a:spLocks/>
            </p:cNvSpPr>
            <p:nvPr/>
          </p:nvSpPr>
          <p:spPr bwMode="auto">
            <a:xfrm>
              <a:off x="210" y="6044"/>
              <a:ext cx="74" cy="66"/>
            </a:xfrm>
            <a:custGeom>
              <a:avLst/>
              <a:gdLst>
                <a:gd name="T0" fmla="*/ 4 w 74"/>
                <a:gd name="T1" fmla="*/ 66 h 66"/>
                <a:gd name="T2" fmla="*/ 4 w 74"/>
                <a:gd name="T3" fmla="*/ 0 h 66"/>
                <a:gd name="T4" fmla="*/ 74 w 74"/>
                <a:gd name="T5" fmla="*/ 66 h 66"/>
                <a:gd name="T6" fmla="*/ 0 w 74"/>
                <a:gd name="T7" fmla="*/ 66 h 66"/>
              </a:gdLst>
              <a:ahLst/>
              <a:cxnLst>
                <a:cxn ang="0">
                  <a:pos x="T0" y="T1"/>
                </a:cxn>
                <a:cxn ang="0">
                  <a:pos x="T2" y="T3"/>
                </a:cxn>
                <a:cxn ang="0">
                  <a:pos x="T4" y="T5"/>
                </a:cxn>
                <a:cxn ang="0">
                  <a:pos x="T6" y="T7"/>
                </a:cxn>
              </a:cxnLst>
              <a:rect l="0" t="0" r="r" b="b"/>
              <a:pathLst>
                <a:path w="74" h="66">
                  <a:moveTo>
                    <a:pt x="4" y="66"/>
                  </a:moveTo>
                  <a:lnTo>
                    <a:pt x="4" y="0"/>
                  </a:lnTo>
                  <a:lnTo>
                    <a:pt x="74" y="66"/>
                  </a:lnTo>
                  <a:lnTo>
                    <a:pt x="0" y="66"/>
                  </a:lnTo>
                </a:path>
              </a:pathLst>
            </a:custGeom>
            <a:noFill/>
            <a:ln w="12700"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1" name="Line 7"/>
            <p:cNvSpPr>
              <a:spLocks noChangeShapeType="1"/>
            </p:cNvSpPr>
            <p:nvPr/>
          </p:nvSpPr>
          <p:spPr bwMode="auto">
            <a:xfrm>
              <a:off x="210" y="6114"/>
              <a:ext cx="1921" cy="0"/>
            </a:xfrm>
            <a:prstGeom prst="line">
              <a:avLst/>
            </a:prstGeom>
            <a:noFill/>
            <a:ln w="12700"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a:p>
          </p:txBody>
        </p:sp>
      </p:grpSp>
      <p:grpSp>
        <p:nvGrpSpPr>
          <p:cNvPr id="47" name="Group 4"/>
          <p:cNvGrpSpPr>
            <a:grpSpLocks noChangeAspect="1"/>
          </p:cNvGrpSpPr>
          <p:nvPr/>
        </p:nvGrpSpPr>
        <p:grpSpPr bwMode="auto">
          <a:xfrm>
            <a:off x="3538537" y="9578975"/>
            <a:ext cx="3052763" cy="136525"/>
            <a:chOff x="208" y="6034"/>
            <a:chExt cx="1923" cy="86"/>
          </a:xfrm>
        </p:grpSpPr>
        <p:sp>
          <p:nvSpPr>
            <p:cNvPr id="48" name="AutoShape 3"/>
            <p:cNvSpPr>
              <a:spLocks noChangeAspect="1" noChangeArrowheads="1" noTextEdit="1"/>
            </p:cNvSpPr>
            <p:nvPr/>
          </p:nvSpPr>
          <p:spPr bwMode="auto">
            <a:xfrm>
              <a:off x="208" y="6034"/>
              <a:ext cx="1833"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9" name="Freeform 5"/>
            <p:cNvSpPr>
              <a:spLocks/>
            </p:cNvSpPr>
            <p:nvPr/>
          </p:nvSpPr>
          <p:spPr bwMode="auto">
            <a:xfrm>
              <a:off x="210" y="6044"/>
              <a:ext cx="74" cy="66"/>
            </a:xfrm>
            <a:custGeom>
              <a:avLst/>
              <a:gdLst>
                <a:gd name="T0" fmla="*/ 4 w 74"/>
                <a:gd name="T1" fmla="*/ 66 h 66"/>
                <a:gd name="T2" fmla="*/ 0 w 74"/>
                <a:gd name="T3" fmla="*/ 66 h 66"/>
                <a:gd name="T4" fmla="*/ 74 w 74"/>
                <a:gd name="T5" fmla="*/ 66 h 66"/>
                <a:gd name="T6" fmla="*/ 4 w 74"/>
                <a:gd name="T7" fmla="*/ 0 h 66"/>
                <a:gd name="T8" fmla="*/ 4 w 74"/>
                <a:gd name="T9" fmla="*/ 66 h 66"/>
              </a:gdLst>
              <a:ahLst/>
              <a:cxnLst>
                <a:cxn ang="0">
                  <a:pos x="T0" y="T1"/>
                </a:cxn>
                <a:cxn ang="0">
                  <a:pos x="T2" y="T3"/>
                </a:cxn>
                <a:cxn ang="0">
                  <a:pos x="T4" y="T5"/>
                </a:cxn>
                <a:cxn ang="0">
                  <a:pos x="T6" y="T7"/>
                </a:cxn>
                <a:cxn ang="0">
                  <a:pos x="T8" y="T9"/>
                </a:cxn>
              </a:cxnLst>
              <a:rect l="0" t="0" r="r" b="b"/>
              <a:pathLst>
                <a:path w="74" h="66">
                  <a:moveTo>
                    <a:pt x="4" y="66"/>
                  </a:moveTo>
                  <a:lnTo>
                    <a:pt x="0" y="66"/>
                  </a:lnTo>
                  <a:lnTo>
                    <a:pt x="74" y="66"/>
                  </a:lnTo>
                  <a:lnTo>
                    <a:pt x="4" y="0"/>
                  </a:lnTo>
                  <a:lnTo>
                    <a:pt x="4" y="6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0" name="Freeform 6"/>
            <p:cNvSpPr>
              <a:spLocks/>
            </p:cNvSpPr>
            <p:nvPr/>
          </p:nvSpPr>
          <p:spPr bwMode="auto">
            <a:xfrm>
              <a:off x="210" y="6044"/>
              <a:ext cx="74" cy="66"/>
            </a:xfrm>
            <a:custGeom>
              <a:avLst/>
              <a:gdLst>
                <a:gd name="T0" fmla="*/ 4 w 74"/>
                <a:gd name="T1" fmla="*/ 66 h 66"/>
                <a:gd name="T2" fmla="*/ 4 w 74"/>
                <a:gd name="T3" fmla="*/ 0 h 66"/>
                <a:gd name="T4" fmla="*/ 74 w 74"/>
                <a:gd name="T5" fmla="*/ 66 h 66"/>
                <a:gd name="T6" fmla="*/ 0 w 74"/>
                <a:gd name="T7" fmla="*/ 66 h 66"/>
              </a:gdLst>
              <a:ahLst/>
              <a:cxnLst>
                <a:cxn ang="0">
                  <a:pos x="T0" y="T1"/>
                </a:cxn>
                <a:cxn ang="0">
                  <a:pos x="T2" y="T3"/>
                </a:cxn>
                <a:cxn ang="0">
                  <a:pos x="T4" y="T5"/>
                </a:cxn>
                <a:cxn ang="0">
                  <a:pos x="T6" y="T7"/>
                </a:cxn>
              </a:cxnLst>
              <a:rect l="0" t="0" r="r" b="b"/>
              <a:pathLst>
                <a:path w="74" h="66">
                  <a:moveTo>
                    <a:pt x="4" y="66"/>
                  </a:moveTo>
                  <a:lnTo>
                    <a:pt x="4" y="0"/>
                  </a:lnTo>
                  <a:lnTo>
                    <a:pt x="74" y="66"/>
                  </a:lnTo>
                  <a:lnTo>
                    <a:pt x="0" y="66"/>
                  </a:lnTo>
                </a:path>
              </a:pathLst>
            </a:custGeom>
            <a:noFill/>
            <a:ln w="12700"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1" name="Line 7"/>
            <p:cNvSpPr>
              <a:spLocks noChangeShapeType="1"/>
            </p:cNvSpPr>
            <p:nvPr/>
          </p:nvSpPr>
          <p:spPr bwMode="auto">
            <a:xfrm>
              <a:off x="210" y="6114"/>
              <a:ext cx="1921" cy="0"/>
            </a:xfrm>
            <a:prstGeom prst="line">
              <a:avLst/>
            </a:prstGeom>
            <a:noFill/>
            <a:ln w="12700"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a:p>
          </p:txBody>
        </p:sp>
      </p:grpSp>
      <p:sp>
        <p:nvSpPr>
          <p:cNvPr id="57" name="TextBox 56"/>
          <p:cNvSpPr txBox="1"/>
          <p:nvPr/>
        </p:nvSpPr>
        <p:spPr>
          <a:xfrm>
            <a:off x="4249737" y="1254767"/>
            <a:ext cx="2196362" cy="266696"/>
          </a:xfrm>
          <a:prstGeom prst="rect">
            <a:avLst/>
          </a:prstGeom>
          <a:noFill/>
        </p:spPr>
        <p:txBody>
          <a:bodyPr wrap="square" lIns="0" tIns="0" rIns="0" bIns="0" rtlCol="0">
            <a:noAutofit/>
          </a:bodyPr>
          <a:lstStyle/>
          <a:p>
            <a:r>
              <a:rPr lang="en-AU" sz="1400" b="1">
                <a:solidFill>
                  <a:schemeClr val="bg1"/>
                </a:solidFill>
                <a:latin typeface="Helvetica Neue" charset="0"/>
                <a:ea typeface="Helvetica Neue" charset="0"/>
                <a:cs typeface="Helvetica Neue" charset="0"/>
              </a:rPr>
              <a:t>THINGS TO DO</a:t>
            </a:r>
          </a:p>
        </p:txBody>
      </p:sp>
      <p:sp>
        <p:nvSpPr>
          <p:cNvPr id="65" name="TextBox 64"/>
          <p:cNvSpPr txBox="1"/>
          <p:nvPr/>
        </p:nvSpPr>
        <p:spPr>
          <a:xfrm>
            <a:off x="1271588" y="174524"/>
            <a:ext cx="4051318" cy="474409"/>
          </a:xfrm>
          <a:prstGeom prst="rect">
            <a:avLst/>
          </a:prstGeom>
          <a:noFill/>
        </p:spPr>
        <p:txBody>
          <a:bodyPr wrap="square" lIns="0" tIns="0" rIns="0" bIns="0" rtlCol="0" anchor="ctr" anchorCtr="0">
            <a:noAutofit/>
          </a:bodyPr>
          <a:lstStyle/>
          <a:p>
            <a:r>
              <a:rPr lang="en-AU" b="1" smtClean="0">
                <a:solidFill>
                  <a:srgbClr val="CC3333"/>
                </a:solidFill>
                <a:latin typeface="Arial" panose="020B0604020202020204" pitchFamily="34" charset="0"/>
                <a:cs typeface="Arial" panose="020B0604020202020204" pitchFamily="34" charset="0"/>
              </a:rPr>
              <a:t>MENTORING </a:t>
            </a:r>
            <a:r>
              <a:rPr lang="en-AU" b="1">
                <a:solidFill>
                  <a:srgbClr val="CC3333"/>
                </a:solidFill>
                <a:latin typeface="Arial" panose="020B0604020202020204" pitchFamily="34" charset="0"/>
                <a:cs typeface="Arial" panose="020B0604020202020204" pitchFamily="34" charset="0"/>
              </a:rPr>
              <a:t>NEWSLETTER</a:t>
            </a:r>
            <a:br>
              <a:rPr lang="en-AU" b="1">
                <a:solidFill>
                  <a:srgbClr val="CC3333"/>
                </a:solidFill>
                <a:latin typeface="Arial" panose="020B0604020202020204" pitchFamily="34" charset="0"/>
                <a:cs typeface="Arial" panose="020B0604020202020204" pitchFamily="34" charset="0"/>
              </a:rPr>
            </a:br>
            <a:r>
              <a:rPr lang="en-AU" sz="1200" i="1" smtClean="0">
                <a:solidFill>
                  <a:srgbClr val="CC3333"/>
                </a:solidFill>
                <a:latin typeface="Arial" panose="020B0604020202020204" pitchFamily="34" charset="0"/>
                <a:cs typeface="Arial" panose="020B0604020202020204" pitchFamily="34" charset="0"/>
              </a:rPr>
              <a:t>Theme: Exam Preparation and Mental Health</a:t>
            </a:r>
            <a:endParaRPr lang="en-AU" sz="1200" i="1">
              <a:solidFill>
                <a:srgbClr val="CC3333"/>
              </a:solidFill>
              <a:latin typeface="Arial" panose="020B0604020202020204" pitchFamily="34" charset="0"/>
              <a:cs typeface="Arial" panose="020B0604020202020204" pitchFamily="34" charset="0"/>
            </a:endParaRPr>
          </a:p>
        </p:txBody>
      </p:sp>
      <p:sp>
        <p:nvSpPr>
          <p:cNvPr id="45" name="TextBox 44"/>
          <p:cNvSpPr txBox="1"/>
          <p:nvPr/>
        </p:nvSpPr>
        <p:spPr>
          <a:xfrm>
            <a:off x="4249737" y="1521463"/>
            <a:ext cx="2253455" cy="7308212"/>
          </a:xfrm>
          <a:prstGeom prst="rect">
            <a:avLst/>
          </a:prstGeom>
          <a:noFill/>
        </p:spPr>
        <p:txBody>
          <a:bodyPr wrap="square" lIns="0" tIns="0" rIns="0" bIns="0" rtlCol="0">
            <a:noAutofit/>
          </a:bodyPr>
          <a:lstStyle/>
          <a:p>
            <a:pPr algn="just">
              <a:spcAft>
                <a:spcPts val="600"/>
              </a:spcAft>
            </a:pPr>
            <a:r>
              <a:rPr lang="en-AU" sz="900" b="1" dirty="0">
                <a:solidFill>
                  <a:schemeClr val="bg1"/>
                </a:solidFill>
                <a:latin typeface="Helvetica Neue" charset="0"/>
                <a:ea typeface="Helvetica Neue" charset="0"/>
                <a:cs typeface="Helvetica Neue" charset="0"/>
              </a:rPr>
              <a:t>Task 1: Get to know your own mental health</a:t>
            </a:r>
          </a:p>
          <a:p>
            <a:pPr algn="just">
              <a:spcAft>
                <a:spcPts val="600"/>
              </a:spcAft>
            </a:pPr>
            <a:r>
              <a:rPr lang="en-AU" sz="900" dirty="0">
                <a:solidFill>
                  <a:schemeClr val="bg1"/>
                </a:solidFill>
                <a:latin typeface="Helvetica Neue" charset="0"/>
                <a:ea typeface="Helvetica Neue" charset="0"/>
                <a:cs typeface="Helvetica Neue" charset="0"/>
              </a:rPr>
              <a:t>We are fortunate enough to live in a time where there are a huge variety of places where you can go to for support and guidance. For your first task we ask that you sign up for The Desk, a website aimed at equipping Australian tertiary students with strategies and skills for success and wellbeing during their studies. A short quiz will help get you started by recommending modules specifically tailored to you, such as dealing with stress, anxiety or procrastination. </a:t>
            </a:r>
            <a:endParaRPr lang="en-AU" sz="900" dirty="0" smtClean="0">
              <a:solidFill>
                <a:schemeClr val="bg1"/>
              </a:solidFill>
              <a:latin typeface="Helvetica Neue" charset="0"/>
              <a:ea typeface="Helvetica Neue" charset="0"/>
              <a:cs typeface="Helvetica Neue" charset="0"/>
            </a:endParaRPr>
          </a:p>
          <a:p>
            <a:pPr algn="just">
              <a:spcAft>
                <a:spcPts val="600"/>
              </a:spcAft>
            </a:pPr>
            <a:r>
              <a:rPr lang="en-AU" sz="900" dirty="0">
                <a:solidFill>
                  <a:schemeClr val="bg1"/>
                </a:solidFill>
                <a:latin typeface="Helvetica Neue" charset="0"/>
                <a:ea typeface="Helvetica Neue" charset="0"/>
                <a:cs typeface="Helvetica Neue" charset="0"/>
                <a:hlinkClick r:id="rId4"/>
              </a:rPr>
              <a:t>https://www.thedesk.org.au/login?login</a:t>
            </a:r>
            <a:endParaRPr lang="en-AU" sz="900" dirty="0">
              <a:solidFill>
                <a:schemeClr val="bg1"/>
              </a:solidFill>
              <a:latin typeface="Helvetica Neue" charset="0"/>
              <a:ea typeface="Helvetica Neue" charset="0"/>
              <a:cs typeface="Helvetica Neue" charset="0"/>
            </a:endParaRPr>
          </a:p>
          <a:p>
            <a:pPr algn="just">
              <a:spcAft>
                <a:spcPts val="600"/>
              </a:spcAft>
            </a:pPr>
            <a:r>
              <a:rPr lang="en-AU" sz="900" dirty="0">
                <a:solidFill>
                  <a:schemeClr val="bg1"/>
                </a:solidFill>
                <a:latin typeface="Helvetica Neue" charset="0"/>
                <a:ea typeface="Helvetica Neue" charset="0"/>
                <a:cs typeface="Helvetica Neue" charset="0"/>
              </a:rPr>
              <a:t>If you feel comfortable, you can write a short reflection piece on what questions, if any, about your own mental health that completing the quiz prompted. You may like to think about whether or not you view your own mental health differently now. Discuss the modules that The Desk recommended and any tips or useful information you learnt from completing them</a:t>
            </a:r>
            <a:r>
              <a:rPr lang="en-AU" sz="900" dirty="0" smtClean="0">
                <a:solidFill>
                  <a:schemeClr val="bg1"/>
                </a:solidFill>
                <a:latin typeface="Helvetica Neue" charset="0"/>
                <a:ea typeface="Helvetica Neue" charset="0"/>
                <a:cs typeface="Helvetica Neue" charset="0"/>
              </a:rPr>
              <a:t>.</a:t>
            </a:r>
          </a:p>
          <a:p>
            <a:pPr algn="just">
              <a:spcAft>
                <a:spcPts val="600"/>
              </a:spcAft>
            </a:pPr>
            <a:endParaRPr lang="en-AU" sz="900" dirty="0">
              <a:solidFill>
                <a:schemeClr val="bg1"/>
              </a:solidFill>
              <a:latin typeface="Helvetica Neue" charset="0"/>
              <a:ea typeface="Helvetica Neue" charset="0"/>
              <a:cs typeface="Helvetica Neue" charset="0"/>
            </a:endParaRPr>
          </a:p>
          <a:p>
            <a:pPr algn="just">
              <a:spcAft>
                <a:spcPts val="600"/>
              </a:spcAft>
            </a:pPr>
            <a:r>
              <a:rPr lang="en-AU" sz="900" b="1" dirty="0" smtClean="0">
                <a:solidFill>
                  <a:schemeClr val="bg1"/>
                </a:solidFill>
                <a:latin typeface="Helvetica Neue" charset="0"/>
                <a:ea typeface="Helvetica Neue" charset="0"/>
                <a:cs typeface="Helvetica Neue" charset="0"/>
              </a:rPr>
              <a:t>Task 2: Reflect</a:t>
            </a:r>
          </a:p>
          <a:p>
            <a:pPr algn="just">
              <a:spcAft>
                <a:spcPts val="600"/>
              </a:spcAft>
            </a:pPr>
            <a:r>
              <a:rPr lang="en-AU" sz="900" dirty="0" smtClean="0">
                <a:solidFill>
                  <a:schemeClr val="bg1"/>
                </a:solidFill>
                <a:latin typeface="Helvetica Neue" charset="0"/>
                <a:ea typeface="Helvetica Neue" charset="0"/>
                <a:cs typeface="Helvetica Neue" charset="0"/>
              </a:rPr>
              <a:t>Write a short reflective piece on mental health and then fill the table on the next page with your mentor.</a:t>
            </a:r>
          </a:p>
          <a:p>
            <a:pPr algn="just">
              <a:spcAft>
                <a:spcPts val="600"/>
              </a:spcAft>
            </a:pPr>
            <a:endParaRPr lang="en-AU" sz="900" dirty="0" smtClean="0">
              <a:solidFill>
                <a:schemeClr val="bg1"/>
              </a:solidFill>
              <a:latin typeface="Helvetica Neue" charset="0"/>
              <a:ea typeface="Helvetica Neue" charset="0"/>
              <a:cs typeface="Helvetica Neue" charset="0"/>
            </a:endParaRPr>
          </a:p>
          <a:p>
            <a:pPr algn="just">
              <a:spcAft>
                <a:spcPts val="600"/>
              </a:spcAft>
            </a:pPr>
            <a:r>
              <a:rPr lang="en-AU" sz="900" b="1" dirty="0" smtClean="0">
                <a:solidFill>
                  <a:schemeClr val="bg1"/>
                </a:solidFill>
                <a:latin typeface="Helvetica Neue" charset="0"/>
                <a:ea typeface="Helvetica Neue" charset="0"/>
                <a:cs typeface="Helvetica Neue" charset="0"/>
              </a:rPr>
              <a:t>Task 3: Personal Development</a:t>
            </a:r>
          </a:p>
          <a:p>
            <a:pPr algn="just">
              <a:spcAft>
                <a:spcPts val="600"/>
              </a:spcAft>
            </a:pPr>
            <a:r>
              <a:rPr lang="en-AU" sz="900" dirty="0" smtClean="0">
                <a:solidFill>
                  <a:schemeClr val="bg1"/>
                </a:solidFill>
                <a:latin typeface="Helvetica Neue" charset="0"/>
                <a:ea typeface="Helvetica Neue" charset="0"/>
                <a:cs typeface="Helvetica Neue" charset="0"/>
              </a:rPr>
              <a:t>We recognise that stresses come with being a university student. Not many take the time to think about their personal development. If you have time, take a moment to reflect on this past semester, with these questions in mind:</a:t>
            </a:r>
          </a:p>
          <a:p>
            <a:pPr marL="171450" indent="-171450" algn="just">
              <a:spcAft>
                <a:spcPts val="600"/>
              </a:spcAft>
              <a:buFont typeface="Courier New" charset="0"/>
              <a:buChar char="o"/>
            </a:pPr>
            <a:r>
              <a:rPr lang="en-AU" sz="900" dirty="0" smtClean="0">
                <a:solidFill>
                  <a:schemeClr val="bg1"/>
                </a:solidFill>
                <a:latin typeface="Helvetica Neue" charset="0"/>
                <a:ea typeface="Helvetica Neue" charset="0"/>
                <a:cs typeface="Helvetica Neue" charset="0"/>
              </a:rPr>
              <a:t>What have you learnt about unconscious bias? What are the things we can do to address all this?</a:t>
            </a:r>
          </a:p>
          <a:p>
            <a:pPr marL="171450" indent="-171450" algn="just">
              <a:spcAft>
                <a:spcPts val="600"/>
              </a:spcAft>
              <a:buFont typeface="Courier New" charset="0"/>
              <a:buChar char="o"/>
            </a:pPr>
            <a:r>
              <a:rPr lang="en-AU" sz="900" dirty="0" smtClean="0">
                <a:solidFill>
                  <a:schemeClr val="bg1"/>
                </a:solidFill>
                <a:latin typeface="Helvetica Neue" charset="0"/>
                <a:ea typeface="Helvetica Neue" charset="0"/>
                <a:cs typeface="Helvetica Neue" charset="0"/>
              </a:rPr>
              <a:t>How has, generally speaking, this semester at uni changed you? How has participating in Fifty50 changed your perspective?</a:t>
            </a:r>
          </a:p>
          <a:p>
            <a:pPr algn="just">
              <a:spcAft>
                <a:spcPts val="600"/>
              </a:spcAft>
            </a:pPr>
            <a:endParaRPr lang="en-AU" sz="900" dirty="0">
              <a:solidFill>
                <a:schemeClr val="bg1"/>
              </a:solidFill>
              <a:latin typeface="Helvetica Neue" charset="0"/>
              <a:ea typeface="Helvetica Neue" charset="0"/>
              <a:cs typeface="Helvetica Neue" charset="0"/>
            </a:endParaRPr>
          </a:p>
          <a:p>
            <a:pPr algn="just">
              <a:spcAft>
                <a:spcPts val="600"/>
              </a:spcAft>
            </a:pPr>
            <a:endParaRPr lang="en-AU" sz="900" dirty="0" smtClean="0">
              <a:solidFill>
                <a:schemeClr val="bg1"/>
              </a:solidFill>
              <a:latin typeface="Helvetica Neue" charset="0"/>
              <a:ea typeface="Helvetica Neue" charset="0"/>
              <a:cs typeface="Helvetica Neue" charset="0"/>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121" y="1122363"/>
            <a:ext cx="1863246" cy="733457"/>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7377" y="174524"/>
            <a:ext cx="809469" cy="809469"/>
          </a:xfrm>
          <a:prstGeom prst="rect">
            <a:avLst/>
          </a:prstGeom>
        </p:spPr>
      </p:pic>
      <p:sp>
        <p:nvSpPr>
          <p:cNvPr id="5" name="TextBox 4"/>
          <p:cNvSpPr txBox="1"/>
          <p:nvPr/>
        </p:nvSpPr>
        <p:spPr>
          <a:xfrm>
            <a:off x="265755" y="1960764"/>
            <a:ext cx="1846470" cy="4801314"/>
          </a:xfrm>
          <a:prstGeom prst="rect">
            <a:avLst/>
          </a:prstGeom>
          <a:noFill/>
        </p:spPr>
        <p:txBody>
          <a:bodyPr wrap="square" rtlCol="0">
            <a:spAutoFit/>
          </a:bodyPr>
          <a:lstStyle/>
          <a:p>
            <a:pPr algn="just"/>
            <a:r>
              <a:rPr lang="en-US" sz="900" dirty="0" smtClean="0">
                <a:latin typeface="Helvetica Neue" charset="0"/>
                <a:ea typeface="Helvetica Neue" charset="0"/>
                <a:cs typeface="Helvetica Neue" charset="0"/>
              </a:rPr>
              <a:t>Welcome to the fourth module for the 2017 Fifty50 First Year Mentoring Program! In the final session for this semester, we focus on how to best prepare you for the examination period and also take care of your mental health throughout your studies and your career. While we recognise that everyone learns differently, and that there are no set, fool-proof formula to approaching revision, we have put together a few tips and facts, as well as resources around the university to help you out in the weeks ahead. </a:t>
            </a:r>
          </a:p>
          <a:p>
            <a:pPr algn="just"/>
            <a:endParaRPr lang="en-US" sz="900" dirty="0">
              <a:latin typeface="Helvetica Neue" charset="0"/>
              <a:ea typeface="Helvetica Neue" charset="0"/>
              <a:cs typeface="Helvetica Neue" charset="0"/>
            </a:endParaRPr>
          </a:p>
          <a:p>
            <a:pPr algn="just"/>
            <a:r>
              <a:rPr lang="en-US" sz="900" b="1" dirty="0" smtClean="0">
                <a:latin typeface="Helvetica Neue" charset="0"/>
                <a:ea typeface="Helvetica Neue" charset="0"/>
                <a:cs typeface="Helvetica Neue" charset="0"/>
              </a:rPr>
              <a:t>Importance of Mental Health</a:t>
            </a:r>
          </a:p>
          <a:p>
            <a:pPr algn="just"/>
            <a:r>
              <a:rPr lang="en-US" sz="900" dirty="0" smtClean="0">
                <a:latin typeface="Helvetica Neue" charset="0"/>
                <a:ea typeface="Helvetica Neue" charset="0"/>
                <a:cs typeface="Helvetica Neue" charset="0"/>
              </a:rPr>
              <a:t>Maintaining your mental wellbeing has enormous benefits on all aspects of life. Studies have shown that improving your mental health also improves physical health, productivity and performance. As </a:t>
            </a:r>
            <a:r>
              <a:rPr lang="en-US" sz="900" dirty="0">
                <a:latin typeface="Helvetica Neue" charset="0"/>
                <a:ea typeface="Helvetica Neue" charset="0"/>
                <a:cs typeface="Helvetica Neue" charset="0"/>
              </a:rPr>
              <a:t>you progress through your university career and beyond, maintaining your wellbeing should always be your priority</a:t>
            </a:r>
            <a:r>
              <a:rPr lang="en-US" sz="900" dirty="0" smtClean="0">
                <a:latin typeface="Helvetica Neue" charset="0"/>
                <a:ea typeface="Helvetica Neue" charset="0"/>
                <a:cs typeface="Helvetica Neue" charset="0"/>
              </a:rPr>
              <a:t>. </a:t>
            </a:r>
            <a:r>
              <a:rPr lang="en-US" sz="900" dirty="0">
                <a:latin typeface="Helvetica Neue" charset="0"/>
                <a:ea typeface="Helvetica Neue" charset="0"/>
                <a:cs typeface="Helvetica Neue" charset="0"/>
              </a:rPr>
              <a:t>With the stresses that come during this period of your life, it is sometimes easy to lose sight of this.</a:t>
            </a:r>
            <a:r>
              <a:rPr lang="en-US" sz="900" dirty="0" smtClean="0">
                <a:latin typeface="Helvetica Neue" charset="0"/>
                <a:ea typeface="Helvetica Neue" charset="0"/>
                <a:cs typeface="Helvetica Neue" charset="0"/>
              </a:rPr>
              <a:t> </a:t>
            </a:r>
          </a:p>
        </p:txBody>
      </p:sp>
      <p:sp>
        <p:nvSpPr>
          <p:cNvPr id="7" name="TextBox 6"/>
          <p:cNvSpPr txBox="1"/>
          <p:nvPr/>
        </p:nvSpPr>
        <p:spPr>
          <a:xfrm>
            <a:off x="2112225" y="1138334"/>
            <a:ext cx="2029264" cy="5770811"/>
          </a:xfrm>
          <a:prstGeom prst="rect">
            <a:avLst/>
          </a:prstGeom>
          <a:noFill/>
        </p:spPr>
        <p:txBody>
          <a:bodyPr wrap="square" rtlCol="0">
            <a:spAutoFit/>
          </a:bodyPr>
          <a:lstStyle/>
          <a:p>
            <a:pPr algn="just"/>
            <a:r>
              <a:rPr lang="en-US" sz="900" dirty="0">
                <a:latin typeface="Helvetica Neue" charset="0"/>
                <a:ea typeface="Helvetica Neue" charset="0"/>
                <a:cs typeface="Helvetica Neue" charset="0"/>
              </a:rPr>
              <a:t>When dealing with mental health issues, it is important to realise that you are </a:t>
            </a:r>
            <a:r>
              <a:rPr lang="en-US" sz="900" dirty="0" smtClean="0">
                <a:latin typeface="Helvetica Neue" charset="0"/>
                <a:ea typeface="Helvetica Neue" charset="0"/>
                <a:cs typeface="Helvetica Neue" charset="0"/>
              </a:rPr>
              <a:t>not alone. </a:t>
            </a:r>
            <a:r>
              <a:rPr lang="en-US" sz="900" dirty="0" smtClean="0">
                <a:latin typeface="Helvetica Neue" charset="0"/>
                <a:ea typeface="Helvetica Neue" charset="0"/>
                <a:cs typeface="Helvetica Neue" charset="0"/>
              </a:rPr>
              <a:t>The </a:t>
            </a:r>
            <a:r>
              <a:rPr lang="en-US" sz="900" dirty="0">
                <a:latin typeface="Helvetica Neue" charset="0"/>
                <a:ea typeface="Helvetica Neue" charset="0"/>
                <a:cs typeface="Helvetica Neue" charset="0"/>
              </a:rPr>
              <a:t>tasks in this module are designed to get you thinking about your own mental wellbeing as well as helping you to identify problems early, and where to go if you need help</a:t>
            </a:r>
            <a:r>
              <a:rPr lang="en-US" sz="900" dirty="0" smtClean="0">
                <a:latin typeface="Helvetica Neue" charset="0"/>
                <a:ea typeface="Helvetica Neue" charset="0"/>
                <a:cs typeface="Helvetica Neue" charset="0"/>
              </a:rPr>
              <a:t>.</a:t>
            </a:r>
          </a:p>
          <a:p>
            <a:pPr algn="just"/>
            <a:endParaRPr lang="en-US" sz="900" b="1" dirty="0" smtClean="0">
              <a:latin typeface="Helvetica Neue" charset="0"/>
              <a:ea typeface="Helvetica Neue" charset="0"/>
              <a:cs typeface="Helvetica Neue" charset="0"/>
            </a:endParaRPr>
          </a:p>
          <a:p>
            <a:pPr algn="just"/>
            <a:r>
              <a:rPr lang="en-US" sz="900" b="1" dirty="0" smtClean="0">
                <a:latin typeface="Helvetica Neue" charset="0"/>
                <a:ea typeface="Helvetica Neue" charset="0"/>
                <a:cs typeface="Helvetica Neue" charset="0"/>
              </a:rPr>
              <a:t>Quick Exam Preparation Tips</a:t>
            </a:r>
          </a:p>
          <a:p>
            <a:pPr marL="171450" indent="-171450" algn="just">
              <a:buFont typeface="Wingdings" panose="05000000000000000000" pitchFamily="2" charset="2"/>
              <a:buChar char="Ø"/>
            </a:pPr>
            <a:r>
              <a:rPr lang="en-AU" sz="900" dirty="0">
                <a:latin typeface="Helvetica Neue" charset="0"/>
                <a:ea typeface="Helvetica Neue" charset="0"/>
                <a:cs typeface="Helvetica Neue" charset="0"/>
              </a:rPr>
              <a:t>Keep a </a:t>
            </a:r>
            <a:r>
              <a:rPr lang="en-AU" sz="900" b="1" dirty="0">
                <a:latin typeface="Helvetica Neue" charset="0"/>
                <a:ea typeface="Helvetica Neue" charset="0"/>
                <a:cs typeface="Helvetica Neue" charset="0"/>
              </a:rPr>
              <a:t>to-do list</a:t>
            </a:r>
            <a:r>
              <a:rPr lang="en-AU" sz="900" dirty="0">
                <a:latin typeface="Helvetica Neue" charset="0"/>
                <a:ea typeface="Helvetica Neue" charset="0"/>
                <a:cs typeface="Helvetica Neue" charset="0"/>
              </a:rPr>
              <a:t>, and </a:t>
            </a:r>
            <a:r>
              <a:rPr lang="en-AU" sz="900" b="1" dirty="0">
                <a:latin typeface="Helvetica Neue" charset="0"/>
                <a:ea typeface="Helvetica Neue" charset="0"/>
                <a:cs typeface="Helvetica Neue" charset="0"/>
              </a:rPr>
              <a:t>prioritise</a:t>
            </a:r>
            <a:r>
              <a:rPr lang="en-AU" sz="900" dirty="0">
                <a:latin typeface="Helvetica Neue" charset="0"/>
                <a:ea typeface="Helvetica Neue" charset="0"/>
                <a:cs typeface="Helvetica Neue" charset="0"/>
              </a:rPr>
              <a:t> it so it is not acceptable to put off a task because it is unimportant.</a:t>
            </a:r>
          </a:p>
          <a:p>
            <a:pPr marL="171450" indent="-171450" algn="just">
              <a:buFont typeface="Wingdings" panose="05000000000000000000" pitchFamily="2" charset="2"/>
              <a:buChar char="Ø"/>
            </a:pPr>
            <a:r>
              <a:rPr lang="en-AU" sz="900" dirty="0">
                <a:latin typeface="Helvetica Neue" charset="0"/>
                <a:ea typeface="Helvetica Neue" charset="0"/>
                <a:cs typeface="Helvetica Neue" charset="0"/>
              </a:rPr>
              <a:t>Break tasks into much smaller, more </a:t>
            </a:r>
            <a:r>
              <a:rPr lang="en-AU" sz="900" b="1" dirty="0">
                <a:latin typeface="Helvetica Neue" charset="0"/>
                <a:ea typeface="Helvetica Neue" charset="0"/>
                <a:cs typeface="Helvetica Neue" charset="0"/>
              </a:rPr>
              <a:t>manageable chunks</a:t>
            </a:r>
            <a:r>
              <a:rPr lang="en-AU" sz="900" dirty="0">
                <a:latin typeface="Helvetica Neue" charset="0"/>
                <a:ea typeface="Helvetica Neue" charset="0"/>
                <a:cs typeface="Helvetica Neue" charset="0"/>
              </a:rPr>
              <a:t>, and work on one part at a time. Multi-tasking is ineffective! </a:t>
            </a:r>
          </a:p>
          <a:p>
            <a:pPr marL="171450" indent="-171450" algn="just">
              <a:buFont typeface="Wingdings" panose="05000000000000000000" pitchFamily="2" charset="2"/>
              <a:buChar char="Ø"/>
            </a:pPr>
            <a:r>
              <a:rPr lang="en-AU" sz="900" b="1" dirty="0">
                <a:latin typeface="Helvetica Neue" charset="0"/>
                <a:ea typeface="Helvetica Neue" charset="0"/>
                <a:cs typeface="Helvetica Neue" charset="0"/>
              </a:rPr>
              <a:t>Start revision early</a:t>
            </a:r>
            <a:r>
              <a:rPr lang="en-AU" sz="900" dirty="0">
                <a:latin typeface="Helvetica Neue" charset="0"/>
                <a:ea typeface="Helvetica Neue" charset="0"/>
                <a:cs typeface="Helvetica Neue" charset="0"/>
              </a:rPr>
              <a:t>, even if it is only for 10 minutes at a time, and take </a:t>
            </a:r>
            <a:r>
              <a:rPr lang="en-AU" sz="900" b="1" dirty="0">
                <a:latin typeface="Helvetica Neue" charset="0"/>
                <a:ea typeface="Helvetica Neue" charset="0"/>
                <a:cs typeface="Helvetica Neue" charset="0"/>
              </a:rPr>
              <a:t>regular breaks</a:t>
            </a:r>
            <a:r>
              <a:rPr lang="en-AU" sz="900" dirty="0">
                <a:latin typeface="Helvetica Neue" charset="0"/>
                <a:ea typeface="Helvetica Neue" charset="0"/>
                <a:cs typeface="Helvetica Neue" charset="0"/>
              </a:rPr>
              <a:t>. </a:t>
            </a:r>
            <a:endParaRPr lang="en-AU" sz="900" dirty="0" smtClean="0">
              <a:latin typeface="Helvetica Neue" charset="0"/>
              <a:ea typeface="Helvetica Neue" charset="0"/>
              <a:cs typeface="Helvetica Neue" charset="0"/>
            </a:endParaRPr>
          </a:p>
          <a:p>
            <a:pPr marL="171450" indent="-171450" algn="just">
              <a:buFont typeface="Wingdings" panose="05000000000000000000" pitchFamily="2" charset="2"/>
              <a:buChar char="Ø"/>
            </a:pPr>
            <a:r>
              <a:rPr lang="en-AU" sz="900" b="1" dirty="0" smtClean="0">
                <a:latin typeface="Helvetica Neue" charset="0"/>
                <a:ea typeface="Helvetica Neue" charset="0"/>
                <a:cs typeface="Helvetica Neue" charset="0"/>
              </a:rPr>
              <a:t>Identify where you need the most help</a:t>
            </a:r>
            <a:r>
              <a:rPr lang="en-AU" sz="900" dirty="0" smtClean="0">
                <a:latin typeface="Helvetica Neue" charset="0"/>
                <a:ea typeface="Helvetica Neue" charset="0"/>
                <a:cs typeface="Helvetica Neue" charset="0"/>
              </a:rPr>
              <a:t>. If you are struggling with a concept, identify your issue and seek help </a:t>
            </a:r>
            <a:r>
              <a:rPr lang="mr-IN" sz="900" dirty="0" smtClean="0">
                <a:latin typeface="Helvetica Neue" charset="0"/>
                <a:ea typeface="Helvetica Neue" charset="0"/>
                <a:cs typeface="Helvetica Neue" charset="0"/>
              </a:rPr>
              <a:t>–</a:t>
            </a:r>
            <a:r>
              <a:rPr lang="en-AU" sz="900" dirty="0" smtClean="0">
                <a:latin typeface="Helvetica Neue" charset="0"/>
                <a:ea typeface="Helvetica Neue" charset="0"/>
                <a:cs typeface="Helvetica Neue" charset="0"/>
              </a:rPr>
              <a:t> whether that be from your notes or seeing your tutor.</a:t>
            </a:r>
            <a:endParaRPr lang="en-AU" sz="900" dirty="0" smtClean="0">
              <a:latin typeface="Helvetica Neue" charset="0"/>
              <a:ea typeface="Helvetica Neue" charset="0"/>
              <a:cs typeface="Helvetica Neue" charset="0"/>
            </a:endParaRPr>
          </a:p>
          <a:p>
            <a:pPr marL="171450" indent="-171450" algn="just">
              <a:buFont typeface="Wingdings" panose="05000000000000000000" pitchFamily="2" charset="2"/>
              <a:buChar char="Ø"/>
            </a:pPr>
            <a:r>
              <a:rPr lang="en-AU" sz="900" dirty="0" smtClean="0">
                <a:latin typeface="Helvetica Neue" charset="0"/>
                <a:ea typeface="Helvetica Neue" charset="0"/>
                <a:cs typeface="Helvetica Neue" charset="0"/>
              </a:rPr>
              <a:t>Create </a:t>
            </a:r>
            <a:r>
              <a:rPr lang="en-AU" sz="900" dirty="0">
                <a:latin typeface="Helvetica Neue" charset="0"/>
                <a:ea typeface="Helvetica Neue" charset="0"/>
                <a:cs typeface="Helvetica Neue" charset="0"/>
              </a:rPr>
              <a:t>a detailed, realistic </a:t>
            </a:r>
            <a:r>
              <a:rPr lang="en-AU" sz="900" b="1" dirty="0">
                <a:latin typeface="Helvetica Neue" charset="0"/>
                <a:ea typeface="Helvetica Neue" charset="0"/>
                <a:cs typeface="Helvetica Neue" charset="0"/>
              </a:rPr>
              <a:t>revision schedule </a:t>
            </a:r>
            <a:r>
              <a:rPr lang="en-AU" sz="900" dirty="0">
                <a:latin typeface="Helvetica Neue" charset="0"/>
                <a:ea typeface="Helvetica Neue" charset="0"/>
                <a:cs typeface="Helvetica Neue" charset="0"/>
              </a:rPr>
              <a:t>that includes times, location and activities to be done. This lowers the risk of you getting discouraged and/or not meeting your goals.</a:t>
            </a:r>
          </a:p>
          <a:p>
            <a:pPr marL="171450" indent="-171450" algn="just">
              <a:buFont typeface="Wingdings" charset="2"/>
              <a:buChar char="Ø"/>
            </a:pPr>
            <a:r>
              <a:rPr lang="en-AU" sz="900" dirty="0">
                <a:latin typeface="Helvetica Neue" charset="0"/>
                <a:ea typeface="Helvetica Neue" charset="0"/>
                <a:cs typeface="Helvetica Neue" charset="0"/>
              </a:rPr>
              <a:t>While group studying sounds great, most of the time it can be a huge time waster, with people just ending up having a chat with each other. </a:t>
            </a:r>
            <a:r>
              <a:rPr lang="en-AU" sz="900" dirty="0" smtClean="0">
                <a:latin typeface="Helvetica Neue" charset="0"/>
                <a:ea typeface="Helvetica Neue" charset="0"/>
                <a:cs typeface="Helvetica Neue" charset="0"/>
              </a:rPr>
              <a:t>Be able to recognise when this happens and </a:t>
            </a:r>
            <a:r>
              <a:rPr lang="en-AU" sz="900" b="1" dirty="0" smtClean="0">
                <a:latin typeface="Helvetica Neue" charset="0"/>
                <a:ea typeface="Helvetica Neue" charset="0"/>
                <a:cs typeface="Helvetica Neue" charset="0"/>
              </a:rPr>
              <a:t>remove yourself from the distraction</a:t>
            </a:r>
            <a:r>
              <a:rPr lang="en-AU" sz="900" dirty="0" smtClean="0">
                <a:latin typeface="Helvetica Neue" charset="0"/>
                <a:ea typeface="Helvetica Neue" charset="0"/>
                <a:cs typeface="Helvetica Neue" charset="0"/>
              </a:rPr>
              <a:t>.</a:t>
            </a:r>
            <a:endParaRPr lang="en-US" sz="900" dirty="0" smtClean="0">
              <a:latin typeface="Helvetica Neue" charset="0"/>
              <a:ea typeface="Helvetica Neue" charset="0"/>
              <a:cs typeface="Helvetica Neue" charset="0"/>
            </a:endParaRPr>
          </a:p>
        </p:txBody>
      </p:sp>
      <p:sp>
        <p:nvSpPr>
          <p:cNvPr id="9" name="TextBox 8"/>
          <p:cNvSpPr txBox="1"/>
          <p:nvPr/>
        </p:nvSpPr>
        <p:spPr>
          <a:xfrm>
            <a:off x="282558" y="7197085"/>
            <a:ext cx="3583214" cy="307777"/>
          </a:xfrm>
          <a:prstGeom prst="rect">
            <a:avLst/>
          </a:prstGeom>
          <a:noFill/>
        </p:spPr>
        <p:txBody>
          <a:bodyPr wrap="square" rtlCol="0">
            <a:spAutoFit/>
          </a:bodyPr>
          <a:lstStyle/>
          <a:p>
            <a:r>
              <a:rPr lang="en-US" sz="1400" b="1" dirty="0" smtClean="0">
                <a:latin typeface="Helvetica Neue" charset="0"/>
                <a:ea typeface="Helvetica Neue" charset="0"/>
                <a:cs typeface="Helvetica Neue" charset="0"/>
              </a:rPr>
              <a:t>DISCUSSION TOPICS</a:t>
            </a:r>
            <a:endParaRPr lang="en-US" sz="1400" b="1" dirty="0">
              <a:latin typeface="Helvetica Neue" charset="0"/>
              <a:ea typeface="Helvetica Neue" charset="0"/>
              <a:cs typeface="Helvetica Neue" charset="0"/>
            </a:endParaRPr>
          </a:p>
        </p:txBody>
      </p:sp>
      <p:sp>
        <p:nvSpPr>
          <p:cNvPr id="10" name="TextBox 9"/>
          <p:cNvSpPr txBox="1"/>
          <p:nvPr/>
        </p:nvSpPr>
        <p:spPr>
          <a:xfrm>
            <a:off x="300136" y="7514386"/>
            <a:ext cx="3470019" cy="1892826"/>
          </a:xfrm>
          <a:prstGeom prst="rect">
            <a:avLst/>
          </a:prstGeom>
          <a:noFill/>
        </p:spPr>
        <p:txBody>
          <a:bodyPr wrap="square" rtlCol="0">
            <a:spAutoFit/>
          </a:bodyPr>
          <a:lstStyle/>
          <a:p>
            <a:pPr marL="171450" indent="-171450" algn="just">
              <a:buFont typeface="Wingdings" charset="2"/>
              <a:buChar char="Ø"/>
            </a:pPr>
            <a:r>
              <a:rPr lang="en-US" sz="900" dirty="0" smtClean="0">
                <a:latin typeface="Helvetica Neue" charset="0"/>
                <a:ea typeface="Helvetica Neue" charset="0"/>
                <a:cs typeface="Helvetica Neue" charset="0"/>
              </a:rPr>
              <a:t>Relaxation methods</a:t>
            </a:r>
          </a:p>
          <a:p>
            <a:pPr marL="171450" indent="-171450" algn="just">
              <a:buFont typeface="Wingdings" charset="2"/>
              <a:buChar char="Ø"/>
            </a:pPr>
            <a:r>
              <a:rPr lang="en-US" sz="900" dirty="0" smtClean="0">
                <a:latin typeface="Helvetica Neue" charset="0"/>
                <a:ea typeface="Helvetica Neue" charset="0"/>
                <a:cs typeface="Helvetica Neue" charset="0"/>
              </a:rPr>
              <a:t>Controlling assessment anxiety</a:t>
            </a:r>
          </a:p>
          <a:p>
            <a:pPr marL="171450" indent="-171450" algn="just">
              <a:buFont typeface="Wingdings" charset="2"/>
              <a:buChar char="Ø"/>
            </a:pPr>
            <a:r>
              <a:rPr lang="en-US" sz="900" dirty="0" smtClean="0">
                <a:latin typeface="Helvetica Neue" charset="0"/>
                <a:ea typeface="Helvetica Neue" charset="0"/>
                <a:cs typeface="Helvetica Neue" charset="0"/>
              </a:rPr>
              <a:t>Common university stresses</a:t>
            </a:r>
          </a:p>
          <a:p>
            <a:pPr marL="171450" indent="-171450" algn="just">
              <a:buFont typeface="Wingdings" charset="2"/>
              <a:buChar char="Ø"/>
            </a:pPr>
            <a:r>
              <a:rPr lang="en-US" sz="900" dirty="0" smtClean="0">
                <a:latin typeface="Helvetica Neue" charset="0"/>
                <a:ea typeface="Helvetica Neue" charset="0"/>
                <a:cs typeface="Helvetica Neue" charset="0"/>
              </a:rPr>
              <a:t>Long term mental health practices</a:t>
            </a:r>
          </a:p>
          <a:p>
            <a:pPr marL="171450" indent="-171450" algn="just">
              <a:buFont typeface="Wingdings" charset="2"/>
              <a:buChar char="Ø"/>
            </a:pPr>
            <a:r>
              <a:rPr lang="en-US" sz="900" dirty="0" smtClean="0">
                <a:latin typeface="Helvetica Neue" charset="0"/>
                <a:ea typeface="Helvetica Neue" charset="0"/>
                <a:cs typeface="Helvetica Neue" charset="0"/>
              </a:rPr>
              <a:t>Where to go if you need help</a:t>
            </a:r>
          </a:p>
          <a:p>
            <a:pPr marL="171450" indent="-171450" algn="just">
              <a:buFont typeface="Wingdings" charset="2"/>
              <a:buChar char="Ø"/>
            </a:pPr>
            <a:r>
              <a:rPr lang="en-US" sz="900" dirty="0" smtClean="0">
                <a:latin typeface="Helvetica Neue" charset="0"/>
                <a:ea typeface="Helvetica Neue" charset="0"/>
                <a:cs typeface="Helvetica Neue" charset="0"/>
              </a:rPr>
              <a:t>Signs to look out for if someone you know looks like they are struggling with a mental health issue</a:t>
            </a:r>
          </a:p>
          <a:p>
            <a:pPr marL="171450" indent="-171450" algn="just">
              <a:buFont typeface="Wingdings" charset="2"/>
              <a:buChar char="Ø"/>
            </a:pPr>
            <a:r>
              <a:rPr lang="en-US" sz="900" dirty="0" smtClean="0">
                <a:latin typeface="Helvetica Neue" charset="0"/>
                <a:ea typeface="Helvetica Neue" charset="0"/>
                <a:cs typeface="Helvetica Neue" charset="0"/>
              </a:rPr>
              <a:t>Study tips and how to best prepare for exams </a:t>
            </a:r>
            <a:endParaRPr lang="en-US" sz="900" dirty="0" smtClean="0">
              <a:latin typeface="Helvetica Neue" charset="0"/>
              <a:ea typeface="Helvetica Neue" charset="0"/>
              <a:cs typeface="Helvetica Neue" charset="0"/>
            </a:endParaRPr>
          </a:p>
          <a:p>
            <a:pPr marL="171450" indent="-171450" algn="just">
              <a:buFont typeface="Wingdings" charset="2"/>
              <a:buChar char="Ø"/>
            </a:pPr>
            <a:r>
              <a:rPr lang="en-US" sz="900" dirty="0" smtClean="0">
                <a:latin typeface="Helvetica Neue" charset="0"/>
                <a:ea typeface="Helvetica Neue" charset="0"/>
                <a:cs typeface="Helvetica Neue" charset="0"/>
              </a:rPr>
              <a:t>Have a think about your current study habits </a:t>
            </a:r>
            <a:r>
              <a:rPr lang="mr-IN" sz="900" dirty="0" smtClean="0">
                <a:latin typeface="Helvetica Neue" charset="0"/>
                <a:ea typeface="Helvetica Neue" charset="0"/>
                <a:cs typeface="Helvetica Neue" charset="0"/>
              </a:rPr>
              <a:t>–</a:t>
            </a:r>
            <a:r>
              <a:rPr lang="en-US" sz="900" dirty="0" smtClean="0">
                <a:latin typeface="Helvetica Neue" charset="0"/>
                <a:ea typeface="Helvetica Neue" charset="0"/>
                <a:cs typeface="Helvetica Neue" charset="0"/>
              </a:rPr>
              <a:t> both good and bad and try to track how long you spend doing things and compare that to what you aim for.</a:t>
            </a:r>
            <a:endParaRPr lang="en-US" sz="900" dirty="0" smtClean="0">
              <a:latin typeface="Helvetica Neue" charset="0"/>
              <a:ea typeface="Helvetica Neue" charset="0"/>
              <a:cs typeface="Helvetica Neue" charset="0"/>
            </a:endParaRPr>
          </a:p>
          <a:p>
            <a:pPr marL="171450" indent="-171450" algn="just">
              <a:buFont typeface="Wingdings" charset="2"/>
              <a:buChar char="Ø"/>
            </a:pPr>
            <a:endParaRPr lang="en-US" sz="900" dirty="0" smtClean="0">
              <a:latin typeface="Helvetica Neue" charset="0"/>
              <a:ea typeface="Helvetica Neue" charset="0"/>
              <a:cs typeface="Helvetica Neue" charset="0"/>
            </a:endParaRPr>
          </a:p>
          <a:p>
            <a:pPr marL="171450" indent="-171450" algn="just">
              <a:buFont typeface="Wingdings" charset="2"/>
              <a:buChar char="Ø"/>
            </a:pPr>
            <a:endParaRPr lang="en-US" sz="900" dirty="0" smtClean="0">
              <a:latin typeface="Helvetica Neue" charset="0"/>
              <a:ea typeface="Helvetica Neue" charset="0"/>
              <a:cs typeface="Helvetica Neue" charset="0"/>
            </a:endParaRPr>
          </a:p>
        </p:txBody>
      </p:sp>
    </p:spTree>
    <p:extLst>
      <p:ext uri="{BB962C8B-B14F-4D97-AF65-F5344CB8AC3E}">
        <p14:creationId xmlns:p14="http://schemas.microsoft.com/office/powerpoint/2010/main" val="2718694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13093" y="1005923"/>
            <a:ext cx="6278811" cy="360841"/>
          </a:xfrm>
          <a:prstGeom prst="rect">
            <a:avLst/>
          </a:prstGeom>
          <a:solidFill>
            <a:srgbClr val="CC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 name="Picture 11"/>
          <p:cNvPicPr>
            <a:picLocks noChangeAspect="1"/>
          </p:cNvPicPr>
          <p:nvPr/>
        </p:nvPicPr>
        <p:blipFill>
          <a:blip r:embed="rId2"/>
          <a:stretch>
            <a:fillRect/>
          </a:stretch>
        </p:blipFill>
        <p:spPr>
          <a:xfrm>
            <a:off x="313093" y="6012096"/>
            <a:ext cx="3617289" cy="145500"/>
          </a:xfrm>
          <a:prstGeom prst="rect">
            <a:avLst/>
          </a:prstGeom>
        </p:spPr>
      </p:pic>
      <p:pic>
        <p:nvPicPr>
          <p:cNvPr id="20" name="Picture 19"/>
          <p:cNvPicPr>
            <a:picLocks noChangeAspect="1"/>
          </p:cNvPicPr>
          <p:nvPr/>
        </p:nvPicPr>
        <p:blipFill rotWithShape="1">
          <a:blip r:embed="rId3"/>
          <a:srcRect l="21141"/>
          <a:stretch/>
        </p:blipFill>
        <p:spPr>
          <a:xfrm>
            <a:off x="5530850" y="-4279"/>
            <a:ext cx="1093840" cy="882094"/>
          </a:xfrm>
          <a:prstGeom prst="rect">
            <a:avLst/>
          </a:prstGeom>
        </p:spPr>
      </p:pic>
      <p:sp>
        <p:nvSpPr>
          <p:cNvPr id="33" name="TextBox 32"/>
          <p:cNvSpPr txBox="1"/>
          <p:nvPr/>
        </p:nvSpPr>
        <p:spPr>
          <a:xfrm>
            <a:off x="5530850" y="405018"/>
            <a:ext cx="1085850" cy="331451"/>
          </a:xfrm>
          <a:prstGeom prst="rect">
            <a:avLst/>
          </a:prstGeom>
          <a:noFill/>
        </p:spPr>
        <p:txBody>
          <a:bodyPr wrap="square" lIns="0" tIns="0" rIns="0" bIns="0" rtlCol="0" anchor="ctr" anchorCtr="0">
            <a:noAutofit/>
          </a:bodyPr>
          <a:lstStyle/>
          <a:p>
            <a:pPr algn="ctr"/>
            <a:r>
              <a:rPr lang="en-AU" sz="900" b="1" smtClean="0">
                <a:solidFill>
                  <a:schemeClr val="bg1"/>
                </a:solidFill>
                <a:latin typeface="Arial" panose="020B0604020202020204" pitchFamily="34" charset="0"/>
                <a:cs typeface="Arial" panose="020B0604020202020204" pitchFamily="34" charset="0"/>
              </a:rPr>
              <a:t>Weeks 9-10</a:t>
            </a:r>
            <a:endParaRPr lang="en-AU" sz="900" b="1">
              <a:solidFill>
                <a:schemeClr val="bg1"/>
              </a:solidFill>
              <a:latin typeface="Arial" panose="020B0604020202020204" pitchFamily="34" charset="0"/>
              <a:cs typeface="Arial" panose="020B0604020202020204" pitchFamily="34" charset="0"/>
            </a:endParaRPr>
          </a:p>
        </p:txBody>
      </p:sp>
      <p:grpSp>
        <p:nvGrpSpPr>
          <p:cNvPr id="37" name="Group 4"/>
          <p:cNvGrpSpPr>
            <a:grpSpLocks noChangeAspect="1"/>
          </p:cNvGrpSpPr>
          <p:nvPr/>
        </p:nvGrpSpPr>
        <p:grpSpPr bwMode="auto">
          <a:xfrm>
            <a:off x="330200" y="9578975"/>
            <a:ext cx="3052763" cy="136525"/>
            <a:chOff x="208" y="6034"/>
            <a:chExt cx="1923" cy="86"/>
          </a:xfrm>
        </p:grpSpPr>
        <p:sp>
          <p:nvSpPr>
            <p:cNvPr id="38" name="AutoShape 3"/>
            <p:cNvSpPr>
              <a:spLocks noChangeAspect="1" noChangeArrowheads="1" noTextEdit="1"/>
            </p:cNvSpPr>
            <p:nvPr/>
          </p:nvSpPr>
          <p:spPr bwMode="auto">
            <a:xfrm>
              <a:off x="208" y="6034"/>
              <a:ext cx="1833"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9" name="Freeform 5"/>
            <p:cNvSpPr>
              <a:spLocks/>
            </p:cNvSpPr>
            <p:nvPr/>
          </p:nvSpPr>
          <p:spPr bwMode="auto">
            <a:xfrm>
              <a:off x="210" y="6044"/>
              <a:ext cx="74" cy="66"/>
            </a:xfrm>
            <a:custGeom>
              <a:avLst/>
              <a:gdLst>
                <a:gd name="T0" fmla="*/ 4 w 74"/>
                <a:gd name="T1" fmla="*/ 66 h 66"/>
                <a:gd name="T2" fmla="*/ 0 w 74"/>
                <a:gd name="T3" fmla="*/ 66 h 66"/>
                <a:gd name="T4" fmla="*/ 74 w 74"/>
                <a:gd name="T5" fmla="*/ 66 h 66"/>
                <a:gd name="T6" fmla="*/ 4 w 74"/>
                <a:gd name="T7" fmla="*/ 0 h 66"/>
                <a:gd name="T8" fmla="*/ 4 w 74"/>
                <a:gd name="T9" fmla="*/ 66 h 66"/>
              </a:gdLst>
              <a:ahLst/>
              <a:cxnLst>
                <a:cxn ang="0">
                  <a:pos x="T0" y="T1"/>
                </a:cxn>
                <a:cxn ang="0">
                  <a:pos x="T2" y="T3"/>
                </a:cxn>
                <a:cxn ang="0">
                  <a:pos x="T4" y="T5"/>
                </a:cxn>
                <a:cxn ang="0">
                  <a:pos x="T6" y="T7"/>
                </a:cxn>
                <a:cxn ang="0">
                  <a:pos x="T8" y="T9"/>
                </a:cxn>
              </a:cxnLst>
              <a:rect l="0" t="0" r="r" b="b"/>
              <a:pathLst>
                <a:path w="74" h="66">
                  <a:moveTo>
                    <a:pt x="4" y="66"/>
                  </a:moveTo>
                  <a:lnTo>
                    <a:pt x="0" y="66"/>
                  </a:lnTo>
                  <a:lnTo>
                    <a:pt x="74" y="66"/>
                  </a:lnTo>
                  <a:lnTo>
                    <a:pt x="4" y="0"/>
                  </a:lnTo>
                  <a:lnTo>
                    <a:pt x="4" y="6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0" name="Freeform 6"/>
            <p:cNvSpPr>
              <a:spLocks/>
            </p:cNvSpPr>
            <p:nvPr/>
          </p:nvSpPr>
          <p:spPr bwMode="auto">
            <a:xfrm>
              <a:off x="210" y="6044"/>
              <a:ext cx="74" cy="66"/>
            </a:xfrm>
            <a:custGeom>
              <a:avLst/>
              <a:gdLst>
                <a:gd name="T0" fmla="*/ 4 w 74"/>
                <a:gd name="T1" fmla="*/ 66 h 66"/>
                <a:gd name="T2" fmla="*/ 4 w 74"/>
                <a:gd name="T3" fmla="*/ 0 h 66"/>
                <a:gd name="T4" fmla="*/ 74 w 74"/>
                <a:gd name="T5" fmla="*/ 66 h 66"/>
                <a:gd name="T6" fmla="*/ 0 w 74"/>
                <a:gd name="T7" fmla="*/ 66 h 66"/>
              </a:gdLst>
              <a:ahLst/>
              <a:cxnLst>
                <a:cxn ang="0">
                  <a:pos x="T0" y="T1"/>
                </a:cxn>
                <a:cxn ang="0">
                  <a:pos x="T2" y="T3"/>
                </a:cxn>
                <a:cxn ang="0">
                  <a:pos x="T4" y="T5"/>
                </a:cxn>
                <a:cxn ang="0">
                  <a:pos x="T6" y="T7"/>
                </a:cxn>
              </a:cxnLst>
              <a:rect l="0" t="0" r="r" b="b"/>
              <a:pathLst>
                <a:path w="74" h="66">
                  <a:moveTo>
                    <a:pt x="4" y="66"/>
                  </a:moveTo>
                  <a:lnTo>
                    <a:pt x="4" y="0"/>
                  </a:lnTo>
                  <a:lnTo>
                    <a:pt x="74" y="66"/>
                  </a:lnTo>
                  <a:lnTo>
                    <a:pt x="0" y="66"/>
                  </a:lnTo>
                </a:path>
              </a:pathLst>
            </a:custGeom>
            <a:noFill/>
            <a:ln w="12700"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1" name="Line 7"/>
            <p:cNvSpPr>
              <a:spLocks noChangeShapeType="1"/>
            </p:cNvSpPr>
            <p:nvPr/>
          </p:nvSpPr>
          <p:spPr bwMode="auto">
            <a:xfrm>
              <a:off x="210" y="6114"/>
              <a:ext cx="1921" cy="0"/>
            </a:xfrm>
            <a:prstGeom prst="line">
              <a:avLst/>
            </a:prstGeom>
            <a:noFill/>
            <a:ln w="12700"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a:p>
          </p:txBody>
        </p:sp>
      </p:grpSp>
      <p:grpSp>
        <p:nvGrpSpPr>
          <p:cNvPr id="47" name="Group 4"/>
          <p:cNvGrpSpPr>
            <a:grpSpLocks noChangeAspect="1"/>
          </p:cNvGrpSpPr>
          <p:nvPr/>
        </p:nvGrpSpPr>
        <p:grpSpPr bwMode="auto">
          <a:xfrm>
            <a:off x="3538537" y="9578975"/>
            <a:ext cx="3052763" cy="136525"/>
            <a:chOff x="208" y="6034"/>
            <a:chExt cx="1923" cy="86"/>
          </a:xfrm>
        </p:grpSpPr>
        <p:sp>
          <p:nvSpPr>
            <p:cNvPr id="48" name="AutoShape 3"/>
            <p:cNvSpPr>
              <a:spLocks noChangeAspect="1" noChangeArrowheads="1" noTextEdit="1"/>
            </p:cNvSpPr>
            <p:nvPr/>
          </p:nvSpPr>
          <p:spPr bwMode="auto">
            <a:xfrm>
              <a:off x="208" y="6034"/>
              <a:ext cx="1833"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9" name="Freeform 5"/>
            <p:cNvSpPr>
              <a:spLocks/>
            </p:cNvSpPr>
            <p:nvPr/>
          </p:nvSpPr>
          <p:spPr bwMode="auto">
            <a:xfrm>
              <a:off x="210" y="6044"/>
              <a:ext cx="74" cy="66"/>
            </a:xfrm>
            <a:custGeom>
              <a:avLst/>
              <a:gdLst>
                <a:gd name="T0" fmla="*/ 4 w 74"/>
                <a:gd name="T1" fmla="*/ 66 h 66"/>
                <a:gd name="T2" fmla="*/ 0 w 74"/>
                <a:gd name="T3" fmla="*/ 66 h 66"/>
                <a:gd name="T4" fmla="*/ 74 w 74"/>
                <a:gd name="T5" fmla="*/ 66 h 66"/>
                <a:gd name="T6" fmla="*/ 4 w 74"/>
                <a:gd name="T7" fmla="*/ 0 h 66"/>
                <a:gd name="T8" fmla="*/ 4 w 74"/>
                <a:gd name="T9" fmla="*/ 66 h 66"/>
              </a:gdLst>
              <a:ahLst/>
              <a:cxnLst>
                <a:cxn ang="0">
                  <a:pos x="T0" y="T1"/>
                </a:cxn>
                <a:cxn ang="0">
                  <a:pos x="T2" y="T3"/>
                </a:cxn>
                <a:cxn ang="0">
                  <a:pos x="T4" y="T5"/>
                </a:cxn>
                <a:cxn ang="0">
                  <a:pos x="T6" y="T7"/>
                </a:cxn>
                <a:cxn ang="0">
                  <a:pos x="T8" y="T9"/>
                </a:cxn>
              </a:cxnLst>
              <a:rect l="0" t="0" r="r" b="b"/>
              <a:pathLst>
                <a:path w="74" h="66">
                  <a:moveTo>
                    <a:pt x="4" y="66"/>
                  </a:moveTo>
                  <a:lnTo>
                    <a:pt x="0" y="66"/>
                  </a:lnTo>
                  <a:lnTo>
                    <a:pt x="74" y="66"/>
                  </a:lnTo>
                  <a:lnTo>
                    <a:pt x="4" y="0"/>
                  </a:lnTo>
                  <a:lnTo>
                    <a:pt x="4" y="6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0" name="Freeform 6"/>
            <p:cNvSpPr>
              <a:spLocks/>
            </p:cNvSpPr>
            <p:nvPr/>
          </p:nvSpPr>
          <p:spPr bwMode="auto">
            <a:xfrm>
              <a:off x="210" y="6044"/>
              <a:ext cx="74" cy="66"/>
            </a:xfrm>
            <a:custGeom>
              <a:avLst/>
              <a:gdLst>
                <a:gd name="T0" fmla="*/ 4 w 74"/>
                <a:gd name="T1" fmla="*/ 66 h 66"/>
                <a:gd name="T2" fmla="*/ 4 w 74"/>
                <a:gd name="T3" fmla="*/ 0 h 66"/>
                <a:gd name="T4" fmla="*/ 74 w 74"/>
                <a:gd name="T5" fmla="*/ 66 h 66"/>
                <a:gd name="T6" fmla="*/ 0 w 74"/>
                <a:gd name="T7" fmla="*/ 66 h 66"/>
              </a:gdLst>
              <a:ahLst/>
              <a:cxnLst>
                <a:cxn ang="0">
                  <a:pos x="T0" y="T1"/>
                </a:cxn>
                <a:cxn ang="0">
                  <a:pos x="T2" y="T3"/>
                </a:cxn>
                <a:cxn ang="0">
                  <a:pos x="T4" y="T5"/>
                </a:cxn>
                <a:cxn ang="0">
                  <a:pos x="T6" y="T7"/>
                </a:cxn>
              </a:cxnLst>
              <a:rect l="0" t="0" r="r" b="b"/>
              <a:pathLst>
                <a:path w="74" h="66">
                  <a:moveTo>
                    <a:pt x="4" y="66"/>
                  </a:moveTo>
                  <a:lnTo>
                    <a:pt x="4" y="0"/>
                  </a:lnTo>
                  <a:lnTo>
                    <a:pt x="74" y="66"/>
                  </a:lnTo>
                  <a:lnTo>
                    <a:pt x="0" y="66"/>
                  </a:lnTo>
                </a:path>
              </a:pathLst>
            </a:custGeom>
            <a:noFill/>
            <a:ln w="12700"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1" name="Line 7"/>
            <p:cNvSpPr>
              <a:spLocks noChangeShapeType="1"/>
            </p:cNvSpPr>
            <p:nvPr/>
          </p:nvSpPr>
          <p:spPr bwMode="auto">
            <a:xfrm>
              <a:off x="210" y="6114"/>
              <a:ext cx="1921" cy="0"/>
            </a:xfrm>
            <a:prstGeom prst="line">
              <a:avLst/>
            </a:prstGeom>
            <a:noFill/>
            <a:ln w="12700"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a:p>
          </p:txBody>
        </p:sp>
      </p:grpSp>
      <p:sp>
        <p:nvSpPr>
          <p:cNvPr id="52" name="TextBox 51"/>
          <p:cNvSpPr txBox="1"/>
          <p:nvPr/>
        </p:nvSpPr>
        <p:spPr>
          <a:xfrm>
            <a:off x="320521" y="6206306"/>
            <a:ext cx="2787973" cy="232839"/>
          </a:xfrm>
          <a:prstGeom prst="rect">
            <a:avLst/>
          </a:prstGeom>
          <a:noFill/>
        </p:spPr>
        <p:txBody>
          <a:bodyPr wrap="square" lIns="0" tIns="0" rIns="0" bIns="0" rtlCol="0">
            <a:noAutofit/>
          </a:bodyPr>
          <a:lstStyle/>
          <a:p>
            <a:r>
              <a:rPr lang="en-AU" sz="1400" b="1">
                <a:latin typeface="Helvetica Neue"/>
                <a:cs typeface="Helvetica Neue"/>
              </a:rPr>
              <a:t>FURTHER RESOURCES</a:t>
            </a:r>
          </a:p>
        </p:txBody>
      </p:sp>
      <p:sp>
        <p:nvSpPr>
          <p:cNvPr id="53" name="TextBox 52"/>
          <p:cNvSpPr txBox="1"/>
          <p:nvPr/>
        </p:nvSpPr>
        <p:spPr>
          <a:xfrm>
            <a:off x="3600449" y="6206305"/>
            <a:ext cx="2787973" cy="232839"/>
          </a:xfrm>
          <a:prstGeom prst="rect">
            <a:avLst/>
          </a:prstGeom>
          <a:noFill/>
        </p:spPr>
        <p:txBody>
          <a:bodyPr wrap="square" lIns="0" tIns="0" rIns="0" bIns="0" rtlCol="0">
            <a:noAutofit/>
          </a:bodyPr>
          <a:lstStyle/>
          <a:p>
            <a:r>
              <a:rPr lang="en-AU" sz="1400" b="1">
                <a:latin typeface="Helvetica Neue"/>
                <a:cs typeface="Helvetica Neue"/>
              </a:rPr>
              <a:t>UPCOMING EVENTS</a:t>
            </a:r>
          </a:p>
        </p:txBody>
      </p:sp>
      <p:sp>
        <p:nvSpPr>
          <p:cNvPr id="57" name="TextBox 56"/>
          <p:cNvSpPr txBox="1"/>
          <p:nvPr/>
        </p:nvSpPr>
        <p:spPr>
          <a:xfrm>
            <a:off x="357558" y="1056243"/>
            <a:ext cx="5320431" cy="266696"/>
          </a:xfrm>
          <a:prstGeom prst="rect">
            <a:avLst/>
          </a:prstGeom>
          <a:noFill/>
        </p:spPr>
        <p:txBody>
          <a:bodyPr wrap="square" lIns="0" tIns="0" rIns="0" bIns="0" rtlCol="0">
            <a:noAutofit/>
          </a:bodyPr>
          <a:lstStyle/>
          <a:p>
            <a:r>
              <a:rPr lang="en-AU" sz="1400" b="1">
                <a:solidFill>
                  <a:schemeClr val="bg1"/>
                </a:solidFill>
                <a:latin typeface="Helvetica Neue"/>
                <a:cs typeface="Helvetica Neue"/>
              </a:rPr>
              <a:t>THINGS TO </a:t>
            </a:r>
            <a:r>
              <a:rPr lang="en-AU" sz="1400" b="1" smtClean="0">
                <a:solidFill>
                  <a:schemeClr val="bg1"/>
                </a:solidFill>
                <a:latin typeface="Helvetica Neue"/>
                <a:cs typeface="Helvetica Neue"/>
              </a:rPr>
              <a:t>DO: Discuss these questions with your mentor</a:t>
            </a:r>
            <a:endParaRPr lang="en-AU" sz="1400" b="1">
              <a:solidFill>
                <a:schemeClr val="bg1"/>
              </a:solidFill>
              <a:latin typeface="Helvetica Neue"/>
              <a:cs typeface="Helvetica Neue"/>
            </a:endParaRPr>
          </a:p>
        </p:txBody>
      </p:sp>
      <p:sp>
        <p:nvSpPr>
          <p:cNvPr id="63" name="TextBox 62"/>
          <p:cNvSpPr txBox="1"/>
          <p:nvPr/>
        </p:nvSpPr>
        <p:spPr>
          <a:xfrm>
            <a:off x="330200" y="6487854"/>
            <a:ext cx="3084088" cy="3106995"/>
          </a:xfrm>
          <a:prstGeom prst="rect">
            <a:avLst/>
          </a:prstGeom>
          <a:noFill/>
        </p:spPr>
        <p:txBody>
          <a:bodyPr wrap="square" lIns="0" tIns="0" rIns="0" bIns="0" rtlCol="0">
            <a:noAutofit/>
          </a:bodyPr>
          <a:lstStyle/>
          <a:p>
            <a:pPr>
              <a:lnSpc>
                <a:spcPct val="120000"/>
              </a:lnSpc>
              <a:spcAft>
                <a:spcPts val="600"/>
              </a:spcAft>
            </a:pPr>
            <a:r>
              <a:rPr lang="en-AU" sz="900" smtClean="0">
                <a:latin typeface="Helvetica Neue Light"/>
                <a:cs typeface="Helvetica Neue Light"/>
              </a:rPr>
              <a:t>If </a:t>
            </a:r>
            <a:r>
              <a:rPr lang="en-AU" sz="900">
                <a:latin typeface="Helvetica Neue Light"/>
                <a:cs typeface="Helvetica Neue Light"/>
              </a:rPr>
              <a:t>completing this module has raised any feelings of anxiety, stress or depression, please talk to a trusted friend or family member, or make an appointment with a medical </a:t>
            </a:r>
            <a:r>
              <a:rPr lang="en-AU" sz="900" smtClean="0">
                <a:latin typeface="Helvetica Neue Light"/>
                <a:cs typeface="Helvetica Neue Light"/>
              </a:rPr>
              <a:t>professional such as your GP, a counsellor or a psychologist (make sure to get a Mental Health Care Plan from your GP first). </a:t>
            </a:r>
          </a:p>
          <a:p>
            <a:pPr>
              <a:lnSpc>
                <a:spcPct val="120000"/>
              </a:lnSpc>
              <a:spcAft>
                <a:spcPts val="600"/>
              </a:spcAft>
            </a:pPr>
            <a:r>
              <a:rPr lang="en-AU" sz="900" smtClean="0">
                <a:latin typeface="Helvetica Neue Light"/>
                <a:cs typeface="Helvetica Neue Light"/>
              </a:rPr>
              <a:t>If </a:t>
            </a:r>
            <a:r>
              <a:rPr lang="en-AU" sz="900">
                <a:latin typeface="Helvetica Neue Light"/>
                <a:cs typeface="Helvetica Neue Light"/>
              </a:rPr>
              <a:t>you or anyone you know needs help</a:t>
            </a:r>
            <a:r>
              <a:rPr lang="en-AU" sz="900" smtClean="0">
                <a:latin typeface="Helvetica Neue Light"/>
                <a:cs typeface="Helvetica Neue Light"/>
              </a:rPr>
              <a:t>:</a:t>
            </a:r>
            <a:endParaRPr lang="en-AU" sz="900">
              <a:latin typeface="Helvetica Neue Light"/>
              <a:cs typeface="Helvetica Neue Light"/>
            </a:endParaRPr>
          </a:p>
          <a:p>
            <a:pPr>
              <a:lnSpc>
                <a:spcPct val="120000"/>
              </a:lnSpc>
              <a:spcAft>
                <a:spcPts val="600"/>
              </a:spcAft>
            </a:pPr>
            <a:r>
              <a:rPr lang="en-AU" sz="900" i="1">
                <a:latin typeface="Helvetica Neue Light"/>
                <a:cs typeface="Helvetica Neue Light"/>
              </a:rPr>
              <a:t>Lifeline</a:t>
            </a:r>
            <a:r>
              <a:rPr lang="en-AU" sz="900">
                <a:latin typeface="Helvetica Neue Light"/>
                <a:cs typeface="Helvetica Neue Light"/>
              </a:rPr>
              <a:t> on 13 11 14</a:t>
            </a:r>
          </a:p>
          <a:p>
            <a:pPr>
              <a:lnSpc>
                <a:spcPct val="120000"/>
              </a:lnSpc>
              <a:spcAft>
                <a:spcPts val="600"/>
              </a:spcAft>
            </a:pPr>
            <a:r>
              <a:rPr lang="en-AU" sz="900" i="1">
                <a:latin typeface="Helvetica Neue Light"/>
                <a:cs typeface="Helvetica Neue Light"/>
              </a:rPr>
              <a:t>Kids Helpline</a:t>
            </a:r>
            <a:r>
              <a:rPr lang="en-AU" sz="900">
                <a:latin typeface="Helvetica Neue Light"/>
                <a:cs typeface="Helvetica Neue Light"/>
              </a:rPr>
              <a:t> on 1800 551 800</a:t>
            </a:r>
          </a:p>
          <a:p>
            <a:pPr>
              <a:lnSpc>
                <a:spcPct val="120000"/>
              </a:lnSpc>
              <a:spcAft>
                <a:spcPts val="600"/>
              </a:spcAft>
            </a:pPr>
            <a:r>
              <a:rPr lang="en-AU" sz="900" i="1" err="1">
                <a:latin typeface="Helvetica Neue Light"/>
                <a:cs typeface="Helvetica Neue Light"/>
              </a:rPr>
              <a:t>MensLine</a:t>
            </a:r>
            <a:r>
              <a:rPr lang="en-AU" sz="900" i="1">
                <a:latin typeface="Helvetica Neue Light"/>
                <a:cs typeface="Helvetica Neue Light"/>
              </a:rPr>
              <a:t> Australia </a:t>
            </a:r>
            <a:r>
              <a:rPr lang="en-AU" sz="900">
                <a:latin typeface="Helvetica Neue Light"/>
                <a:cs typeface="Helvetica Neue Light"/>
              </a:rPr>
              <a:t>on 1300 789 978</a:t>
            </a:r>
          </a:p>
          <a:p>
            <a:pPr>
              <a:lnSpc>
                <a:spcPct val="120000"/>
              </a:lnSpc>
              <a:spcAft>
                <a:spcPts val="600"/>
              </a:spcAft>
            </a:pPr>
            <a:r>
              <a:rPr lang="en-AU" sz="900" i="1">
                <a:latin typeface="Helvetica Neue Light"/>
                <a:cs typeface="Helvetica Neue Light"/>
              </a:rPr>
              <a:t>Suicide Call Back Service </a:t>
            </a:r>
            <a:r>
              <a:rPr lang="en-AU" sz="900">
                <a:latin typeface="Helvetica Neue Light"/>
                <a:cs typeface="Helvetica Neue Light"/>
              </a:rPr>
              <a:t>on 1300 659 467</a:t>
            </a:r>
          </a:p>
          <a:p>
            <a:pPr>
              <a:lnSpc>
                <a:spcPct val="120000"/>
              </a:lnSpc>
              <a:spcAft>
                <a:spcPts val="600"/>
              </a:spcAft>
            </a:pPr>
            <a:r>
              <a:rPr lang="en-AU" sz="900" i="1">
                <a:latin typeface="Helvetica Neue Light"/>
                <a:cs typeface="Helvetica Neue Light"/>
              </a:rPr>
              <a:t>Beyond Blue </a:t>
            </a:r>
            <a:r>
              <a:rPr lang="en-AU" sz="900">
                <a:latin typeface="Helvetica Neue Light"/>
                <a:cs typeface="Helvetica Neue Light"/>
              </a:rPr>
              <a:t>on 1300 22 46 36</a:t>
            </a:r>
          </a:p>
          <a:p>
            <a:pPr>
              <a:lnSpc>
                <a:spcPct val="120000"/>
              </a:lnSpc>
              <a:spcAft>
                <a:spcPts val="600"/>
              </a:spcAft>
            </a:pPr>
            <a:r>
              <a:rPr lang="en-AU" sz="900" i="1">
                <a:latin typeface="Helvetica Neue Light"/>
                <a:cs typeface="Helvetica Neue Light"/>
              </a:rPr>
              <a:t>Headspace</a:t>
            </a:r>
            <a:r>
              <a:rPr lang="en-AU" sz="900">
                <a:latin typeface="Helvetica Neue Light"/>
                <a:cs typeface="Helvetica Neue Light"/>
              </a:rPr>
              <a:t> on 1800 650 890</a:t>
            </a:r>
          </a:p>
          <a:p>
            <a:pPr>
              <a:lnSpc>
                <a:spcPct val="120000"/>
              </a:lnSpc>
              <a:spcAft>
                <a:spcPts val="600"/>
              </a:spcAft>
            </a:pPr>
            <a:r>
              <a:rPr lang="en-AU" sz="900" smtClean="0">
                <a:latin typeface="Helvetica Neue Light"/>
                <a:cs typeface="Helvetica Neue Light"/>
              </a:rPr>
              <a:t>For </a:t>
            </a:r>
            <a:r>
              <a:rPr lang="en-AU" sz="900">
                <a:latin typeface="Helvetica Neue Light"/>
                <a:cs typeface="Helvetica Neue Light"/>
              </a:rPr>
              <a:t>more resources, visit: </a:t>
            </a:r>
            <a:r>
              <a:rPr lang="en-AU" sz="900">
                <a:latin typeface="Helvetica Neue Light"/>
                <a:cs typeface="Helvetica Neue Light"/>
                <a:hlinkClick r:id="rId4"/>
              </a:rPr>
              <a:t>http://www.anu.edu.au/students/health-wellbeing/counselling/community-services</a:t>
            </a:r>
            <a:endParaRPr lang="en-AU" sz="900">
              <a:latin typeface="Helvetica Neue Light"/>
              <a:cs typeface="Helvetica Neue Light"/>
            </a:endParaRPr>
          </a:p>
          <a:p>
            <a:pPr>
              <a:lnSpc>
                <a:spcPct val="120000"/>
              </a:lnSpc>
              <a:spcAft>
                <a:spcPts val="600"/>
              </a:spcAft>
            </a:pPr>
            <a:endParaRPr lang="en-AU" sz="900">
              <a:latin typeface="Helvetica Neue Light"/>
              <a:cs typeface="Helvetica Neue Light"/>
            </a:endParaRPr>
          </a:p>
          <a:p>
            <a:pPr>
              <a:lnSpc>
                <a:spcPct val="120000"/>
              </a:lnSpc>
              <a:spcAft>
                <a:spcPts val="600"/>
              </a:spcAft>
            </a:pPr>
            <a:endParaRPr lang="en-AU" sz="900">
              <a:latin typeface="Helvetica Neue Light"/>
              <a:cs typeface="Helvetica Neue Light"/>
            </a:endParaRPr>
          </a:p>
          <a:p>
            <a:pPr>
              <a:lnSpc>
                <a:spcPct val="120000"/>
              </a:lnSpc>
              <a:spcAft>
                <a:spcPts val="600"/>
              </a:spcAft>
            </a:pPr>
            <a:endParaRPr lang="en-AU" sz="900">
              <a:latin typeface="Helvetica Neue Light"/>
              <a:cs typeface="Helvetica Neue Light"/>
            </a:endParaRPr>
          </a:p>
          <a:p>
            <a:pPr>
              <a:lnSpc>
                <a:spcPct val="120000"/>
              </a:lnSpc>
              <a:spcAft>
                <a:spcPts val="600"/>
              </a:spcAft>
            </a:pPr>
            <a:endParaRPr lang="en-AU" sz="900">
              <a:latin typeface="Helvetica Neue Light"/>
              <a:cs typeface="Helvetica Neue Light"/>
            </a:endParaRPr>
          </a:p>
          <a:p>
            <a:pPr>
              <a:lnSpc>
                <a:spcPct val="120000"/>
              </a:lnSpc>
              <a:spcAft>
                <a:spcPts val="600"/>
              </a:spcAft>
            </a:pPr>
            <a:endParaRPr lang="en-AU" sz="900">
              <a:latin typeface="Helvetica Neue Light"/>
              <a:cs typeface="Helvetica Neue Light"/>
            </a:endParaRPr>
          </a:p>
        </p:txBody>
      </p:sp>
      <p:sp>
        <p:nvSpPr>
          <p:cNvPr id="65" name="TextBox 64"/>
          <p:cNvSpPr txBox="1"/>
          <p:nvPr/>
        </p:nvSpPr>
        <p:spPr>
          <a:xfrm>
            <a:off x="1058307" y="152041"/>
            <a:ext cx="4137660" cy="505953"/>
          </a:xfrm>
          <a:prstGeom prst="rect">
            <a:avLst/>
          </a:prstGeom>
          <a:noFill/>
        </p:spPr>
        <p:txBody>
          <a:bodyPr wrap="square" lIns="0" tIns="0" rIns="0" bIns="0" rtlCol="0" anchor="ctr" anchorCtr="0">
            <a:noAutofit/>
          </a:bodyPr>
          <a:lstStyle/>
          <a:p>
            <a:r>
              <a:rPr lang="en-AU" b="1" smtClean="0">
                <a:solidFill>
                  <a:srgbClr val="CC3333"/>
                </a:solidFill>
                <a:latin typeface="Arial" panose="020B0604020202020204" pitchFamily="34" charset="0"/>
                <a:cs typeface="Arial" panose="020B0604020202020204" pitchFamily="34" charset="0"/>
              </a:rPr>
              <a:t>MENTORING NEWSLETTER</a:t>
            </a:r>
            <a:endParaRPr lang="en-AU" b="1">
              <a:solidFill>
                <a:srgbClr val="CC3333"/>
              </a:solidFill>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572641701"/>
              </p:ext>
            </p:extLst>
          </p:nvPr>
        </p:nvGraphicFramePr>
        <p:xfrm>
          <a:off x="320521" y="1530048"/>
          <a:ext cx="6259288" cy="4280320"/>
        </p:xfrm>
        <a:graphic>
          <a:graphicData uri="http://schemas.openxmlformats.org/drawingml/2006/table">
            <a:tbl>
              <a:tblPr firstRow="1" bandRow="1">
                <a:tableStyleId>{2D5ABB26-0587-4C30-8999-92F81FD0307C}</a:tableStyleId>
              </a:tblPr>
              <a:tblGrid>
                <a:gridCol w="3129644"/>
                <a:gridCol w="3129644"/>
              </a:tblGrid>
              <a:tr h="380965">
                <a:tc>
                  <a:txBody>
                    <a:bodyPr/>
                    <a:lstStyle/>
                    <a:p>
                      <a:r>
                        <a:rPr lang="en-US" sz="1000" b="1" smtClean="0">
                          <a:solidFill>
                            <a:schemeClr val="bg1"/>
                          </a:solidFill>
                          <a:latin typeface="Helvetica Neue "/>
                          <a:cs typeface="Helvetica Neue "/>
                        </a:rPr>
                        <a:t>What makes you stressed/anxious?</a:t>
                      </a:r>
                      <a:endParaRPr lang="en-US" sz="1000" b="1">
                        <a:solidFill>
                          <a:schemeClr val="bg1"/>
                        </a:solidFill>
                        <a:latin typeface="Helvetica Neue "/>
                        <a:cs typeface="Helvetica Neue "/>
                      </a:endParaRPr>
                    </a:p>
                  </a:txBody>
                  <a:tcPr>
                    <a:lnL w="1270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solidFill>
                      <a:srgbClr val="CC3333"/>
                    </a:solidFill>
                  </a:tcPr>
                </a:tc>
                <a:tc>
                  <a:txBody>
                    <a:bodyPr/>
                    <a:lstStyle/>
                    <a:p>
                      <a:r>
                        <a:rPr lang="en-US" sz="1000" b="1" smtClean="0">
                          <a:solidFill>
                            <a:srgbClr val="FFFFFF"/>
                          </a:solidFill>
                          <a:latin typeface="Helvetica Neue"/>
                          <a:cs typeface="Helvetica Neue"/>
                        </a:rPr>
                        <a:t>How do you avoid getting stressed/anxious?</a:t>
                      </a:r>
                      <a:endParaRPr lang="en-US" sz="1000" b="1">
                        <a:solidFill>
                          <a:srgbClr val="FFFFFF"/>
                        </a:solidFill>
                        <a:latin typeface="Helvetica Neue"/>
                        <a:cs typeface="Helvetica Neue"/>
                      </a:endParaRPr>
                    </a:p>
                  </a:txBody>
                  <a:tcPr>
                    <a:lnL w="12700" cap="flat" cmpd="sng" algn="ctr">
                      <a:no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solidFill>
                      <a:srgbClr val="CC3333"/>
                    </a:solidFill>
                  </a:tcPr>
                </a:tc>
              </a:tr>
              <a:tr h="1722626">
                <a:tc>
                  <a:txBody>
                    <a:bodyPr/>
                    <a:lstStyle/>
                    <a:p>
                      <a:endParaRPr lang="en-US"/>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r>
              <a:tr h="361752">
                <a:tc>
                  <a:txBody>
                    <a:bodyPr/>
                    <a:lstStyle/>
                    <a:p>
                      <a:r>
                        <a:rPr lang="en-US" sz="1000" b="1" smtClean="0">
                          <a:solidFill>
                            <a:srgbClr val="FFFFFF"/>
                          </a:solidFill>
                          <a:latin typeface="Helvetica Neue"/>
                          <a:cs typeface="Helvetica Neue"/>
                        </a:rPr>
                        <a:t>How</a:t>
                      </a:r>
                      <a:r>
                        <a:rPr lang="en-US" sz="1000" b="1" baseline="0" smtClean="0">
                          <a:solidFill>
                            <a:srgbClr val="FFFFFF"/>
                          </a:solidFill>
                          <a:latin typeface="Helvetica Neue"/>
                          <a:cs typeface="Helvetica Neue"/>
                        </a:rPr>
                        <a:t> do you deal with stress/anxiety?</a:t>
                      </a:r>
                      <a:endParaRPr lang="en-US" sz="1000" b="1">
                        <a:solidFill>
                          <a:srgbClr val="FFFFFF"/>
                        </a:solidFill>
                        <a:latin typeface="Helvetica Neue"/>
                        <a:cs typeface="Helvetica Neue"/>
                      </a:endParaRPr>
                    </a:p>
                  </a:txBody>
                  <a:tcPr>
                    <a:lnL w="1270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solidFill>
                      <a:srgbClr val="CC3333"/>
                    </a:solidFill>
                  </a:tcPr>
                </a:tc>
                <a:tc>
                  <a:txBody>
                    <a:bodyPr/>
                    <a:lstStyle/>
                    <a:p>
                      <a:r>
                        <a:rPr lang="en-US" sz="1000" b="1" smtClean="0">
                          <a:solidFill>
                            <a:srgbClr val="FFFFFF"/>
                          </a:solidFill>
                          <a:latin typeface="Helvetica Neue"/>
                          <a:cs typeface="Helvetica Neue"/>
                        </a:rPr>
                        <a:t>What makes you happy, calm, content, or relaxed?</a:t>
                      </a:r>
                      <a:endParaRPr lang="en-US" sz="1000" b="1">
                        <a:solidFill>
                          <a:srgbClr val="FFFFFF"/>
                        </a:solidFill>
                        <a:latin typeface="Helvetica Neue"/>
                        <a:cs typeface="Helvetica Neue"/>
                      </a:endParaRPr>
                    </a:p>
                  </a:txBody>
                  <a:tcPr>
                    <a:lnL w="12700" cap="flat" cmpd="sng" algn="ctr">
                      <a:no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solidFill>
                      <a:srgbClr val="CC3333"/>
                    </a:solidFill>
                  </a:tcPr>
                </a:tc>
              </a:tr>
              <a:tr h="1780489">
                <a:tc>
                  <a:txBody>
                    <a:bodyPr/>
                    <a:lstStyle/>
                    <a:p>
                      <a:endParaRPr lang="en-US"/>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6" name="Straight Connector 15"/>
          <p:cNvCxnSpPr/>
          <p:nvPr/>
        </p:nvCxnSpPr>
        <p:spPr>
          <a:xfrm>
            <a:off x="3930382" y="6147054"/>
            <a:ext cx="262466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8437" y="174473"/>
            <a:ext cx="809469" cy="809469"/>
          </a:xfrm>
          <a:prstGeom prst="rect">
            <a:avLst/>
          </a:prstGeom>
        </p:spPr>
      </p:pic>
    </p:spTree>
    <p:extLst>
      <p:ext uri="{BB962C8B-B14F-4D97-AF65-F5344CB8AC3E}">
        <p14:creationId xmlns:p14="http://schemas.microsoft.com/office/powerpoint/2010/main" val="18420875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5753</TotalTime>
  <Words>939</Words>
  <Application>Microsoft Macintosh PowerPoint</Application>
  <PresentationFormat>A4 Paper (210x297 mm)</PresentationFormat>
  <Paragraphs>58</Paragraphs>
  <Slides>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Calibri</vt:lpstr>
      <vt:lpstr>Calibri Light</vt:lpstr>
      <vt:lpstr>Courier New</vt:lpstr>
      <vt:lpstr>Helvetica Neue</vt:lpstr>
      <vt:lpstr>Helvetica Neue </vt:lpstr>
      <vt:lpstr>Helvetica Neue Light</vt:lpstr>
      <vt:lpstr>Wingdings</vt:lpstr>
      <vt:lpstr>Arial</vt:lpstr>
      <vt:lpstr>Office Theme</vt:lpstr>
      <vt:lpstr>PowerPoint Presentation</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Cowling</dc:creator>
  <cp:lastModifiedBy>Nikita Bhatia</cp:lastModifiedBy>
  <cp:revision>104</cp:revision>
  <cp:lastPrinted>2016-09-16T00:08:19Z</cp:lastPrinted>
  <dcterms:created xsi:type="dcterms:W3CDTF">2016-09-13T07:06:47Z</dcterms:created>
  <dcterms:modified xsi:type="dcterms:W3CDTF">2017-07-17T04:28:44Z</dcterms:modified>
</cp:coreProperties>
</file>