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Bebas Neu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Costly, Really Injust, Malicious, Endangering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a net negative for society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should care, because we physically exist in a place with it – Boston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right. There is crime in Boston–– from theft, to violence, to arson.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to get ahead of that, w/o propping </a:t>
            </a:r>
            <a:r>
              <a:rPr lang="en"/>
              <a:t>surveillance</a:t>
            </a:r>
            <a:r>
              <a:rPr lang="en"/>
              <a:t> everywhere like the Chinese, is to better anticipate the crime. What crimes tend to happen where and when?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And that's where some data can help us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88981064c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88981064c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88981064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88981064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88981064c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88981064c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88981064c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88981064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88981064c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88981064c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8981064c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88981064c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88981064c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88981064c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88981064c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88981064c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88981064c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88981064c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88981064c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88981064c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8981064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8981064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Fortunately, the Boston Police Department collects data of the initial details whenever they respond to crime–– 150,000 cases: the type of crime, location,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all gets compiled + posted onto the city government's public data 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analyzed the 2023 dataset to see how it could help us minimize crime. But before we delve into that–– concerns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88981064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88981064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8898106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8898106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Privacy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 the dataset doesn't have any personal info, because it contains crime type, time, and exact location, individuals' identities may still be </a:t>
            </a:r>
            <a:r>
              <a:rPr lang="en"/>
              <a:t>deducible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Ethically,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may be more prevalent in certain communities amongst certain groups, so we need to take care that what we interpret doesn't perpetuate stereotypes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biases,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the dataset only contains crime that was caught, which means there's likely still crime, where people weren't caught, that are out of our scope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then, the dataset's caption discloses that certain data was excluded, per Massachusetts Law, which does undermine its transparency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our analysis.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88981064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88981064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88981064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88981064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discuss our findings, we're going to start broad to specific.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first direction of questioning was: How Does Crime Trend through the Year? Does seasonality tell us anything?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we filtered the data to intentional crimes.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88981064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88981064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rise in the Fall but dip in the Spring; some rise in the Fall, keep rising through Spring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we see in all of them, crime is highest in the Summer, and drops substantially in the Winter; NOT to zero, the bottom still varies between all the different crimes.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relative to the rest of the year, it's still a great drop nonetheless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88981064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88981064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88981064c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88981064c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88981064c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88981064c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6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48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100">
                <a:solidFill>
                  <a:srgbClr val="2E6BD1"/>
                </a:solidFill>
                <a:latin typeface="Impact"/>
                <a:ea typeface="Impact"/>
                <a:cs typeface="Impact"/>
                <a:sym typeface="Impact"/>
              </a:rPr>
              <a:t>CRIME.</a:t>
            </a:r>
            <a:endParaRPr sz="26100">
              <a:solidFill>
                <a:srgbClr val="2E6BD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25600" y="4819400"/>
            <a:ext cx="3003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0">
                <a:latin typeface="Oswald"/>
                <a:ea typeface="Oswald"/>
                <a:cs typeface="Oswald"/>
                <a:sym typeface="Oswald"/>
              </a:rPr>
              <a:t>PROBLEM</a:t>
            </a:r>
            <a:endParaRPr sz="1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00" y="471450"/>
            <a:ext cx="3863600" cy="140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1925"/>
            <a:ext cx="4333676" cy="48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52325" y="57925"/>
            <a:ext cx="2635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Crime through the Day?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088" y="568400"/>
            <a:ext cx="6201815" cy="462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00" y="153563"/>
            <a:ext cx="8588600" cy="48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50" y="214375"/>
            <a:ext cx="4865068" cy="23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800" y="2693175"/>
            <a:ext cx="4755253" cy="22669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65425" y="3096150"/>
            <a:ext cx="36873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ASSAULT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Low: 4am-6am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High: 11pm-1am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069125" y="772100"/>
            <a:ext cx="329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ANIMAL ABUSE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Low: 2am-4am + 9pm-10pm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High: 5pm-6pm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365425" y="3096150"/>
            <a:ext cx="36873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ARSON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Low: 10am-12pm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High: 10pm-11pm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5069125" y="772100"/>
            <a:ext cx="329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BURGLARY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Low: 5am-7am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High: 12am-1am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75" y="403612"/>
            <a:ext cx="4755249" cy="228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075" y="2693175"/>
            <a:ext cx="4755250" cy="226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365425" y="3096150"/>
            <a:ext cx="3687300" cy="1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INVESTIGATE PROPERTY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Low: 4am-7am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High: 11pm-1am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5069125" y="772100"/>
            <a:ext cx="329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INVESTIGATE PERSON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Low: 4am-7am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High: 10pm-1am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00" y="342800"/>
            <a:ext cx="4745024" cy="222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725" y="2687425"/>
            <a:ext cx="4865076" cy="23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173050" y="3096150"/>
            <a:ext cx="38796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OUI – ALCOHOL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Low: 5am-8am + noon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10pm-2am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5069125" y="772100"/>
            <a:ext cx="329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VANDALISM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Low: 4am-6am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High: 10pm-1am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50" y="214375"/>
            <a:ext cx="4896073" cy="235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725" y="2598900"/>
            <a:ext cx="4904615" cy="23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173050" y="3096150"/>
            <a:ext cx="38796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MURDER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Low: 7am-10am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High: 9pm-12am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5069125" y="772100"/>
            <a:ext cx="329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WEAPON VIOLATION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Low: 4am-8am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High: 5pm-7pm + 10pm-2am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50" y="191125"/>
            <a:ext cx="4896075" cy="24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600" y="2634797"/>
            <a:ext cx="4896076" cy="2344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1088100" y="4412475"/>
            <a:ext cx="69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LARCENY – Low: Early Morning – High: ~5pm and Midnight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5069125" y="772100"/>
            <a:ext cx="32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575"/>
            <a:ext cx="9144003" cy="4103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/>
        </p:nvSpPr>
        <p:spPr>
          <a:xfrm>
            <a:off x="61700" y="75125"/>
            <a:ext cx="83727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Prediction Model – given Month + Location + Hour: how much Crime?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79263" y="43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E6BD1"/>
                </a:solidFill>
                <a:latin typeface="Bebas Neue"/>
                <a:ea typeface="Bebas Neue"/>
                <a:cs typeface="Bebas Neue"/>
                <a:sym typeface="Bebas Neue"/>
              </a:rPr>
              <a:t>Introduction to Data</a:t>
            </a:r>
            <a:endParaRPr b="1">
              <a:solidFill>
                <a:srgbClr val="2E6BD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60050" y="476375"/>
            <a:ext cx="3994200" cy="46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Dataset:</a:t>
            </a:r>
            <a:r>
              <a:rPr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Crime Incident Reports 2023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- contains unique crimes, location, time of police response 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- 146,150 rows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Author: </a:t>
            </a:r>
            <a:r>
              <a:rPr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Boston Police Department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- from data.boston.gov –– aka "Analyze Boston"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Collection Method:</a:t>
            </a:r>
            <a:r>
              <a:rPr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Officers collect data 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- document "initial details" whenever they respond to an incident</a:t>
            </a:r>
            <a:endParaRPr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49073" t="0"/>
          <a:stretch/>
        </p:blipFill>
        <p:spPr>
          <a:xfrm>
            <a:off x="4354250" y="144925"/>
            <a:ext cx="3847977" cy="23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50651" r="0" t="0"/>
          <a:stretch/>
        </p:blipFill>
        <p:spPr>
          <a:xfrm>
            <a:off x="4354250" y="2528250"/>
            <a:ext cx="3847977" cy="245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– where might this go?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3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2E6BD1"/>
                </a:solidFill>
                <a:latin typeface="Bebas Neue"/>
                <a:ea typeface="Bebas Neue"/>
                <a:cs typeface="Bebas Neue"/>
                <a:sym typeface="Bebas Neue"/>
              </a:rPr>
              <a:t>Concerns</a:t>
            </a:r>
            <a:endParaRPr sz="7500">
              <a:solidFill>
                <a:srgbClr val="2E6BD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43975" y="1355100"/>
            <a:ext cx="3124200" cy="37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654A0"/>
                </a:solidFill>
                <a:latin typeface="Oswald"/>
                <a:ea typeface="Oswald"/>
                <a:cs typeface="Oswald"/>
                <a:sym typeface="Oswald"/>
              </a:rPr>
              <a:t>PRIVACY:</a:t>
            </a:r>
            <a:endParaRPr b="1" sz="2500">
              <a:solidFill>
                <a:srgbClr val="2654A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Individuals may still be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identifiable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5931925" y="1257800"/>
            <a:ext cx="2639400" cy="3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2654A0"/>
                </a:solidFill>
                <a:latin typeface="Oswald"/>
                <a:ea typeface="Oswald"/>
                <a:cs typeface="Oswald"/>
                <a:sym typeface="Oswald"/>
              </a:rPr>
              <a:t>ETHICS:</a:t>
            </a:r>
            <a:endParaRPr b="1" sz="2500">
              <a:solidFill>
                <a:srgbClr val="2654A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Higher Crime in Certain Communities 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=&gt; Interpret w/ Caution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54750" y="1489650"/>
            <a:ext cx="28731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2654A0"/>
                </a:solidFill>
                <a:latin typeface="Oswald"/>
                <a:ea typeface="Oswald"/>
                <a:cs typeface="Oswald"/>
                <a:sym typeface="Oswald"/>
              </a:rPr>
              <a:t>BIASES:</a:t>
            </a:r>
            <a:endParaRPr b="1" sz="2500">
              <a:solidFill>
                <a:srgbClr val="2654A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Only contains crime that was caught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Excludes data 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(per MGL ch.41 s.98f) 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=&gt; not fully representative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data science algorithms or techniques you applied in the analysis of your data (e.g., linear regression, monte carlo simulations, etc.). Do not describe your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77450" y="599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6BD1"/>
                </a:solidFill>
                <a:latin typeface="Impact"/>
                <a:ea typeface="Impact"/>
                <a:cs typeface="Impact"/>
                <a:sym typeface="Impact"/>
              </a:rPr>
              <a:t>How does Crime Trend through the Year?</a:t>
            </a:r>
            <a:endParaRPr>
              <a:solidFill>
                <a:srgbClr val="2E6BD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55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  <a:latin typeface="Oswald"/>
                <a:ea typeface="Oswald"/>
                <a:cs typeface="Oswald"/>
                <a:sym typeface="Oswald"/>
              </a:rPr>
              <a:t>Filtered to </a:t>
            </a:r>
            <a:r>
              <a:rPr b="1" lang="en">
                <a:solidFill>
                  <a:srgbClr val="2D3B45"/>
                </a:solidFill>
                <a:latin typeface="Oswald"/>
                <a:ea typeface="Oswald"/>
                <a:cs typeface="Oswald"/>
                <a:sym typeface="Oswald"/>
              </a:rPr>
              <a:t>INTENTIONAL</a:t>
            </a:r>
            <a:r>
              <a:rPr lang="en">
                <a:solidFill>
                  <a:srgbClr val="2D3B45"/>
                </a:solidFill>
                <a:latin typeface="Oswald"/>
                <a:ea typeface="Oswald"/>
                <a:cs typeface="Oswald"/>
                <a:sym typeface="Oswald"/>
              </a:rPr>
              <a:t> crimes–– most targettable</a:t>
            </a:r>
            <a:endParaRPr>
              <a:solidFill>
                <a:srgbClr val="2D3B4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B45"/>
                </a:solidFill>
                <a:latin typeface="Oswald"/>
                <a:ea typeface="Oswald"/>
                <a:cs typeface="Oswald"/>
                <a:sym typeface="Oswald"/>
              </a:rPr>
              <a:t>	-Think: Having info helps police</a:t>
            </a:r>
            <a:endParaRPr>
              <a:solidFill>
                <a:srgbClr val="2D3B4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050" y="1605713"/>
            <a:ext cx="3968149" cy="28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2921500" y="4360563"/>
            <a:ext cx="55257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Oswald"/>
                <a:ea typeface="Oswald"/>
                <a:cs typeface="Oswald"/>
                <a:sym typeface="Oswald"/>
              </a:rPr>
              <a:t>Highest in the Summer + Lowest in the Winter</a:t>
            </a:r>
            <a:endParaRPr sz="1800">
              <a:solidFill>
                <a:srgbClr val="595959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1657963"/>
            <a:ext cx="4090026" cy="270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69700" y="46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E6BD1"/>
                </a:solidFill>
                <a:latin typeface="Impact"/>
                <a:ea typeface="Impact"/>
                <a:cs typeface="Impact"/>
                <a:sym typeface="Impact"/>
              </a:rPr>
              <a:t>Specific Crimes?</a:t>
            </a:r>
            <a:r>
              <a:rPr lang="en">
                <a:solidFill>
                  <a:srgbClr val="2654A0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n" sz="155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r>
              <a:rPr lang="en" sz="155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elected for either being </a:t>
            </a:r>
            <a:r>
              <a:rPr b="1" lang="en" sz="155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most frequent</a:t>
            </a:r>
            <a:r>
              <a:rPr lang="en" sz="155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b="1" lang="en" sz="155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most severe</a:t>
            </a:r>
            <a:endParaRPr b="1" sz="155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7250"/>
            <a:ext cx="2640175" cy="18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1875" y="1037250"/>
            <a:ext cx="2640175" cy="189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025" y="1037238"/>
            <a:ext cx="2640175" cy="1895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1" y="2933000"/>
            <a:ext cx="2640191" cy="18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51900" y="2890800"/>
            <a:ext cx="2616976" cy="18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09025" y="2933025"/>
            <a:ext cx="2616975" cy="187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50" y="382150"/>
            <a:ext cx="2830350" cy="20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100" y="382150"/>
            <a:ext cx="2784246" cy="20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3350" y="398702"/>
            <a:ext cx="2784250" cy="199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72" y="2617800"/>
            <a:ext cx="2738128" cy="20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9100" y="2617800"/>
            <a:ext cx="2784251" cy="2066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5750" y="2685678"/>
            <a:ext cx="2738125" cy="199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08650" y="0"/>
            <a:ext cx="71172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E6BD1"/>
                </a:solidFill>
                <a:latin typeface="Impact"/>
                <a:ea typeface="Impact"/>
                <a:cs typeface="Impact"/>
                <a:sym typeface="Impact"/>
              </a:rPr>
              <a:t>How does Crime Vary Geographically?</a:t>
            </a:r>
            <a:endParaRPr sz="2500">
              <a:solidFill>
                <a:srgbClr val="2E6BD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891" y="577875"/>
            <a:ext cx="5427359" cy="45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08650" y="577875"/>
            <a:ext cx="33564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Top 5 Streets w/ most Crime:</a:t>
            </a:r>
            <a:endParaRPr b="1"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1) WASHINGTON ST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2) BLUE HILL AVE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3) HARRISON AVE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4) GIBSON ST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5) CENTRE ST</a:t>
            </a:r>
            <a:endParaRPr sz="2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995" y="77375"/>
            <a:ext cx="42496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