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5" roundtripDataSignature="AMtx7mgRt+DytMAdUPop7/dSt8/R9KEC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b8eb6121c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2b8eb6121c_0_2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b8eb6121c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2b8eb6121c_0_5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b8eb6121c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2b8eb6121c_0_5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b8eb6121c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2b8eb6121c_0_5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b8eb6121c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2b8eb6121c_0_5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b8eb6121c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2b8eb6121c_0_2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2b8eb6121c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2b8eb6121c_0_3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b8eb6121c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22b8eb6121c_0_2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2b8eb6121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22b8eb6121c_0_1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2b8eb6121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22b8eb6121c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b8eb6121c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2b8eb6121c_0_2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b8eb6121c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2b8eb6121c_0_2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b8eb6121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2b8eb6121c_0_1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b8eb6121c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2b8eb6121c_0_2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b8eb6121c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2b8eb6121c_0_3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b8eb6121c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2b8eb6121c_0_3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b8eb6121c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2b8eb6121c_0_2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10"/>
          <p:cNvCxnSpPr/>
          <p:nvPr/>
        </p:nvCxnSpPr>
        <p:spPr>
          <a:xfrm>
            <a:off x="381000" y="990600"/>
            <a:ext cx="84582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10"/>
          <p:cNvCxnSpPr/>
          <p:nvPr/>
        </p:nvCxnSpPr>
        <p:spPr>
          <a:xfrm>
            <a:off x="381000" y="6477000"/>
            <a:ext cx="84582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10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457200" y="10668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8001000" y="647700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10"/>
          <p:cNvSpPr txBox="1"/>
          <p:nvPr>
            <p:ph idx="10" type="dt"/>
          </p:nvPr>
        </p:nvSpPr>
        <p:spPr>
          <a:xfrm>
            <a:off x="381000" y="6492875"/>
            <a:ext cx="1371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MP #3</a:t>
            </a:r>
            <a:endParaRPr/>
          </a:p>
        </p:txBody>
      </p:sp>
      <p:sp>
        <p:nvSpPr>
          <p:cNvPr id="90" name="Google Shape;90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Some guidelines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b8eb6121c_0_249"/>
          <p:cNvSpPr txBox="1"/>
          <p:nvPr>
            <p:ph type="title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Server</a:t>
            </a:r>
            <a:endParaRPr/>
          </a:p>
        </p:txBody>
      </p:sp>
      <p:sp>
        <p:nvSpPr>
          <p:cNvPr id="175" name="Google Shape;175;g22b8eb6121c_0_249"/>
          <p:cNvSpPr txBox="1"/>
          <p:nvPr>
            <p:ph idx="1" type="body"/>
          </p:nvPr>
        </p:nvSpPr>
        <p:spPr>
          <a:xfrm>
            <a:off x="457200" y="10668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en-US" sz="2400"/>
              <a:t>Make changes to the client and the server code:</a:t>
            </a:r>
            <a:br>
              <a:rPr lang="en-US" sz="2400"/>
            </a:b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US" sz="2400"/>
              <a:t>If Master, execute the client requests and also forward them to the slave server. The slave server will replicate the actions.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US" sz="2400"/>
              <a:t>Heartbeat to Coordinator every 10 seconds using threading. Message can include the Server ID, IP, port and type.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US" sz="2400"/>
              <a:t>Persist all changes immediately as server may go down any time.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b8eb6121c_0_571"/>
          <p:cNvSpPr txBox="1"/>
          <p:nvPr>
            <p:ph type="title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Persistence</a:t>
            </a:r>
            <a:endParaRPr/>
          </a:p>
        </p:txBody>
      </p:sp>
      <p:sp>
        <p:nvSpPr>
          <p:cNvPr id="181" name="Google Shape;181;g22b8eb6121c_0_571"/>
          <p:cNvSpPr txBox="1"/>
          <p:nvPr>
            <p:ph idx="1" type="body"/>
          </p:nvPr>
        </p:nvSpPr>
        <p:spPr>
          <a:xfrm>
            <a:off x="457200" y="10668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-US" sz="2400"/>
              <a:t>Persist all changes to the data to disk.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lphaLcPeriod"/>
            </a:pPr>
            <a:r>
              <a:rPr lang="en-US" sz="2400"/>
              <a:t>All the data is saved to &lt;server_type&gt;_&lt;id&gt;.</a:t>
            </a:r>
            <a:br>
              <a:rPr lang="en-US" sz="2400"/>
            </a:br>
            <a:r>
              <a:rPr lang="en-US" sz="2400"/>
              <a:t>Ex: All the data from master server whose ID is 1 are saved in master_1/ directory.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lphaLcPeriod"/>
            </a:pPr>
            <a:r>
              <a:rPr lang="en-US" sz="2400"/>
              <a:t>The format of the data within the directories is up to you.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lphaLcPeriod"/>
            </a:pPr>
            <a:r>
              <a:rPr lang="en-US" sz="2400"/>
              <a:t>Follower Synchronizer updates these files for both master and slave within that cluster.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AutoNum type="alphaLcPeriod"/>
            </a:pPr>
            <a:r>
              <a:rPr lang="en-US" sz="2400"/>
              <a:t>Make sure to handle synchronization issues like master and sync server writing to the same file at the same time.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b8eb6121c_0_513"/>
          <p:cNvSpPr txBox="1"/>
          <p:nvPr>
            <p:ph type="title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Master Failure</a:t>
            </a:r>
            <a:endParaRPr/>
          </a:p>
        </p:txBody>
      </p:sp>
      <p:sp>
        <p:nvSpPr>
          <p:cNvPr id="187" name="Google Shape;187;g22b8eb6121c_0_513"/>
          <p:cNvSpPr/>
          <p:nvPr/>
        </p:nvSpPr>
        <p:spPr>
          <a:xfrm>
            <a:off x="7389525" y="2754125"/>
            <a:ext cx="851400" cy="40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Client1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8" name="Google Shape;188;g22b8eb6121c_0_513"/>
          <p:cNvSpPr/>
          <p:nvPr/>
        </p:nvSpPr>
        <p:spPr>
          <a:xfrm>
            <a:off x="3085300" y="1861875"/>
            <a:ext cx="9591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Master1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9" name="Google Shape;189;g22b8eb6121c_0_513"/>
          <p:cNvSpPr/>
          <p:nvPr/>
        </p:nvSpPr>
        <p:spPr>
          <a:xfrm>
            <a:off x="3085300" y="2688120"/>
            <a:ext cx="9591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Master2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0" name="Google Shape;190;g22b8eb6121c_0_513"/>
          <p:cNvSpPr/>
          <p:nvPr/>
        </p:nvSpPr>
        <p:spPr>
          <a:xfrm>
            <a:off x="3085300" y="3574803"/>
            <a:ext cx="9591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Master3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1" name="Google Shape;191;g22b8eb6121c_0_513"/>
          <p:cNvSpPr txBox="1"/>
          <p:nvPr/>
        </p:nvSpPr>
        <p:spPr>
          <a:xfrm rot="808158">
            <a:off x="5301978" y="2320585"/>
            <a:ext cx="1669212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2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92" name="Google Shape;192;g22b8eb6121c_0_513"/>
          <p:cNvCxnSpPr>
            <a:stCxn id="188" idx="3"/>
            <a:endCxn id="187" idx="1"/>
          </p:cNvCxnSpPr>
          <p:nvPr/>
        </p:nvCxnSpPr>
        <p:spPr>
          <a:xfrm>
            <a:off x="4044400" y="2131725"/>
            <a:ext cx="3345000" cy="8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93" name="Google Shape;193;g22b8eb6121c_0_513"/>
          <p:cNvSpPr/>
          <p:nvPr/>
        </p:nvSpPr>
        <p:spPr>
          <a:xfrm>
            <a:off x="2002775" y="1861875"/>
            <a:ext cx="9591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Slave1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4" name="Google Shape;194;g22b8eb6121c_0_513"/>
          <p:cNvSpPr/>
          <p:nvPr/>
        </p:nvSpPr>
        <p:spPr>
          <a:xfrm>
            <a:off x="2002775" y="2688120"/>
            <a:ext cx="9591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Slave2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5" name="Google Shape;195;g22b8eb6121c_0_513"/>
          <p:cNvSpPr/>
          <p:nvPr/>
        </p:nvSpPr>
        <p:spPr>
          <a:xfrm>
            <a:off x="2002775" y="3574803"/>
            <a:ext cx="9591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Slave3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6" name="Google Shape;196;g22b8eb6121c_0_513"/>
          <p:cNvSpPr/>
          <p:nvPr/>
        </p:nvSpPr>
        <p:spPr>
          <a:xfrm>
            <a:off x="457200" y="1861875"/>
            <a:ext cx="12897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FollowSync1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7" name="Google Shape;197;g22b8eb6121c_0_513"/>
          <p:cNvSpPr/>
          <p:nvPr/>
        </p:nvSpPr>
        <p:spPr>
          <a:xfrm>
            <a:off x="457225" y="2688125"/>
            <a:ext cx="12897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FollowSync2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8" name="Google Shape;198;g22b8eb6121c_0_513"/>
          <p:cNvSpPr/>
          <p:nvPr/>
        </p:nvSpPr>
        <p:spPr>
          <a:xfrm>
            <a:off x="457225" y="3574800"/>
            <a:ext cx="12897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FollowSync3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9" name="Google Shape;199;g22b8eb6121c_0_513"/>
          <p:cNvSpPr txBox="1"/>
          <p:nvPr/>
        </p:nvSpPr>
        <p:spPr>
          <a:xfrm rot="923633">
            <a:off x="5261067" y="2495025"/>
            <a:ext cx="1151616" cy="4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ERROR</a:t>
            </a:r>
            <a:endParaRPr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0" name="Google Shape;200;g22b8eb6121c_0_513"/>
          <p:cNvSpPr/>
          <p:nvPr/>
        </p:nvSpPr>
        <p:spPr>
          <a:xfrm>
            <a:off x="4296250" y="1093525"/>
            <a:ext cx="12588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Coordinator</a:t>
            </a:r>
            <a:endParaRPr/>
          </a:p>
        </p:txBody>
      </p:sp>
      <p:sp>
        <p:nvSpPr>
          <p:cNvPr id="201" name="Google Shape;201;g22b8eb6121c_0_513"/>
          <p:cNvSpPr/>
          <p:nvPr/>
        </p:nvSpPr>
        <p:spPr>
          <a:xfrm>
            <a:off x="3019300" y="1586775"/>
            <a:ext cx="1091100" cy="1089900"/>
          </a:xfrm>
          <a:prstGeom prst="mathMultiply">
            <a:avLst>
              <a:gd fmla="val 11607" name="adj1"/>
            </a:avLst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g22b8eb6121c_0_513"/>
          <p:cNvCxnSpPr>
            <a:stCxn id="200" idx="3"/>
            <a:endCxn id="187" idx="1"/>
          </p:cNvCxnSpPr>
          <p:nvPr/>
        </p:nvCxnSpPr>
        <p:spPr>
          <a:xfrm>
            <a:off x="5555050" y="1363375"/>
            <a:ext cx="1834500" cy="15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03" name="Google Shape;203;g22b8eb6121c_0_513"/>
          <p:cNvSpPr txBox="1"/>
          <p:nvPr/>
        </p:nvSpPr>
        <p:spPr>
          <a:xfrm>
            <a:off x="6210575" y="1426750"/>
            <a:ext cx="17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getServer(Client1)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22b8eb6121c_0_513"/>
          <p:cNvSpPr txBox="1"/>
          <p:nvPr/>
        </p:nvSpPr>
        <p:spPr>
          <a:xfrm>
            <a:off x="6362975" y="1674550"/>
            <a:ext cx="14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returns </a:t>
            </a:r>
            <a:r>
              <a:rPr lang="en-US">
                <a:solidFill>
                  <a:srgbClr val="274E13"/>
                </a:solidFill>
                <a:latin typeface="Calibri"/>
                <a:ea typeface="Calibri"/>
                <a:cs typeface="Calibri"/>
                <a:sym typeface="Calibri"/>
              </a:rPr>
              <a:t>Slave1</a:t>
            </a:r>
            <a:endParaRPr>
              <a:solidFill>
                <a:srgbClr val="274E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b8eb6121c_0_535"/>
          <p:cNvSpPr txBox="1"/>
          <p:nvPr>
            <p:ph type="title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Master Failure</a:t>
            </a:r>
            <a:endParaRPr/>
          </a:p>
        </p:txBody>
      </p:sp>
      <p:sp>
        <p:nvSpPr>
          <p:cNvPr id="210" name="Google Shape;210;g22b8eb6121c_0_535"/>
          <p:cNvSpPr/>
          <p:nvPr/>
        </p:nvSpPr>
        <p:spPr>
          <a:xfrm>
            <a:off x="7389525" y="2754125"/>
            <a:ext cx="851400" cy="40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Client1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1" name="Google Shape;211;g22b8eb6121c_0_535"/>
          <p:cNvSpPr/>
          <p:nvPr/>
        </p:nvSpPr>
        <p:spPr>
          <a:xfrm>
            <a:off x="3085300" y="2688120"/>
            <a:ext cx="9591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Master2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2" name="Google Shape;212;g22b8eb6121c_0_535"/>
          <p:cNvSpPr/>
          <p:nvPr/>
        </p:nvSpPr>
        <p:spPr>
          <a:xfrm>
            <a:off x="3085300" y="3574803"/>
            <a:ext cx="9591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Master3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3" name="Google Shape;213;g22b8eb6121c_0_535"/>
          <p:cNvSpPr/>
          <p:nvPr/>
        </p:nvSpPr>
        <p:spPr>
          <a:xfrm>
            <a:off x="2002775" y="1861875"/>
            <a:ext cx="9591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Slave1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4" name="Google Shape;214;g22b8eb6121c_0_535"/>
          <p:cNvSpPr/>
          <p:nvPr/>
        </p:nvSpPr>
        <p:spPr>
          <a:xfrm>
            <a:off x="2002775" y="2688120"/>
            <a:ext cx="9591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Slave2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5" name="Google Shape;215;g22b8eb6121c_0_535"/>
          <p:cNvSpPr/>
          <p:nvPr/>
        </p:nvSpPr>
        <p:spPr>
          <a:xfrm>
            <a:off x="2002775" y="3574803"/>
            <a:ext cx="9591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Slave3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6" name="Google Shape;216;g22b8eb6121c_0_535"/>
          <p:cNvSpPr/>
          <p:nvPr/>
        </p:nvSpPr>
        <p:spPr>
          <a:xfrm>
            <a:off x="457200" y="1861875"/>
            <a:ext cx="12897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FollowSync1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7" name="Google Shape;217;g22b8eb6121c_0_535"/>
          <p:cNvSpPr/>
          <p:nvPr/>
        </p:nvSpPr>
        <p:spPr>
          <a:xfrm>
            <a:off x="457225" y="2688125"/>
            <a:ext cx="12897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FollowSync2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8" name="Google Shape;218;g22b8eb6121c_0_535"/>
          <p:cNvSpPr/>
          <p:nvPr/>
        </p:nvSpPr>
        <p:spPr>
          <a:xfrm>
            <a:off x="457225" y="3574800"/>
            <a:ext cx="12897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FollowSync3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9" name="Google Shape;219;g22b8eb6121c_0_535"/>
          <p:cNvSpPr/>
          <p:nvPr/>
        </p:nvSpPr>
        <p:spPr>
          <a:xfrm>
            <a:off x="4296250" y="1093525"/>
            <a:ext cx="12588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Coordinator</a:t>
            </a:r>
            <a:endParaRPr/>
          </a:p>
        </p:txBody>
      </p:sp>
      <p:cxnSp>
        <p:nvCxnSpPr>
          <p:cNvPr id="220" name="Google Shape;220;g22b8eb6121c_0_535"/>
          <p:cNvCxnSpPr>
            <a:stCxn id="213" idx="3"/>
            <a:endCxn id="210" idx="1"/>
          </p:cNvCxnSpPr>
          <p:nvPr/>
        </p:nvCxnSpPr>
        <p:spPr>
          <a:xfrm>
            <a:off x="2961875" y="2131725"/>
            <a:ext cx="4427700" cy="8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21" name="Google Shape;221;g22b8eb6121c_0_535"/>
          <p:cNvSpPr txBox="1"/>
          <p:nvPr/>
        </p:nvSpPr>
        <p:spPr>
          <a:xfrm rot="572556">
            <a:off x="4735900" y="2134086"/>
            <a:ext cx="1091199" cy="4000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FOLLOW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22b8eb6121c_0_535"/>
          <p:cNvSpPr txBox="1"/>
          <p:nvPr/>
        </p:nvSpPr>
        <p:spPr>
          <a:xfrm rot="572556">
            <a:off x="4659700" y="2515086"/>
            <a:ext cx="1091199" cy="4000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SUCCESS</a:t>
            </a:r>
            <a:endParaRPr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b8eb6121c_0_552"/>
          <p:cNvSpPr txBox="1"/>
          <p:nvPr>
            <p:ph type="title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Master Restart</a:t>
            </a:r>
            <a:endParaRPr/>
          </a:p>
        </p:txBody>
      </p:sp>
      <p:sp>
        <p:nvSpPr>
          <p:cNvPr id="228" name="Google Shape;228;g22b8eb6121c_0_552"/>
          <p:cNvSpPr/>
          <p:nvPr/>
        </p:nvSpPr>
        <p:spPr>
          <a:xfrm>
            <a:off x="7389525" y="2754125"/>
            <a:ext cx="851400" cy="40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Client1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9" name="Google Shape;229;g22b8eb6121c_0_552"/>
          <p:cNvSpPr/>
          <p:nvPr/>
        </p:nvSpPr>
        <p:spPr>
          <a:xfrm>
            <a:off x="3085300" y="2688120"/>
            <a:ext cx="9591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Master2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0" name="Google Shape;230;g22b8eb6121c_0_552"/>
          <p:cNvSpPr/>
          <p:nvPr/>
        </p:nvSpPr>
        <p:spPr>
          <a:xfrm>
            <a:off x="3085300" y="3574803"/>
            <a:ext cx="9591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Master3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1" name="Google Shape;231;g22b8eb6121c_0_552"/>
          <p:cNvSpPr/>
          <p:nvPr/>
        </p:nvSpPr>
        <p:spPr>
          <a:xfrm>
            <a:off x="2002775" y="1861875"/>
            <a:ext cx="9591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Slave1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2" name="Google Shape;232;g22b8eb6121c_0_552"/>
          <p:cNvSpPr/>
          <p:nvPr/>
        </p:nvSpPr>
        <p:spPr>
          <a:xfrm>
            <a:off x="2002775" y="2688120"/>
            <a:ext cx="9591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Slave2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3" name="Google Shape;233;g22b8eb6121c_0_552"/>
          <p:cNvSpPr/>
          <p:nvPr/>
        </p:nvSpPr>
        <p:spPr>
          <a:xfrm>
            <a:off x="2002775" y="3574803"/>
            <a:ext cx="9591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Slave3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4" name="Google Shape;234;g22b8eb6121c_0_552"/>
          <p:cNvSpPr/>
          <p:nvPr/>
        </p:nvSpPr>
        <p:spPr>
          <a:xfrm>
            <a:off x="457200" y="1861875"/>
            <a:ext cx="1289700" cy="539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FollowSync1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5" name="Google Shape;235;g22b8eb6121c_0_552"/>
          <p:cNvSpPr/>
          <p:nvPr/>
        </p:nvSpPr>
        <p:spPr>
          <a:xfrm>
            <a:off x="457225" y="2688125"/>
            <a:ext cx="12897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FollowSync2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6" name="Google Shape;236;g22b8eb6121c_0_552"/>
          <p:cNvSpPr/>
          <p:nvPr/>
        </p:nvSpPr>
        <p:spPr>
          <a:xfrm>
            <a:off x="457225" y="3574800"/>
            <a:ext cx="12897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FollowSync3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7" name="Google Shape;237;g22b8eb6121c_0_552"/>
          <p:cNvSpPr/>
          <p:nvPr/>
        </p:nvSpPr>
        <p:spPr>
          <a:xfrm>
            <a:off x="4296250" y="1093525"/>
            <a:ext cx="12588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Coordinator</a:t>
            </a:r>
            <a:endParaRPr/>
          </a:p>
        </p:txBody>
      </p:sp>
      <p:cxnSp>
        <p:nvCxnSpPr>
          <p:cNvPr id="238" name="Google Shape;238;g22b8eb6121c_0_552"/>
          <p:cNvCxnSpPr>
            <a:stCxn id="239" idx="3"/>
            <a:endCxn id="228" idx="1"/>
          </p:cNvCxnSpPr>
          <p:nvPr/>
        </p:nvCxnSpPr>
        <p:spPr>
          <a:xfrm>
            <a:off x="4044400" y="2131720"/>
            <a:ext cx="3345000" cy="8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40" name="Google Shape;240;g22b8eb6121c_0_552"/>
          <p:cNvSpPr txBox="1"/>
          <p:nvPr/>
        </p:nvSpPr>
        <p:spPr>
          <a:xfrm rot="572556">
            <a:off x="4735900" y="2134086"/>
            <a:ext cx="1091199" cy="4000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FOLLOW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22b8eb6121c_0_552"/>
          <p:cNvSpPr txBox="1"/>
          <p:nvPr/>
        </p:nvSpPr>
        <p:spPr>
          <a:xfrm rot="572556">
            <a:off x="4659700" y="2362686"/>
            <a:ext cx="1091199" cy="4000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SUCCESS</a:t>
            </a:r>
            <a:endParaRPr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22b8eb6121c_0_552"/>
          <p:cNvSpPr/>
          <p:nvPr/>
        </p:nvSpPr>
        <p:spPr>
          <a:xfrm>
            <a:off x="3085300" y="1861870"/>
            <a:ext cx="9591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Master1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2" name="Google Shape;242;g22b8eb6121c_0_552"/>
          <p:cNvSpPr txBox="1"/>
          <p:nvPr/>
        </p:nvSpPr>
        <p:spPr>
          <a:xfrm>
            <a:off x="599475" y="4556025"/>
            <a:ext cx="7529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Since </a:t>
            </a: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FollowSync1 syncs data every 30 seconds, it is its responsibility to sync the data between the slave and the master once the master is back.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b8eb6121c_0_254"/>
          <p:cNvSpPr txBox="1"/>
          <p:nvPr>
            <p:ph type="title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Follower Synchronizer</a:t>
            </a:r>
            <a:endParaRPr/>
          </a:p>
        </p:txBody>
      </p:sp>
      <p:sp>
        <p:nvSpPr>
          <p:cNvPr id="248" name="Google Shape;248;g22b8eb6121c_0_254"/>
          <p:cNvSpPr txBox="1"/>
          <p:nvPr>
            <p:ph idx="1" type="body"/>
          </p:nvPr>
        </p:nvSpPr>
        <p:spPr>
          <a:xfrm>
            <a:off x="457200" y="10668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 startAt="5"/>
            </a:pPr>
            <a:r>
              <a:rPr lang="en-US" sz="2400"/>
              <a:t>Build the Follower Synchronizer.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US" sz="2400"/>
              <a:t>Maintain persistent information about follower-following relations. This information is synced to all clusters.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US" sz="2400"/>
              <a:t>Any post from a user being followed should be updated </a:t>
            </a:r>
            <a:r>
              <a:rPr lang="en-US" sz="2400"/>
              <a:t>to the timeline file </a:t>
            </a:r>
            <a:r>
              <a:rPr lang="en-US" sz="2400"/>
              <a:t>using the Synchronizer every 30 secs.</a:t>
            </a:r>
            <a:endParaRPr sz="2400"/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Ex: u1 follows u2.</a:t>
            </a:r>
            <a:br>
              <a:rPr lang="en-US" sz="2400"/>
            </a:br>
            <a:r>
              <a:rPr lang="en-US" sz="2400"/>
              <a:t>      u2 posts a message.</a:t>
            </a:r>
            <a:br>
              <a:rPr lang="en-US" sz="2400"/>
            </a:br>
            <a:r>
              <a:rPr lang="en-US" sz="2400"/>
              <a:t>F2 checks if there are any updates to u2’s</a:t>
            </a:r>
            <a:br>
              <a:rPr lang="en-US" sz="2400"/>
            </a:br>
            <a:r>
              <a:rPr lang="en-US" sz="2400"/>
              <a:t>timeline file using stat(). If yes, the updates are sent to F1.</a:t>
            </a:r>
            <a:endParaRPr sz="2400"/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/>
              <a:t>F1 updates u1’s timeline file.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2b8eb6121c_0_325"/>
          <p:cNvSpPr txBox="1"/>
          <p:nvPr>
            <p:ph type="title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Follower Synchronization</a:t>
            </a:r>
            <a:endParaRPr/>
          </a:p>
        </p:txBody>
      </p:sp>
      <p:sp>
        <p:nvSpPr>
          <p:cNvPr id="254" name="Google Shape;254;g22b8eb6121c_0_325"/>
          <p:cNvSpPr/>
          <p:nvPr/>
        </p:nvSpPr>
        <p:spPr>
          <a:xfrm>
            <a:off x="5676100" y="3081075"/>
            <a:ext cx="9591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Master1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5" name="Google Shape;255;g22b8eb6121c_0_325"/>
          <p:cNvSpPr/>
          <p:nvPr/>
        </p:nvSpPr>
        <p:spPr>
          <a:xfrm>
            <a:off x="5676100" y="4897920"/>
            <a:ext cx="9591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Master2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6" name="Google Shape;256;g22b8eb6121c_0_325"/>
          <p:cNvSpPr/>
          <p:nvPr/>
        </p:nvSpPr>
        <p:spPr>
          <a:xfrm>
            <a:off x="4288775" y="3081075"/>
            <a:ext cx="9591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Slave1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7" name="Google Shape;257;g22b8eb6121c_0_325"/>
          <p:cNvSpPr/>
          <p:nvPr/>
        </p:nvSpPr>
        <p:spPr>
          <a:xfrm>
            <a:off x="4288775" y="4897920"/>
            <a:ext cx="9591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Slave2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8" name="Google Shape;258;g22b8eb6121c_0_325"/>
          <p:cNvSpPr/>
          <p:nvPr/>
        </p:nvSpPr>
        <p:spPr>
          <a:xfrm>
            <a:off x="2590800" y="3081075"/>
            <a:ext cx="12897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FollowSync1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9" name="Google Shape;259;g22b8eb6121c_0_325"/>
          <p:cNvSpPr/>
          <p:nvPr/>
        </p:nvSpPr>
        <p:spPr>
          <a:xfrm>
            <a:off x="2590825" y="4897925"/>
            <a:ext cx="12897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FollowSync2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0" name="Google Shape;260;g22b8eb6121c_0_325"/>
          <p:cNvSpPr txBox="1"/>
          <p:nvPr/>
        </p:nvSpPr>
        <p:spPr>
          <a:xfrm>
            <a:off x="779325" y="1174975"/>
            <a:ext cx="214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T1: User 1’s timeline file.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T2: User 2’s timeline file.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22b8eb6121c_0_325"/>
          <p:cNvSpPr/>
          <p:nvPr/>
        </p:nvSpPr>
        <p:spPr>
          <a:xfrm>
            <a:off x="4528575" y="3832925"/>
            <a:ext cx="5070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T1</a:t>
            </a:r>
            <a:endParaRPr/>
          </a:p>
        </p:txBody>
      </p:sp>
      <p:sp>
        <p:nvSpPr>
          <p:cNvPr id="262" name="Google Shape;262;g22b8eb6121c_0_325"/>
          <p:cNvSpPr/>
          <p:nvPr/>
        </p:nvSpPr>
        <p:spPr>
          <a:xfrm>
            <a:off x="5900175" y="3832925"/>
            <a:ext cx="5070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T1</a:t>
            </a:r>
            <a:endParaRPr/>
          </a:p>
        </p:txBody>
      </p:sp>
      <p:sp>
        <p:nvSpPr>
          <p:cNvPr id="263" name="Google Shape;263;g22b8eb6121c_0_325"/>
          <p:cNvSpPr/>
          <p:nvPr/>
        </p:nvSpPr>
        <p:spPr>
          <a:xfrm>
            <a:off x="4528575" y="5814125"/>
            <a:ext cx="5070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T2</a:t>
            </a:r>
            <a:endParaRPr/>
          </a:p>
        </p:txBody>
      </p:sp>
      <p:sp>
        <p:nvSpPr>
          <p:cNvPr id="264" name="Google Shape;264;g22b8eb6121c_0_325"/>
          <p:cNvSpPr/>
          <p:nvPr/>
        </p:nvSpPr>
        <p:spPr>
          <a:xfrm>
            <a:off x="5900175" y="5814125"/>
            <a:ext cx="507000" cy="3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T2</a:t>
            </a:r>
            <a:endParaRPr/>
          </a:p>
        </p:txBody>
      </p:sp>
      <p:sp>
        <p:nvSpPr>
          <p:cNvPr id="265" name="Google Shape;265;g22b8eb6121c_0_325"/>
          <p:cNvSpPr/>
          <p:nvPr/>
        </p:nvSpPr>
        <p:spPr>
          <a:xfrm>
            <a:off x="7835400" y="4963925"/>
            <a:ext cx="851400" cy="40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Client2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6" name="Google Shape;266;g22b8eb6121c_0_325"/>
          <p:cNvSpPr txBox="1"/>
          <p:nvPr/>
        </p:nvSpPr>
        <p:spPr>
          <a:xfrm>
            <a:off x="779325" y="1880988"/>
            <a:ext cx="2146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 1 follows User 2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 2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posts a message.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g22b8eb6121c_0_325"/>
          <p:cNvCxnSpPr>
            <a:stCxn id="265" idx="1"/>
            <a:endCxn id="255" idx="3"/>
          </p:cNvCxnSpPr>
          <p:nvPr/>
        </p:nvCxnSpPr>
        <p:spPr>
          <a:xfrm rot="10800000">
            <a:off x="6635100" y="5167775"/>
            <a:ext cx="120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" name="Google Shape;268;g22b8eb6121c_0_325"/>
          <p:cNvSpPr txBox="1"/>
          <p:nvPr/>
        </p:nvSpPr>
        <p:spPr>
          <a:xfrm>
            <a:off x="7058350" y="4815525"/>
            <a:ext cx="6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Google Shape;269;g22b8eb6121c_0_325"/>
          <p:cNvCxnSpPr>
            <a:stCxn id="255" idx="1"/>
            <a:endCxn id="257" idx="3"/>
          </p:cNvCxnSpPr>
          <p:nvPr/>
        </p:nvCxnSpPr>
        <p:spPr>
          <a:xfrm rot="10800000">
            <a:off x="5248000" y="5167770"/>
            <a:ext cx="42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g22b8eb6121c_0_325"/>
          <p:cNvSpPr txBox="1"/>
          <p:nvPr/>
        </p:nvSpPr>
        <p:spPr>
          <a:xfrm>
            <a:off x="4927700" y="4563725"/>
            <a:ext cx="13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replicate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action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1" name="Google Shape;271;g22b8eb6121c_0_325"/>
          <p:cNvCxnSpPr>
            <a:stCxn id="255" idx="2"/>
            <a:endCxn id="264" idx="0"/>
          </p:cNvCxnSpPr>
          <p:nvPr/>
        </p:nvCxnSpPr>
        <p:spPr>
          <a:xfrm flipH="1">
            <a:off x="6153550" y="5437620"/>
            <a:ext cx="2100" cy="3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g22b8eb6121c_0_325"/>
          <p:cNvCxnSpPr>
            <a:stCxn id="257" idx="2"/>
            <a:endCxn id="263" idx="0"/>
          </p:cNvCxnSpPr>
          <p:nvPr/>
        </p:nvCxnSpPr>
        <p:spPr>
          <a:xfrm>
            <a:off x="4768325" y="5437620"/>
            <a:ext cx="13800" cy="3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g22b8eb6121c_0_325"/>
          <p:cNvSpPr txBox="1"/>
          <p:nvPr/>
        </p:nvSpPr>
        <p:spPr>
          <a:xfrm>
            <a:off x="4855750" y="5350775"/>
            <a:ext cx="120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write to timeline files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" name="Google Shape;274;g22b8eb6121c_0_325"/>
          <p:cNvCxnSpPr>
            <a:stCxn id="259" idx="0"/>
            <a:endCxn id="259" idx="1"/>
          </p:cNvCxnSpPr>
          <p:nvPr/>
        </p:nvCxnSpPr>
        <p:spPr>
          <a:xfrm rot="5400000">
            <a:off x="2778325" y="4710575"/>
            <a:ext cx="270000" cy="644700"/>
          </a:xfrm>
          <a:prstGeom prst="curvedConnector4">
            <a:avLst>
              <a:gd fmla="val -88194" name="adj1"/>
              <a:gd fmla="val 13695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g22b8eb6121c_0_325"/>
          <p:cNvSpPr txBox="1"/>
          <p:nvPr/>
        </p:nvSpPr>
        <p:spPr>
          <a:xfrm>
            <a:off x="2170100" y="4328225"/>
            <a:ext cx="1289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every 30 seconds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6" name="Google Shape;276;g22b8eb6121c_0_325"/>
          <p:cNvCxnSpPr>
            <a:stCxn id="259" idx="2"/>
            <a:endCxn id="263" idx="1"/>
          </p:cNvCxnSpPr>
          <p:nvPr/>
        </p:nvCxnSpPr>
        <p:spPr>
          <a:xfrm>
            <a:off x="3235675" y="5437625"/>
            <a:ext cx="1293000" cy="5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g22b8eb6121c_0_325"/>
          <p:cNvCxnSpPr>
            <a:stCxn id="259" idx="2"/>
            <a:endCxn id="264" idx="1"/>
          </p:cNvCxnSpPr>
          <p:nvPr/>
        </p:nvCxnSpPr>
        <p:spPr>
          <a:xfrm>
            <a:off x="3235675" y="5437625"/>
            <a:ext cx="2664600" cy="5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g22b8eb6121c_0_325"/>
          <p:cNvSpPr txBox="1"/>
          <p:nvPr/>
        </p:nvSpPr>
        <p:spPr>
          <a:xfrm>
            <a:off x="1576475" y="5515775"/>
            <a:ext cx="300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Get updates from file.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Send updates to the synchronizers of followers of User 2.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g22b8eb6121c_0_325"/>
          <p:cNvCxnSpPr>
            <a:endCxn id="258" idx="2"/>
          </p:cNvCxnSpPr>
          <p:nvPr/>
        </p:nvCxnSpPr>
        <p:spPr>
          <a:xfrm rot="10800000">
            <a:off x="3235650" y="3620775"/>
            <a:ext cx="0" cy="127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g22b8eb6121c_0_325"/>
          <p:cNvSpPr txBox="1"/>
          <p:nvPr/>
        </p:nvSpPr>
        <p:spPr>
          <a:xfrm>
            <a:off x="2098025" y="3698200"/>
            <a:ext cx="12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Send updates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1" name="Google Shape;281;g22b8eb6121c_0_325"/>
          <p:cNvCxnSpPr>
            <a:stCxn id="258" idx="3"/>
            <a:endCxn id="261" idx="1"/>
          </p:cNvCxnSpPr>
          <p:nvPr/>
        </p:nvCxnSpPr>
        <p:spPr>
          <a:xfrm>
            <a:off x="3880500" y="3350925"/>
            <a:ext cx="648000" cy="66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g22b8eb6121c_0_325"/>
          <p:cNvCxnSpPr>
            <a:stCxn id="258" idx="3"/>
            <a:endCxn id="262" idx="1"/>
          </p:cNvCxnSpPr>
          <p:nvPr/>
        </p:nvCxnSpPr>
        <p:spPr>
          <a:xfrm>
            <a:off x="3880500" y="3350925"/>
            <a:ext cx="2019600" cy="66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g22b8eb6121c_0_325"/>
          <p:cNvSpPr txBox="1"/>
          <p:nvPr/>
        </p:nvSpPr>
        <p:spPr>
          <a:xfrm>
            <a:off x="3429000" y="3704750"/>
            <a:ext cx="109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Write to T1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22b8eb6121c_0_325"/>
          <p:cNvSpPr/>
          <p:nvPr/>
        </p:nvSpPr>
        <p:spPr>
          <a:xfrm>
            <a:off x="135875" y="3844188"/>
            <a:ext cx="12588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Coordinator</a:t>
            </a:r>
            <a:endParaRPr/>
          </a:p>
        </p:txBody>
      </p:sp>
      <p:cxnSp>
        <p:nvCxnSpPr>
          <p:cNvPr id="285" name="Google Shape;285;g22b8eb6121c_0_325"/>
          <p:cNvCxnSpPr>
            <a:stCxn id="259" idx="1"/>
            <a:endCxn id="284" idx="2"/>
          </p:cNvCxnSpPr>
          <p:nvPr/>
        </p:nvCxnSpPr>
        <p:spPr>
          <a:xfrm rot="10800000">
            <a:off x="765325" y="4383875"/>
            <a:ext cx="1825500" cy="78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g22b8eb6121c_0_325"/>
          <p:cNvSpPr txBox="1"/>
          <p:nvPr/>
        </p:nvSpPr>
        <p:spPr>
          <a:xfrm>
            <a:off x="59950" y="4688238"/>
            <a:ext cx="182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getFollowerSyncer(User 1):</a:t>
            </a:r>
            <a:br>
              <a:rPr lang="en-US" sz="11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returns FollowSync1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2b8eb6121c_0_259"/>
          <p:cNvSpPr txBox="1"/>
          <p:nvPr>
            <p:ph type="title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Logging</a:t>
            </a:r>
            <a:endParaRPr/>
          </a:p>
        </p:txBody>
      </p:sp>
      <p:sp>
        <p:nvSpPr>
          <p:cNvPr id="292" name="Google Shape;292;g22b8eb6121c_0_259"/>
          <p:cNvSpPr txBox="1"/>
          <p:nvPr>
            <p:ph idx="1" type="body"/>
          </p:nvPr>
        </p:nvSpPr>
        <p:spPr>
          <a:xfrm>
            <a:off x="457200" y="10668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6"/>
            </a:pPr>
            <a:r>
              <a:rPr lang="en-US" sz="2400"/>
              <a:t>All events must be logged using GLOG library.</a:t>
            </a:r>
            <a:br>
              <a:rPr lang="en-US" sz="2400"/>
            </a:br>
            <a:endParaRPr sz="2400"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AutoNum type="alphaLcPeriod"/>
            </a:pPr>
            <a:r>
              <a:rPr lang="en-US" sz="2400"/>
              <a:t>Prefix the name of the log files using their IDs. </a:t>
            </a:r>
            <a:br>
              <a:rPr lang="en-US" sz="2400"/>
            </a:br>
            <a:r>
              <a:rPr lang="en-US" sz="2400"/>
              <a:t>Ex: master1, slave1, sync1, client1, etc.</a:t>
            </a:r>
            <a:br>
              <a:rPr lang="en-US" sz="2400"/>
            </a:br>
            <a:br>
              <a:rPr lang="en-US" sz="2400"/>
            </a:br>
            <a:r>
              <a:rPr lang="en-US" sz="1700"/>
              <a:t>Can be done using </a:t>
            </a:r>
            <a:r>
              <a:rPr i="1" lang="en-US" sz="1700"/>
              <a:t>google::InitGoogleLogging(log_file_name.c_str());</a:t>
            </a:r>
            <a:br>
              <a:rPr lang="en-US" sz="1700"/>
            </a:br>
            <a:endParaRPr sz="1700"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AutoNum type="alphaLcPeriod"/>
            </a:pPr>
            <a:r>
              <a:rPr lang="en-US" sz="2400"/>
              <a:t>To prevent buffering of logs, add the following definition to all cc files:</a:t>
            </a:r>
            <a:br>
              <a:rPr lang="en-US" sz="2400"/>
            </a:br>
            <a:br>
              <a:rPr lang="en-US" sz="2400"/>
            </a:br>
            <a:r>
              <a:rPr lang="en-US" sz="1700"/>
              <a:t>#define log(severity, msg) LOG(severity) &lt;&lt; msg; \</a:t>
            </a:r>
            <a:br>
              <a:rPr lang="en-US" sz="1700"/>
            </a:br>
            <a:r>
              <a:rPr lang="en-US" sz="1700"/>
              <a:t>google::FlushLogFiles(google::severity);</a:t>
            </a:r>
            <a:br>
              <a:rPr lang="en-US" sz="1700"/>
            </a:br>
            <a:endParaRPr sz="2400"/>
          </a:p>
          <a:p>
            <a:pPr indent="-381000" lvl="1" marL="914400" rtl="0" algn="l">
              <a:spcBef>
                <a:spcPts val="1000"/>
              </a:spcBef>
              <a:spcAft>
                <a:spcPts val="1000"/>
              </a:spcAft>
              <a:buSzPts val="2400"/>
              <a:buAutoNum type="alphaLcPeriod"/>
            </a:pPr>
            <a:r>
              <a:rPr lang="en-US" sz="2400"/>
              <a:t>Syntax: </a:t>
            </a:r>
            <a:r>
              <a:rPr lang="en-US" sz="1700"/>
              <a:t>log(INFO, "Server starting...");</a:t>
            </a:r>
            <a:endParaRPr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2b8eb6121c_0_182"/>
          <p:cNvSpPr txBox="1"/>
          <p:nvPr>
            <p:ph type="title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Executables</a:t>
            </a:r>
            <a:endParaRPr/>
          </a:p>
        </p:txBody>
      </p:sp>
      <p:sp>
        <p:nvSpPr>
          <p:cNvPr id="298" name="Google Shape;298;g22b8eb6121c_0_182"/>
          <p:cNvSpPr txBox="1"/>
          <p:nvPr>
            <p:ph idx="1" type="body"/>
          </p:nvPr>
        </p:nvSpPr>
        <p:spPr>
          <a:xfrm>
            <a:off x="457200" y="1066800"/>
            <a:ext cx="45423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./coordinator -p &lt;portNum&gt;</a:t>
            </a:r>
            <a:br>
              <a:rPr lang="en-US" sz="1800"/>
            </a:b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./server -cip &lt;</a:t>
            </a:r>
            <a:r>
              <a:rPr lang="en-US" sz="1800">
                <a:solidFill>
                  <a:srgbClr val="999999"/>
                </a:solidFill>
              </a:rPr>
              <a:t>coordinatorIP</a:t>
            </a:r>
            <a:r>
              <a:rPr lang="en-US" sz="1800"/>
              <a:t>&gt;</a:t>
            </a:r>
            <a:br>
              <a:rPr lang="en-US" sz="1800"/>
            </a:br>
            <a:r>
              <a:rPr lang="en-US" sz="1800"/>
              <a:t>              -cp &lt;</a:t>
            </a:r>
            <a:r>
              <a:rPr lang="en-US" sz="1800">
                <a:solidFill>
                  <a:srgbClr val="999999"/>
                </a:solidFill>
              </a:rPr>
              <a:t>coordinatorPort</a:t>
            </a:r>
            <a:r>
              <a:rPr lang="en-US" sz="1800"/>
              <a:t>&gt; </a:t>
            </a:r>
            <a:br>
              <a:rPr lang="en-US" sz="1800"/>
            </a:br>
            <a:r>
              <a:rPr lang="en-US" sz="1800"/>
              <a:t>              -p &lt;portNum&gt;</a:t>
            </a:r>
            <a:br>
              <a:rPr lang="en-US" sz="1800"/>
            </a:br>
            <a:r>
              <a:rPr lang="en-US" sz="1800"/>
              <a:t>              -id &lt;idNum&gt; </a:t>
            </a:r>
            <a:br>
              <a:rPr lang="en-US" sz="1800"/>
            </a:br>
            <a:r>
              <a:rPr lang="en-US" sz="1800"/>
              <a:t>              -t &lt;master/slave&gt;</a:t>
            </a:r>
            <a:br>
              <a:rPr lang="en-US" sz="1800"/>
            </a:b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./synchronizer -cip &lt;</a:t>
            </a:r>
            <a:r>
              <a:rPr lang="en-US" sz="1800">
                <a:solidFill>
                  <a:srgbClr val="999999"/>
                </a:solidFill>
              </a:rPr>
              <a:t>coordinatorIP</a:t>
            </a:r>
            <a:r>
              <a:rPr lang="en-US" sz="1800"/>
              <a:t>&gt; </a:t>
            </a:r>
            <a:br>
              <a:rPr lang="en-US" sz="1800"/>
            </a:br>
            <a:r>
              <a:rPr lang="en-US" sz="1800"/>
              <a:t>                        -cp &lt;</a:t>
            </a:r>
            <a:r>
              <a:rPr lang="en-US" sz="1800">
                <a:solidFill>
                  <a:srgbClr val="999999"/>
                </a:solidFill>
              </a:rPr>
              <a:t>coordinatorPort</a:t>
            </a:r>
            <a:r>
              <a:rPr lang="en-US" sz="1800"/>
              <a:t>&gt;</a:t>
            </a:r>
            <a:br>
              <a:rPr lang="en-US" sz="1800"/>
            </a:br>
            <a:r>
              <a:rPr lang="en-US" sz="1800"/>
              <a:t>                        -p &lt;portNum&gt; </a:t>
            </a:r>
            <a:br>
              <a:rPr lang="en-US" sz="1800"/>
            </a:br>
            <a:r>
              <a:rPr lang="en-US" sz="1800"/>
              <a:t>                        -id &lt;synchronizerId&gt;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9" name="Google Shape;299;g22b8eb6121c_0_182"/>
          <p:cNvSpPr txBox="1"/>
          <p:nvPr>
            <p:ph idx="1" type="body"/>
          </p:nvPr>
        </p:nvSpPr>
        <p:spPr>
          <a:xfrm>
            <a:off x="5275925" y="1066800"/>
            <a:ext cx="3548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./client -cip &lt;</a:t>
            </a:r>
            <a:r>
              <a:rPr lang="en-US" sz="1800">
                <a:solidFill>
                  <a:srgbClr val="999999"/>
                </a:solidFill>
              </a:rPr>
              <a:t>coordinatorIP</a:t>
            </a:r>
            <a:r>
              <a:rPr lang="en-US" sz="1800"/>
              <a:t>&gt; </a:t>
            </a:r>
            <a:br>
              <a:rPr lang="en-US" sz="1800"/>
            </a:br>
            <a:r>
              <a:rPr lang="en-US" sz="1800"/>
              <a:t>            -cp &lt;</a:t>
            </a:r>
            <a:r>
              <a:rPr lang="en-US" sz="1800">
                <a:solidFill>
                  <a:srgbClr val="999999"/>
                </a:solidFill>
              </a:rPr>
              <a:t>coordinatorPort</a:t>
            </a:r>
            <a:r>
              <a:rPr lang="en-US" sz="1800"/>
              <a:t>&gt; </a:t>
            </a:r>
            <a:br>
              <a:rPr lang="en-US" sz="1800"/>
            </a:br>
            <a:r>
              <a:rPr lang="en-US" sz="1800"/>
              <a:t>            -id &lt;clientId&gt;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300" name="Google Shape;300;g22b8eb6121c_0_182"/>
          <p:cNvCxnSpPr/>
          <p:nvPr/>
        </p:nvCxnSpPr>
        <p:spPr>
          <a:xfrm>
            <a:off x="4952475" y="1091050"/>
            <a:ext cx="0" cy="52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2b8eb6121c_0_102"/>
          <p:cNvSpPr txBox="1"/>
          <p:nvPr>
            <p:ph type="title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Client-Coordinator Interactions</a:t>
            </a:r>
            <a:endParaRPr/>
          </a:p>
        </p:txBody>
      </p:sp>
      <p:sp>
        <p:nvSpPr>
          <p:cNvPr id="306" name="Google Shape;306;g22b8eb6121c_0_102"/>
          <p:cNvSpPr/>
          <p:nvPr/>
        </p:nvSpPr>
        <p:spPr>
          <a:xfrm>
            <a:off x="7025850" y="2038200"/>
            <a:ext cx="851400" cy="40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Client1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7" name="Google Shape;307;g22b8eb6121c_0_102"/>
          <p:cNvSpPr/>
          <p:nvPr/>
        </p:nvSpPr>
        <p:spPr>
          <a:xfrm>
            <a:off x="7025850" y="2754125"/>
            <a:ext cx="851400" cy="40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Client2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8" name="Google Shape;308;g22b8eb6121c_0_102"/>
          <p:cNvSpPr/>
          <p:nvPr/>
        </p:nvSpPr>
        <p:spPr>
          <a:xfrm>
            <a:off x="7025850" y="3470050"/>
            <a:ext cx="851400" cy="40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Client3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9" name="Google Shape;309;g22b8eb6121c_0_102"/>
          <p:cNvSpPr/>
          <p:nvPr/>
        </p:nvSpPr>
        <p:spPr>
          <a:xfrm>
            <a:off x="7025850" y="4185975"/>
            <a:ext cx="851400" cy="40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Client4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0" name="Google Shape;310;g22b8eb6121c_0_102"/>
          <p:cNvSpPr/>
          <p:nvPr/>
        </p:nvSpPr>
        <p:spPr>
          <a:xfrm>
            <a:off x="3225175" y="2688125"/>
            <a:ext cx="12588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Coordinator</a:t>
            </a:r>
            <a:endParaRPr/>
          </a:p>
        </p:txBody>
      </p:sp>
      <p:sp>
        <p:nvSpPr>
          <p:cNvPr id="311" name="Google Shape;311;g22b8eb6121c_0_102"/>
          <p:cNvSpPr/>
          <p:nvPr/>
        </p:nvSpPr>
        <p:spPr>
          <a:xfrm>
            <a:off x="1942300" y="1861875"/>
            <a:ext cx="9591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Master1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2" name="Google Shape;312;g22b8eb6121c_0_102"/>
          <p:cNvSpPr/>
          <p:nvPr/>
        </p:nvSpPr>
        <p:spPr>
          <a:xfrm>
            <a:off x="1942300" y="2688120"/>
            <a:ext cx="9591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Master2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3" name="Google Shape;313;g22b8eb6121c_0_102"/>
          <p:cNvSpPr/>
          <p:nvPr/>
        </p:nvSpPr>
        <p:spPr>
          <a:xfrm>
            <a:off x="1942300" y="3651003"/>
            <a:ext cx="9591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Master3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14" name="Google Shape;314;g22b8eb6121c_0_102"/>
          <p:cNvCxnSpPr>
            <a:stCxn id="306" idx="1"/>
            <a:endCxn id="310" idx="3"/>
          </p:cNvCxnSpPr>
          <p:nvPr/>
        </p:nvCxnSpPr>
        <p:spPr>
          <a:xfrm flipH="1">
            <a:off x="4483950" y="2242050"/>
            <a:ext cx="2541900" cy="7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g22b8eb6121c_0_102"/>
          <p:cNvSpPr txBox="1"/>
          <p:nvPr/>
        </p:nvSpPr>
        <p:spPr>
          <a:xfrm rot="-955026">
            <a:off x="5178974" y="2145605"/>
            <a:ext cx="1669302" cy="4001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Server IP:port?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16" name="Google Shape;316;g22b8eb6121c_0_102"/>
          <p:cNvCxnSpPr>
            <a:stCxn id="310" idx="3"/>
            <a:endCxn id="306" idx="1"/>
          </p:cNvCxnSpPr>
          <p:nvPr/>
        </p:nvCxnSpPr>
        <p:spPr>
          <a:xfrm flipH="1" rot="10800000">
            <a:off x="4483975" y="2242175"/>
            <a:ext cx="2541900" cy="7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g22b8eb6121c_0_102"/>
          <p:cNvSpPr txBox="1"/>
          <p:nvPr/>
        </p:nvSpPr>
        <p:spPr>
          <a:xfrm rot="-838814">
            <a:off x="5674791" y="1990805"/>
            <a:ext cx="1116368" cy="4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Master1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18" name="Google Shape;318;g22b8eb6121c_0_102"/>
          <p:cNvCxnSpPr>
            <a:stCxn id="310" idx="3"/>
            <a:endCxn id="307" idx="1"/>
          </p:cNvCxnSpPr>
          <p:nvPr/>
        </p:nvCxnSpPr>
        <p:spPr>
          <a:xfrm>
            <a:off x="4483975" y="2957975"/>
            <a:ext cx="254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319" name="Google Shape;319;g22b8eb6121c_0_102"/>
          <p:cNvSpPr txBox="1"/>
          <p:nvPr/>
        </p:nvSpPr>
        <p:spPr>
          <a:xfrm rot="-775">
            <a:off x="5828539" y="2592212"/>
            <a:ext cx="133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Master2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g22b8eb6121c_0_102"/>
          <p:cNvCxnSpPr>
            <a:stCxn id="310" idx="3"/>
            <a:endCxn id="308" idx="1"/>
          </p:cNvCxnSpPr>
          <p:nvPr/>
        </p:nvCxnSpPr>
        <p:spPr>
          <a:xfrm>
            <a:off x="4483975" y="2957975"/>
            <a:ext cx="2541900" cy="7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21" name="Google Shape;321;g22b8eb6121c_0_102"/>
          <p:cNvCxnSpPr>
            <a:stCxn id="310" idx="3"/>
          </p:cNvCxnSpPr>
          <p:nvPr/>
        </p:nvCxnSpPr>
        <p:spPr>
          <a:xfrm>
            <a:off x="4483975" y="2957975"/>
            <a:ext cx="2505900" cy="15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322" name="Google Shape;322;g22b8eb6121c_0_102"/>
          <p:cNvSpPr txBox="1"/>
          <p:nvPr/>
        </p:nvSpPr>
        <p:spPr>
          <a:xfrm rot="901782">
            <a:off x="5868672" y="3152775"/>
            <a:ext cx="1250580" cy="4001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Master3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3" name="Google Shape;323;g22b8eb6121c_0_102"/>
          <p:cNvSpPr txBox="1"/>
          <p:nvPr/>
        </p:nvSpPr>
        <p:spPr>
          <a:xfrm rot="1847079">
            <a:off x="5744494" y="3720787"/>
            <a:ext cx="1250848" cy="400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Master1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Tiny </a:t>
            </a:r>
            <a:r>
              <a:rPr lang="en-US"/>
              <a:t>Social Network Service</a:t>
            </a:r>
            <a:endParaRPr/>
          </a:p>
        </p:txBody>
      </p:sp>
      <p:sp>
        <p:nvSpPr>
          <p:cNvPr id="96" name="Google Shape;96;p3"/>
          <p:cNvSpPr txBox="1"/>
          <p:nvPr>
            <p:ph idx="1" type="body"/>
          </p:nvPr>
        </p:nvSpPr>
        <p:spPr>
          <a:xfrm>
            <a:off x="457200" y="10668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Features - Same as MP-2</a:t>
            </a:r>
            <a:endParaRPr sz="2800"/>
          </a:p>
          <a:p>
            <a:pPr indent="-2603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FOLLOW</a:t>
            </a:r>
            <a:endParaRPr sz="1800"/>
          </a:p>
          <a:p>
            <a:pPr indent="-2603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LIST</a:t>
            </a:r>
            <a:endParaRPr sz="1800"/>
          </a:p>
          <a:p>
            <a:pPr indent="-2603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TIMELINE</a:t>
            </a:r>
            <a:endParaRPr sz="1800"/>
          </a:p>
          <a:p>
            <a:pPr indent="-2603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 strike="sngStrike"/>
              <a:t>UNFOLLOW</a:t>
            </a:r>
            <a:endParaRPr sz="1800" strike="sngStrike"/>
          </a:p>
          <a:p>
            <a:pPr indent="-3556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Processes</a:t>
            </a:r>
            <a:endParaRPr sz="2800"/>
          </a:p>
          <a:p>
            <a:pPr indent="-2603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b="1" lang="en-US" sz="1800"/>
              <a:t>Coordinator</a:t>
            </a:r>
            <a:r>
              <a:rPr lang="en-US" sz="1800"/>
              <a:t>: Helps resolve Server and Synchronizer addresses.</a:t>
            </a:r>
            <a:endParaRPr sz="1800"/>
          </a:p>
          <a:p>
            <a:pPr indent="-2603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b="1" lang="en-US" sz="1800"/>
              <a:t>Master Servers</a:t>
            </a:r>
            <a:r>
              <a:rPr lang="en-US" sz="1800"/>
              <a:t>: Handles client requests.</a:t>
            </a:r>
            <a:endParaRPr sz="1800"/>
          </a:p>
          <a:p>
            <a:pPr indent="-2603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b="1" lang="en-US" sz="1800"/>
              <a:t>Slave Servers</a:t>
            </a:r>
            <a:r>
              <a:rPr lang="en-US" sz="1800"/>
              <a:t>: Mirrors the actions on Master server.</a:t>
            </a:r>
            <a:endParaRPr sz="1800"/>
          </a:p>
          <a:p>
            <a:pPr indent="-2603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b="1" lang="en-US" sz="1800"/>
              <a:t>Follower Synchronizers: </a:t>
            </a:r>
            <a:r>
              <a:rPr lang="en-US" sz="1800"/>
              <a:t>Responsible for </a:t>
            </a:r>
            <a:r>
              <a:rPr lang="en-US" sz="1800"/>
              <a:t>syncing</a:t>
            </a:r>
            <a:r>
              <a:rPr lang="en-US" sz="1800"/>
              <a:t> the data between the servers (following list and timelines).</a:t>
            </a:r>
            <a:endParaRPr sz="1800"/>
          </a:p>
          <a:p>
            <a:pPr indent="-2603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b="1" lang="en-US" sz="1800"/>
              <a:t>Client</a:t>
            </a:r>
            <a:r>
              <a:rPr lang="en-US" sz="1800"/>
              <a:t>: End User interacting with the service.</a:t>
            </a:r>
            <a:endParaRPr sz="1800"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b8eb6121c_0_231"/>
          <p:cNvSpPr txBox="1"/>
          <p:nvPr>
            <p:ph type="title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Architecture</a:t>
            </a:r>
            <a:endParaRPr/>
          </a:p>
        </p:txBody>
      </p:sp>
      <p:pic>
        <p:nvPicPr>
          <p:cNvPr id="102" name="Google Shape;102;g22b8eb6121c_0_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25" y="1181100"/>
            <a:ext cx="592455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b8eb6121c_0_206"/>
          <p:cNvSpPr txBox="1"/>
          <p:nvPr>
            <p:ph type="title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TODO</a:t>
            </a:r>
            <a:endParaRPr/>
          </a:p>
        </p:txBody>
      </p:sp>
      <p:sp>
        <p:nvSpPr>
          <p:cNvPr id="108" name="Google Shape;108;g22b8eb6121c_0_206"/>
          <p:cNvSpPr txBox="1"/>
          <p:nvPr>
            <p:ph idx="1" type="body"/>
          </p:nvPr>
        </p:nvSpPr>
        <p:spPr>
          <a:xfrm>
            <a:off x="457200" y="10668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Create new GRPC services to handle additional RPC calls.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Build the Coordinator.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Make changes to the client and the server code to incorporate changes like coordinator interactions.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Persist all changes to the data to disk.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Build the Follower Synchronizer.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All events must be logged using GLOG.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AutoNum type="arabicPeriod"/>
            </a:pPr>
            <a:r>
              <a:rPr lang="en-US" sz="2400"/>
              <a:t>Submit the code via GitHub and the Design Document on Canvas.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b8eb6121c_0_168"/>
          <p:cNvSpPr txBox="1"/>
          <p:nvPr>
            <p:ph type="title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GRPC Services</a:t>
            </a:r>
            <a:endParaRPr/>
          </a:p>
        </p:txBody>
      </p:sp>
      <p:sp>
        <p:nvSpPr>
          <p:cNvPr id="114" name="Google Shape;114;g22b8eb6121c_0_168"/>
          <p:cNvSpPr txBox="1"/>
          <p:nvPr>
            <p:ph idx="1" type="body"/>
          </p:nvPr>
        </p:nvSpPr>
        <p:spPr>
          <a:xfrm>
            <a:off x="457200" y="10668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Create new GRPC services to handle: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lphaLcPeriod"/>
            </a:pPr>
            <a:r>
              <a:rPr lang="en-US" sz="2400"/>
              <a:t>RPC calls to and from the coordinator:</a:t>
            </a:r>
            <a:endParaRPr sz="2400"/>
          </a:p>
          <a:p>
            <a:pPr indent="-3810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romanLcPeriod"/>
            </a:pPr>
            <a:r>
              <a:rPr lang="en-US" sz="2400"/>
              <a:t>Client asks the </a:t>
            </a:r>
            <a:r>
              <a:rPr lang="en-US" sz="2400"/>
              <a:t>coordinator for server address</a:t>
            </a:r>
            <a:endParaRPr sz="2400"/>
          </a:p>
          <a:p>
            <a:pPr indent="-3810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romanLcPeriod"/>
            </a:pPr>
            <a:r>
              <a:rPr lang="en-US" sz="2400"/>
              <a:t>Heartbeat from servers</a:t>
            </a:r>
            <a:endParaRPr sz="2400"/>
          </a:p>
          <a:p>
            <a:pPr indent="-3810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romanLcPeriod"/>
            </a:pPr>
            <a:r>
              <a:rPr lang="en-US" sz="2400"/>
              <a:t>Resolve Follower Synchronizer addresses</a:t>
            </a:r>
            <a:endParaRPr sz="2400"/>
          </a:p>
          <a:p>
            <a:pPr indent="-3810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romanLcPeriod"/>
            </a:pPr>
            <a:r>
              <a:rPr lang="en-US" sz="2400"/>
              <a:t>Resolve which cluster the client belongs to 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lphaLcPeriod"/>
            </a:pPr>
            <a:r>
              <a:rPr lang="en-US" sz="2400"/>
              <a:t>RPC calls between the </a:t>
            </a:r>
            <a:r>
              <a:rPr lang="en-US" sz="2400"/>
              <a:t>Synchronizers:</a:t>
            </a:r>
            <a:endParaRPr sz="2400"/>
          </a:p>
          <a:p>
            <a:pPr indent="-3810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romanLcPeriod"/>
            </a:pPr>
            <a:r>
              <a:rPr lang="en-US" sz="2400"/>
              <a:t>Syncing Users</a:t>
            </a:r>
            <a:endParaRPr sz="2400"/>
          </a:p>
          <a:p>
            <a:pPr indent="-3810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romanLcPeriod"/>
            </a:pPr>
            <a:r>
              <a:rPr lang="en-US" sz="2400"/>
              <a:t>Syncing Followers</a:t>
            </a:r>
            <a:endParaRPr sz="2400"/>
          </a:p>
          <a:p>
            <a:pPr indent="-3810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romanLcPeriod"/>
            </a:pPr>
            <a:r>
              <a:rPr lang="en-US" sz="2400"/>
              <a:t>Syncing Timelines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b8eb6121c_0_201"/>
          <p:cNvSpPr txBox="1"/>
          <p:nvPr>
            <p:ph type="title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Coordinator</a:t>
            </a:r>
            <a:endParaRPr/>
          </a:p>
        </p:txBody>
      </p:sp>
      <p:sp>
        <p:nvSpPr>
          <p:cNvPr id="120" name="Google Shape;120;g22b8eb6121c_0_201"/>
          <p:cNvSpPr txBox="1"/>
          <p:nvPr>
            <p:ph idx="1" type="body"/>
          </p:nvPr>
        </p:nvSpPr>
        <p:spPr>
          <a:xfrm>
            <a:off x="457200" y="10668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en-US" sz="2400"/>
              <a:t>Build the Coordinator</a:t>
            </a:r>
            <a:endParaRPr sz="2400"/>
          </a:p>
        </p:txBody>
      </p:sp>
      <p:pic>
        <p:nvPicPr>
          <p:cNvPr id="121" name="Google Shape;121;g22b8eb6121c_0_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6325" y="1155975"/>
            <a:ext cx="3390900" cy="485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22b8eb6121c_0_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9825" y="1544850"/>
            <a:ext cx="3542175" cy="31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22b8eb6121c_0_201"/>
          <p:cNvSpPr txBox="1"/>
          <p:nvPr/>
        </p:nvSpPr>
        <p:spPr>
          <a:xfrm>
            <a:off x="577100" y="4831800"/>
            <a:ext cx="41148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●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Listen to heartbeats from the servers and mark the status of the servers.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omic Sans MS"/>
              <a:buChar char="●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On client requests, return server whose status is active.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Comic Sans MS"/>
              <a:buChar char="●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Respond to Synchronizer requests.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4" name="Google Shape;124;g22b8eb6121c_0_201"/>
          <p:cNvSpPr/>
          <p:nvPr/>
        </p:nvSpPr>
        <p:spPr>
          <a:xfrm>
            <a:off x="2685650" y="2026225"/>
            <a:ext cx="1702500" cy="239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b8eb6121c_0_379"/>
          <p:cNvSpPr txBox="1"/>
          <p:nvPr>
            <p:ph type="title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Client-Coordinator Interaction</a:t>
            </a:r>
            <a:endParaRPr/>
          </a:p>
        </p:txBody>
      </p:sp>
      <p:sp>
        <p:nvSpPr>
          <p:cNvPr id="130" name="Google Shape;130;g22b8eb6121c_0_379"/>
          <p:cNvSpPr/>
          <p:nvPr/>
        </p:nvSpPr>
        <p:spPr>
          <a:xfrm>
            <a:off x="7389525" y="2754125"/>
            <a:ext cx="851400" cy="40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Client1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1" name="Google Shape;131;g22b8eb6121c_0_379"/>
          <p:cNvSpPr/>
          <p:nvPr/>
        </p:nvSpPr>
        <p:spPr>
          <a:xfrm>
            <a:off x="4368175" y="2688125"/>
            <a:ext cx="12588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Coordinator</a:t>
            </a:r>
            <a:endParaRPr/>
          </a:p>
        </p:txBody>
      </p:sp>
      <p:sp>
        <p:nvSpPr>
          <p:cNvPr id="132" name="Google Shape;132;g22b8eb6121c_0_379"/>
          <p:cNvSpPr/>
          <p:nvPr/>
        </p:nvSpPr>
        <p:spPr>
          <a:xfrm>
            <a:off x="3085300" y="1861875"/>
            <a:ext cx="9591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Master1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3" name="Google Shape;133;g22b8eb6121c_0_379"/>
          <p:cNvSpPr/>
          <p:nvPr/>
        </p:nvSpPr>
        <p:spPr>
          <a:xfrm>
            <a:off x="3085300" y="2688120"/>
            <a:ext cx="9591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Master2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4" name="Google Shape;134;g22b8eb6121c_0_379"/>
          <p:cNvSpPr/>
          <p:nvPr/>
        </p:nvSpPr>
        <p:spPr>
          <a:xfrm>
            <a:off x="3085300" y="3574803"/>
            <a:ext cx="9591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Master3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35" name="Google Shape;135;g22b8eb6121c_0_379"/>
          <p:cNvCxnSpPr>
            <a:stCxn id="130" idx="1"/>
            <a:endCxn id="131" idx="3"/>
          </p:cNvCxnSpPr>
          <p:nvPr/>
        </p:nvCxnSpPr>
        <p:spPr>
          <a:xfrm rot="10800000">
            <a:off x="5627025" y="2957975"/>
            <a:ext cx="176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g22b8eb6121c_0_379"/>
          <p:cNvSpPr txBox="1"/>
          <p:nvPr/>
        </p:nvSpPr>
        <p:spPr>
          <a:xfrm rot="-2471">
            <a:off x="5673649" y="2557163"/>
            <a:ext cx="16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Server IP:port?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37" name="Google Shape;137;g22b8eb6121c_0_379"/>
          <p:cNvCxnSpPr>
            <a:stCxn id="131" idx="3"/>
            <a:endCxn id="130" idx="1"/>
          </p:cNvCxnSpPr>
          <p:nvPr/>
        </p:nvCxnSpPr>
        <p:spPr>
          <a:xfrm>
            <a:off x="5626975" y="2957975"/>
            <a:ext cx="176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g22b8eb6121c_0_379"/>
          <p:cNvSpPr txBox="1"/>
          <p:nvPr/>
        </p:nvSpPr>
        <p:spPr>
          <a:xfrm rot="-958">
            <a:off x="5969762" y="2617542"/>
            <a:ext cx="107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Master1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9" name="Google Shape;139;g22b8eb6121c_0_379"/>
          <p:cNvSpPr/>
          <p:nvPr/>
        </p:nvSpPr>
        <p:spPr>
          <a:xfrm>
            <a:off x="2002775" y="1861875"/>
            <a:ext cx="9591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Slave1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0" name="Google Shape;140;g22b8eb6121c_0_379"/>
          <p:cNvSpPr/>
          <p:nvPr/>
        </p:nvSpPr>
        <p:spPr>
          <a:xfrm>
            <a:off x="2002775" y="2688120"/>
            <a:ext cx="9591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Slave2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1" name="Google Shape;141;g22b8eb6121c_0_379"/>
          <p:cNvSpPr/>
          <p:nvPr/>
        </p:nvSpPr>
        <p:spPr>
          <a:xfrm>
            <a:off x="2002775" y="3574803"/>
            <a:ext cx="9591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Slave3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2" name="Google Shape;142;g22b8eb6121c_0_379"/>
          <p:cNvSpPr/>
          <p:nvPr/>
        </p:nvSpPr>
        <p:spPr>
          <a:xfrm>
            <a:off x="457200" y="1861875"/>
            <a:ext cx="12897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FollowSync1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3" name="Google Shape;143;g22b8eb6121c_0_379"/>
          <p:cNvSpPr/>
          <p:nvPr/>
        </p:nvSpPr>
        <p:spPr>
          <a:xfrm>
            <a:off x="457225" y="2688125"/>
            <a:ext cx="12897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FollowSync2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4" name="Google Shape;144;g22b8eb6121c_0_379"/>
          <p:cNvSpPr/>
          <p:nvPr/>
        </p:nvSpPr>
        <p:spPr>
          <a:xfrm>
            <a:off x="457225" y="3574800"/>
            <a:ext cx="12897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FollowSync3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b8eb6121c_0_398"/>
          <p:cNvSpPr txBox="1"/>
          <p:nvPr>
            <p:ph type="title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Client-Coordinator Interaction</a:t>
            </a:r>
            <a:endParaRPr/>
          </a:p>
        </p:txBody>
      </p:sp>
      <p:sp>
        <p:nvSpPr>
          <p:cNvPr id="150" name="Google Shape;150;g22b8eb6121c_0_398"/>
          <p:cNvSpPr/>
          <p:nvPr/>
        </p:nvSpPr>
        <p:spPr>
          <a:xfrm>
            <a:off x="7389525" y="2754125"/>
            <a:ext cx="851400" cy="40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Client1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1" name="Google Shape;151;g22b8eb6121c_0_398"/>
          <p:cNvSpPr/>
          <p:nvPr/>
        </p:nvSpPr>
        <p:spPr>
          <a:xfrm>
            <a:off x="3085300" y="1861875"/>
            <a:ext cx="9591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Master1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2" name="Google Shape;152;g22b8eb6121c_0_398"/>
          <p:cNvSpPr/>
          <p:nvPr/>
        </p:nvSpPr>
        <p:spPr>
          <a:xfrm>
            <a:off x="3085300" y="2688120"/>
            <a:ext cx="9591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Master2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3" name="Google Shape;153;g22b8eb6121c_0_398"/>
          <p:cNvSpPr/>
          <p:nvPr/>
        </p:nvSpPr>
        <p:spPr>
          <a:xfrm>
            <a:off x="3085300" y="3574803"/>
            <a:ext cx="9591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Master3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4" name="Google Shape;154;g22b8eb6121c_0_398"/>
          <p:cNvSpPr txBox="1"/>
          <p:nvPr/>
        </p:nvSpPr>
        <p:spPr>
          <a:xfrm rot="808158">
            <a:off x="5301978" y="2320585"/>
            <a:ext cx="1669212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2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55" name="Google Shape;155;g22b8eb6121c_0_398"/>
          <p:cNvCxnSpPr>
            <a:stCxn id="151" idx="3"/>
            <a:endCxn id="150" idx="1"/>
          </p:cNvCxnSpPr>
          <p:nvPr/>
        </p:nvCxnSpPr>
        <p:spPr>
          <a:xfrm>
            <a:off x="4044400" y="2131725"/>
            <a:ext cx="3345000" cy="8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56" name="Google Shape;156;g22b8eb6121c_0_398"/>
          <p:cNvSpPr/>
          <p:nvPr/>
        </p:nvSpPr>
        <p:spPr>
          <a:xfrm>
            <a:off x="2002775" y="1861875"/>
            <a:ext cx="9591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Slave1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7" name="Google Shape;157;g22b8eb6121c_0_398"/>
          <p:cNvSpPr/>
          <p:nvPr/>
        </p:nvSpPr>
        <p:spPr>
          <a:xfrm>
            <a:off x="2002775" y="2688120"/>
            <a:ext cx="9591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Slave2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8" name="Google Shape;158;g22b8eb6121c_0_398"/>
          <p:cNvSpPr/>
          <p:nvPr/>
        </p:nvSpPr>
        <p:spPr>
          <a:xfrm>
            <a:off x="2002775" y="3574803"/>
            <a:ext cx="9591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Slave3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9" name="Google Shape;159;g22b8eb6121c_0_398"/>
          <p:cNvSpPr/>
          <p:nvPr/>
        </p:nvSpPr>
        <p:spPr>
          <a:xfrm>
            <a:off x="457200" y="1861875"/>
            <a:ext cx="12897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FollowSync1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0" name="Google Shape;160;g22b8eb6121c_0_398"/>
          <p:cNvSpPr/>
          <p:nvPr/>
        </p:nvSpPr>
        <p:spPr>
          <a:xfrm>
            <a:off x="457225" y="2688125"/>
            <a:ext cx="12897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FollowSync2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1" name="Google Shape;161;g22b8eb6121c_0_398"/>
          <p:cNvSpPr/>
          <p:nvPr/>
        </p:nvSpPr>
        <p:spPr>
          <a:xfrm>
            <a:off x="457225" y="3574800"/>
            <a:ext cx="12897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FollowSync3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2" name="Google Shape;162;g22b8eb6121c_0_398"/>
          <p:cNvSpPr txBox="1"/>
          <p:nvPr/>
        </p:nvSpPr>
        <p:spPr>
          <a:xfrm rot="923633">
            <a:off x="5141167" y="2471050"/>
            <a:ext cx="1151616" cy="4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8761D"/>
                </a:solidFill>
                <a:latin typeface="Comic Sans MS"/>
                <a:ea typeface="Comic Sans MS"/>
                <a:cs typeface="Comic Sans MS"/>
                <a:sym typeface="Comic Sans MS"/>
              </a:rPr>
              <a:t>SUCCESS</a:t>
            </a:r>
            <a:endParaRPr>
              <a:solidFill>
                <a:srgbClr val="38761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3" name="Google Shape;163;g22b8eb6121c_0_398"/>
          <p:cNvSpPr/>
          <p:nvPr/>
        </p:nvSpPr>
        <p:spPr>
          <a:xfrm>
            <a:off x="4296250" y="1093525"/>
            <a:ext cx="12588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Coordinator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b8eb6121c_0_211"/>
          <p:cNvSpPr txBox="1"/>
          <p:nvPr>
            <p:ph type="title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Client</a:t>
            </a:r>
            <a:endParaRPr/>
          </a:p>
        </p:txBody>
      </p:sp>
      <p:sp>
        <p:nvSpPr>
          <p:cNvPr id="169" name="Google Shape;169;g22b8eb6121c_0_211"/>
          <p:cNvSpPr txBox="1"/>
          <p:nvPr>
            <p:ph idx="1" type="body"/>
          </p:nvPr>
        </p:nvSpPr>
        <p:spPr>
          <a:xfrm>
            <a:off x="457200" y="10668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en-US" sz="2400"/>
              <a:t>Make changes to the client and the server code:</a:t>
            </a:r>
            <a:br>
              <a:rPr lang="en-US" sz="2400"/>
            </a:br>
            <a:br>
              <a:rPr lang="en-US" sz="2400"/>
            </a:br>
            <a:r>
              <a:rPr lang="en-US" sz="2000"/>
              <a:t>Client Side:</a:t>
            </a:r>
            <a:br>
              <a:rPr lang="en-US" sz="2000"/>
            </a:br>
            <a:r>
              <a:rPr lang="en-US" sz="2000"/>
              <a:t>int Client::connectTo(){</a:t>
            </a:r>
            <a:br>
              <a:rPr lang="en-US" sz="2000"/>
            </a:br>
            <a:r>
              <a:rPr lang="en-US" sz="2000"/>
              <a:t>	// contact Coordinator for server IP and Port.</a:t>
            </a:r>
            <a:br>
              <a:rPr lang="en-US" sz="2000"/>
            </a:br>
            <a:r>
              <a:rPr lang="en-US" sz="2000"/>
              <a:t>     // connect to the returned master server.</a:t>
            </a:r>
            <a:br>
              <a:rPr lang="en-US" sz="2000"/>
            </a:br>
            <a:r>
              <a:rPr lang="en-US" sz="2000"/>
              <a:t>}</a:t>
            </a:r>
            <a:br>
              <a:rPr lang="en-US" sz="2000"/>
            </a:br>
            <a:br>
              <a:rPr lang="en-US" sz="2000"/>
            </a:br>
            <a:r>
              <a:rPr lang="en-US" sz="2000"/>
              <a:t>// Master failure</a:t>
            </a:r>
            <a:br>
              <a:rPr lang="en-US" sz="2000"/>
            </a:br>
            <a:r>
              <a:rPr lang="en-US" sz="2000"/>
              <a:t>if (status.ok()) {...}</a:t>
            </a:r>
            <a:br>
              <a:rPr lang="en-US" sz="2000"/>
            </a:br>
            <a:r>
              <a:rPr lang="en-US" sz="2000"/>
              <a:t>else { </a:t>
            </a:r>
            <a:br>
              <a:rPr lang="en-US" sz="2000"/>
            </a:br>
            <a:r>
              <a:rPr lang="en-US" sz="2000"/>
              <a:t>   connectTo(); </a:t>
            </a:r>
            <a:br>
              <a:rPr lang="en-US" sz="2000"/>
            </a:br>
            <a:r>
              <a:rPr lang="en-US" sz="2000"/>
              <a:t>   displayReConnectionMessage(server_hostname, server_port);</a:t>
            </a:r>
            <a:br>
              <a:rPr lang="en-US" sz="2000"/>
            </a:br>
            <a:r>
              <a:rPr lang="en-US" sz="2000"/>
              <a:t>}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oleruClasse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Radu</dc:creator>
</cp:coreProperties>
</file>