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0" r:id="rId3"/>
    <p:sldId id="270" r:id="rId4"/>
    <p:sldId id="271" r:id="rId5"/>
    <p:sldId id="272" r:id="rId6"/>
    <p:sldId id="273" r:id="rId7"/>
    <p:sldId id="274" r:id="rId8"/>
    <p:sldId id="276" r:id="rId9"/>
    <p:sldId id="277" r:id="rId10"/>
    <p:sldId id="278" r:id="rId11"/>
    <p:sldId id="279" r:id="rId12"/>
    <p:sldId id="280" r:id="rId13"/>
    <p:sldId id="281" r:id="rId14"/>
    <p:sldId id="282" r:id="rId15"/>
    <p:sldId id="262" r:id="rId16"/>
    <p:sldId id="283" r:id="rId17"/>
    <p:sldId id="284"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4" autoAdjust="0"/>
    <p:restoredTop sz="94660"/>
  </p:normalViewPr>
  <p:slideViewPr>
    <p:cSldViewPr snapToGrid="0">
      <p:cViewPr varScale="1">
        <p:scale>
          <a:sx n="77" d="100"/>
          <a:sy n="77" d="100"/>
        </p:scale>
        <p:origin x="4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Wornes" userId="2b7d65ace5cd3d66" providerId="LiveId" clId="{E2127539-5357-408D-813E-32F6A3973CA5}"/>
    <pc:docChg chg="delSld">
      <pc:chgData name="Neil Wornes" userId="2b7d65ace5cd3d66" providerId="LiveId" clId="{E2127539-5357-408D-813E-32F6A3973CA5}" dt="2023-01-12T20:51:27.842" v="0" actId="2696"/>
      <pc:docMkLst>
        <pc:docMk/>
      </pc:docMkLst>
      <pc:sldChg chg="del">
        <pc:chgData name="Neil Wornes" userId="2b7d65ace5cd3d66" providerId="LiveId" clId="{E2127539-5357-408D-813E-32F6A3973CA5}" dt="2023-01-12T20:51:27.842" v="0" actId="2696"/>
        <pc:sldMkLst>
          <pc:docMk/>
          <pc:sldMk cId="3282371978"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26533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02927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4528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33988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76434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9017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5190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37166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19562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89318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1/12/2023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02272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1/12/2023</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39605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0">
            <a:extLst>
              <a:ext uri="{FF2B5EF4-FFF2-40B4-BE49-F238E27FC236}">
                <a16:creationId xmlns:a16="http://schemas.microsoft.com/office/drawing/2014/main" id="{5241A266-A3B8-491F-B948-A528C7B7D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F363E8B4-E8E0-4E17-A81F-9FD0FE9E4540}"/>
              </a:ext>
            </a:extLst>
          </p:cNvPr>
          <p:cNvPicPr>
            <a:picLocks noChangeAspect="1"/>
          </p:cNvPicPr>
          <p:nvPr/>
        </p:nvPicPr>
        <p:blipFill rotWithShape="1">
          <a:blip r:embed="rId2">
            <a:alphaModFix amt="40000"/>
          </a:blip>
          <a:srcRect t="13569" r="-2" b="6761"/>
          <a:stretch/>
        </p:blipFill>
        <p:spPr>
          <a:xfrm>
            <a:off x="1" y="10"/>
            <a:ext cx="12192000" cy="6857990"/>
          </a:xfrm>
          <a:prstGeom prst="rect">
            <a:avLst/>
          </a:prstGeom>
        </p:spPr>
      </p:pic>
      <p:sp>
        <p:nvSpPr>
          <p:cNvPr id="2" name="Title 1"/>
          <p:cNvSpPr>
            <a:spLocks noGrp="1"/>
          </p:cNvSpPr>
          <p:nvPr>
            <p:ph type="ctrTitle"/>
          </p:nvPr>
        </p:nvSpPr>
        <p:spPr>
          <a:xfrm>
            <a:off x="914401" y="3108960"/>
            <a:ext cx="6546269" cy="2682240"/>
          </a:xfrm>
        </p:spPr>
        <p:txBody>
          <a:bodyPr anchor="b">
            <a:normAutofit/>
          </a:bodyPr>
          <a:lstStyle/>
          <a:p>
            <a:r>
              <a:rPr lang="en-US">
                <a:solidFill>
                  <a:srgbClr val="FFFFFF"/>
                </a:solidFill>
                <a:cs typeface="Calibri Light"/>
              </a:rPr>
              <a:t>COMP20</a:t>
            </a:r>
            <a:endParaRPr lang="en-US">
              <a:solidFill>
                <a:srgbClr val="FFFFFF"/>
              </a:solidFill>
            </a:endParaRPr>
          </a:p>
        </p:txBody>
      </p:sp>
      <p:sp>
        <p:nvSpPr>
          <p:cNvPr id="3" name="Subtitle 2"/>
          <p:cNvSpPr>
            <a:spLocks noGrp="1"/>
          </p:cNvSpPr>
          <p:nvPr>
            <p:ph type="subTitle" idx="1"/>
          </p:nvPr>
        </p:nvSpPr>
        <p:spPr>
          <a:xfrm>
            <a:off x="914400" y="1420093"/>
            <a:ext cx="6546270" cy="1120634"/>
          </a:xfrm>
        </p:spPr>
        <p:txBody>
          <a:bodyPr vert="horz" lIns="91440" tIns="45720" rIns="91440" bIns="45720" rtlCol="0" anchor="t">
            <a:normAutofit/>
          </a:bodyPr>
          <a:lstStyle/>
          <a:p>
            <a:r>
              <a:rPr lang="en-US">
                <a:solidFill>
                  <a:srgbClr val="FFFFFF"/>
                </a:solidFill>
                <a:cs typeface="Calibri"/>
              </a:rPr>
              <a:t>Database Administration &amp; Design</a:t>
            </a:r>
            <a:endParaRPr lang="en-US">
              <a:solidFill>
                <a:srgbClr val="FFFFFF"/>
              </a:solidFill>
            </a:endParaRPr>
          </a:p>
        </p:txBody>
      </p:sp>
      <p:cxnSp>
        <p:nvCxnSpPr>
          <p:cNvPr id="8" name="Straight Connector 12">
            <a:extLst>
              <a:ext uri="{FF2B5EF4-FFF2-40B4-BE49-F238E27FC236}">
                <a16:creationId xmlns:a16="http://schemas.microsoft.com/office/drawing/2014/main" id="{23DDA327-270B-43AF-BDBD-2EB50E83E2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Second normal form 2NF (</a:t>
            </a:r>
            <a:r>
              <a:rPr lang="en-US" b="1" dirty="0">
                <a:solidFill>
                  <a:srgbClr val="00B050"/>
                </a:solidFill>
              </a:rPr>
              <a:t>pass</a:t>
            </a:r>
            <a:r>
              <a:rPr lang="en-US" b="1" dirty="0"/>
              <a:t>)</a:t>
            </a:r>
          </a:p>
        </p:txBody>
      </p:sp>
      <p:pic>
        <p:nvPicPr>
          <p:cNvPr id="5" name="Picture 4">
            <a:extLst>
              <a:ext uri="{FF2B5EF4-FFF2-40B4-BE49-F238E27FC236}">
                <a16:creationId xmlns:a16="http://schemas.microsoft.com/office/drawing/2014/main" id="{EBB6354D-AC3F-40D4-9C65-1121C7078395}"/>
              </a:ext>
            </a:extLst>
          </p:cNvPr>
          <p:cNvPicPr>
            <a:picLocks noChangeAspect="1"/>
          </p:cNvPicPr>
          <p:nvPr/>
        </p:nvPicPr>
        <p:blipFill>
          <a:blip r:embed="rId2"/>
          <a:stretch>
            <a:fillRect/>
          </a:stretch>
        </p:blipFill>
        <p:spPr>
          <a:xfrm>
            <a:off x="914400" y="2421183"/>
            <a:ext cx="8198778" cy="3365312"/>
          </a:xfrm>
          <a:prstGeom prst="rect">
            <a:avLst/>
          </a:prstGeom>
        </p:spPr>
      </p:pic>
    </p:spTree>
    <p:extLst>
      <p:ext uri="{BB962C8B-B14F-4D97-AF65-F5344CB8AC3E}">
        <p14:creationId xmlns:p14="http://schemas.microsoft.com/office/powerpoint/2010/main" val="280231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Third normal form 3NF</a:t>
            </a:r>
          </a:p>
        </p:txBody>
      </p:sp>
      <p:sp>
        <p:nvSpPr>
          <p:cNvPr id="7" name="Content Placeholder 2">
            <a:extLst>
              <a:ext uri="{FF2B5EF4-FFF2-40B4-BE49-F238E27FC236}">
                <a16:creationId xmlns:a16="http://schemas.microsoft.com/office/drawing/2014/main" id="{522B0E33-6A86-434E-A64D-5CC278CC4C61}"/>
              </a:ext>
            </a:extLst>
          </p:cNvPr>
          <p:cNvSpPr>
            <a:spLocks noGrp="1"/>
          </p:cNvSpPr>
          <p:nvPr>
            <p:ph idx="1"/>
          </p:nvPr>
        </p:nvSpPr>
        <p:spPr>
          <a:xfrm>
            <a:off x="914399" y="2853369"/>
            <a:ext cx="10363200" cy="3088460"/>
          </a:xfrm>
        </p:spPr>
        <p:txBody>
          <a:bodyPr/>
          <a:lstStyle/>
          <a:p>
            <a:r>
              <a:rPr lang="en-CA" dirty="0"/>
              <a:t>Rule 1: Meets 2NF rules</a:t>
            </a:r>
          </a:p>
          <a:p>
            <a:r>
              <a:rPr lang="en-CA" dirty="0"/>
              <a:t>Rule 2: </a:t>
            </a:r>
            <a:r>
              <a:rPr lang="en-US" sz="2000" dirty="0"/>
              <a:t>Every non-key column must depend only on the primary key</a:t>
            </a:r>
            <a:endParaRPr lang="en-US" dirty="0"/>
          </a:p>
          <a:p>
            <a:pPr marL="0" indent="0">
              <a:buNone/>
            </a:pPr>
            <a:endParaRPr lang="en-US" dirty="0"/>
          </a:p>
        </p:txBody>
      </p:sp>
    </p:spTree>
    <p:extLst>
      <p:ext uri="{BB962C8B-B14F-4D97-AF65-F5344CB8AC3E}">
        <p14:creationId xmlns:p14="http://schemas.microsoft.com/office/powerpoint/2010/main" val="218522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Third normal form 3NF (</a:t>
            </a:r>
            <a:r>
              <a:rPr lang="en-US" b="1" dirty="0">
                <a:solidFill>
                  <a:srgbClr val="FF0000"/>
                </a:solidFill>
              </a:rPr>
              <a:t>fail</a:t>
            </a:r>
            <a:r>
              <a:rPr lang="en-US" b="1" dirty="0"/>
              <a:t>)</a:t>
            </a:r>
          </a:p>
        </p:txBody>
      </p:sp>
      <p:pic>
        <p:nvPicPr>
          <p:cNvPr id="6" name="Picture 5">
            <a:extLst>
              <a:ext uri="{FF2B5EF4-FFF2-40B4-BE49-F238E27FC236}">
                <a16:creationId xmlns:a16="http://schemas.microsoft.com/office/drawing/2014/main" id="{A71E3F39-7299-43E3-AD52-855B7F0976CB}"/>
              </a:ext>
            </a:extLst>
          </p:cNvPr>
          <p:cNvPicPr>
            <a:picLocks noChangeAspect="1"/>
          </p:cNvPicPr>
          <p:nvPr/>
        </p:nvPicPr>
        <p:blipFill>
          <a:blip r:embed="rId2"/>
          <a:stretch>
            <a:fillRect/>
          </a:stretch>
        </p:blipFill>
        <p:spPr>
          <a:xfrm>
            <a:off x="914400" y="2357797"/>
            <a:ext cx="7418112" cy="3335337"/>
          </a:xfrm>
          <a:prstGeom prst="rect">
            <a:avLst/>
          </a:prstGeom>
        </p:spPr>
      </p:pic>
    </p:spTree>
    <p:extLst>
      <p:ext uri="{BB962C8B-B14F-4D97-AF65-F5344CB8AC3E}">
        <p14:creationId xmlns:p14="http://schemas.microsoft.com/office/powerpoint/2010/main" val="59939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Third normal form 3NF (</a:t>
            </a:r>
            <a:r>
              <a:rPr lang="en-US" b="1" dirty="0">
                <a:solidFill>
                  <a:srgbClr val="FF0000"/>
                </a:solidFill>
              </a:rPr>
              <a:t>fail</a:t>
            </a:r>
            <a:r>
              <a:rPr lang="en-US" b="1" dirty="0"/>
              <a:t>)</a:t>
            </a:r>
          </a:p>
        </p:txBody>
      </p:sp>
      <p:pic>
        <p:nvPicPr>
          <p:cNvPr id="4" name="Picture 3">
            <a:extLst>
              <a:ext uri="{FF2B5EF4-FFF2-40B4-BE49-F238E27FC236}">
                <a16:creationId xmlns:a16="http://schemas.microsoft.com/office/drawing/2014/main" id="{F12BDC92-4E07-44C9-91C6-1918B72C8B32}"/>
              </a:ext>
            </a:extLst>
          </p:cNvPr>
          <p:cNvPicPr>
            <a:picLocks noChangeAspect="1"/>
          </p:cNvPicPr>
          <p:nvPr/>
        </p:nvPicPr>
        <p:blipFill>
          <a:blip r:embed="rId2"/>
          <a:stretch>
            <a:fillRect/>
          </a:stretch>
        </p:blipFill>
        <p:spPr>
          <a:xfrm>
            <a:off x="914400" y="2495502"/>
            <a:ext cx="8989888" cy="2848090"/>
          </a:xfrm>
          <a:prstGeom prst="rect">
            <a:avLst/>
          </a:prstGeom>
        </p:spPr>
      </p:pic>
    </p:spTree>
    <p:extLst>
      <p:ext uri="{BB962C8B-B14F-4D97-AF65-F5344CB8AC3E}">
        <p14:creationId xmlns:p14="http://schemas.microsoft.com/office/powerpoint/2010/main" val="382931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Third normal form 3NF (</a:t>
            </a:r>
            <a:r>
              <a:rPr lang="en-US" b="1" dirty="0">
                <a:solidFill>
                  <a:srgbClr val="00B050"/>
                </a:solidFill>
              </a:rPr>
              <a:t>pass</a:t>
            </a:r>
            <a:r>
              <a:rPr lang="en-US" b="1" dirty="0"/>
              <a:t>)</a:t>
            </a:r>
          </a:p>
        </p:txBody>
      </p:sp>
      <p:pic>
        <p:nvPicPr>
          <p:cNvPr id="5" name="Picture 4">
            <a:extLst>
              <a:ext uri="{FF2B5EF4-FFF2-40B4-BE49-F238E27FC236}">
                <a16:creationId xmlns:a16="http://schemas.microsoft.com/office/drawing/2014/main" id="{2E258F65-3144-4D71-AFC4-05C9C0951A95}"/>
              </a:ext>
            </a:extLst>
          </p:cNvPr>
          <p:cNvPicPr>
            <a:picLocks noChangeAspect="1"/>
          </p:cNvPicPr>
          <p:nvPr/>
        </p:nvPicPr>
        <p:blipFill>
          <a:blip r:embed="rId2"/>
          <a:stretch>
            <a:fillRect/>
          </a:stretch>
        </p:blipFill>
        <p:spPr>
          <a:xfrm>
            <a:off x="914400" y="2454639"/>
            <a:ext cx="7870004" cy="3315918"/>
          </a:xfrm>
          <a:prstGeom prst="rect">
            <a:avLst/>
          </a:prstGeom>
        </p:spPr>
      </p:pic>
    </p:spTree>
    <p:extLst>
      <p:ext uri="{BB962C8B-B14F-4D97-AF65-F5344CB8AC3E}">
        <p14:creationId xmlns:p14="http://schemas.microsoft.com/office/powerpoint/2010/main" val="251331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p:txBody>
          <a:bodyPr/>
          <a:lstStyle/>
          <a:p>
            <a:r>
              <a:rPr lang="en-US" dirty="0"/>
              <a:t>The benefits of normalization</a:t>
            </a:r>
          </a:p>
        </p:txBody>
      </p:sp>
      <p:sp>
        <p:nvSpPr>
          <p:cNvPr id="3" name="Content Placeholder 2">
            <a:extLst>
              <a:ext uri="{FF2B5EF4-FFF2-40B4-BE49-F238E27FC236}">
                <a16:creationId xmlns:a16="http://schemas.microsoft.com/office/drawing/2014/main" id="{DBF9D782-98AF-3744-83C7-909D9E3C5D20}"/>
              </a:ext>
            </a:extLst>
          </p:cNvPr>
          <p:cNvSpPr>
            <a:spLocks noGrp="1"/>
          </p:cNvSpPr>
          <p:nvPr>
            <p:ph idx="1"/>
          </p:nvPr>
        </p:nvSpPr>
        <p:spPr>
          <a:xfrm>
            <a:off x="914400" y="2273820"/>
            <a:ext cx="10363200" cy="3946676"/>
          </a:xfrm>
        </p:spPr>
        <p:txBody>
          <a:bodyPr>
            <a:normAutofit/>
          </a:bodyPr>
          <a:lstStyle/>
          <a:p>
            <a:r>
              <a:rPr lang="en-US" dirty="0"/>
              <a:t>Since a normalized database has more tables than an unnormalized database, and since each table has an index on its primary key, the database has more indexes. That makes data retrieval more efficient.</a:t>
            </a:r>
          </a:p>
          <a:p>
            <a:r>
              <a:rPr lang="en-US" dirty="0"/>
              <a:t>Since each table contains information about a single entity, each index has fewer columns (usually one) and fewer rows. That makes data retrieval and insert, update, and delete operations more efficient.</a:t>
            </a:r>
          </a:p>
          <a:p>
            <a:r>
              <a:rPr lang="en-US" dirty="0"/>
              <a:t>Each table has fewer indexes, which makes insert, update, and delete operations more efficient.</a:t>
            </a:r>
          </a:p>
          <a:p>
            <a:r>
              <a:rPr lang="en-US" dirty="0"/>
              <a:t>Data redundancy is minimized, which simplifies maintenance and reduces storage.</a:t>
            </a:r>
          </a:p>
        </p:txBody>
      </p:sp>
    </p:spTree>
    <p:extLst>
      <p:ext uri="{BB962C8B-B14F-4D97-AF65-F5344CB8AC3E}">
        <p14:creationId xmlns:p14="http://schemas.microsoft.com/office/powerpoint/2010/main" val="53356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p:txBody>
          <a:bodyPr/>
          <a:lstStyle/>
          <a:p>
            <a:r>
              <a:rPr lang="en-US" dirty="0"/>
              <a:t>Un-normalized data set</a:t>
            </a:r>
          </a:p>
        </p:txBody>
      </p:sp>
      <p:pic>
        <p:nvPicPr>
          <p:cNvPr id="7" name="Picture 6" descr="Table&#10;&#10;Description automatically generated">
            <a:extLst>
              <a:ext uri="{FF2B5EF4-FFF2-40B4-BE49-F238E27FC236}">
                <a16:creationId xmlns:a16="http://schemas.microsoft.com/office/drawing/2014/main" id="{F930F76F-B5C2-46D0-BE1F-F170028DA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323105"/>
            <a:ext cx="7315200" cy="2905125"/>
          </a:xfrm>
          <a:prstGeom prst="rect">
            <a:avLst/>
          </a:prstGeom>
        </p:spPr>
      </p:pic>
    </p:spTree>
    <p:extLst>
      <p:ext uri="{BB962C8B-B14F-4D97-AF65-F5344CB8AC3E}">
        <p14:creationId xmlns:p14="http://schemas.microsoft.com/office/powerpoint/2010/main" val="2380469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p:txBody>
          <a:bodyPr/>
          <a:lstStyle/>
          <a:p>
            <a:r>
              <a:rPr lang="en-US" dirty="0"/>
              <a:t>Applying 1NF</a:t>
            </a:r>
          </a:p>
        </p:txBody>
      </p:sp>
      <p:pic>
        <p:nvPicPr>
          <p:cNvPr id="4" name="Picture 3" descr="Table&#10;&#10;Description automatically generated">
            <a:extLst>
              <a:ext uri="{FF2B5EF4-FFF2-40B4-BE49-F238E27FC236}">
                <a16:creationId xmlns:a16="http://schemas.microsoft.com/office/drawing/2014/main" id="{C2AA50A8-9127-4DB9-9B5B-C682EFE7F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17164"/>
            <a:ext cx="7315200" cy="3019425"/>
          </a:xfrm>
          <a:prstGeom prst="rect">
            <a:avLst/>
          </a:prstGeom>
        </p:spPr>
      </p:pic>
    </p:spTree>
    <p:extLst>
      <p:ext uri="{BB962C8B-B14F-4D97-AF65-F5344CB8AC3E}">
        <p14:creationId xmlns:p14="http://schemas.microsoft.com/office/powerpoint/2010/main" val="333620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p:txBody>
          <a:bodyPr/>
          <a:lstStyle/>
          <a:p>
            <a:r>
              <a:rPr lang="en-US" dirty="0"/>
              <a:t>Un-normalized data set</a:t>
            </a:r>
          </a:p>
        </p:txBody>
      </p:sp>
      <p:pic>
        <p:nvPicPr>
          <p:cNvPr id="5" name="Picture 4" descr="Table&#10;&#10;Description automatically generated">
            <a:extLst>
              <a:ext uri="{FF2B5EF4-FFF2-40B4-BE49-F238E27FC236}">
                <a16:creationId xmlns:a16="http://schemas.microsoft.com/office/drawing/2014/main" id="{CB690FFA-9034-471F-AAFE-7BBF38705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52700"/>
            <a:ext cx="7315200" cy="2933700"/>
          </a:xfrm>
          <a:prstGeom prst="rect">
            <a:avLst/>
          </a:prstGeom>
        </p:spPr>
      </p:pic>
    </p:spTree>
    <p:extLst>
      <p:ext uri="{BB962C8B-B14F-4D97-AF65-F5344CB8AC3E}">
        <p14:creationId xmlns:p14="http://schemas.microsoft.com/office/powerpoint/2010/main" val="411232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p:txBody>
          <a:bodyPr/>
          <a:lstStyle/>
          <a:p>
            <a:r>
              <a:rPr lang="en-US" dirty="0"/>
              <a:t>Applying 2NF</a:t>
            </a:r>
          </a:p>
        </p:txBody>
      </p:sp>
      <p:pic>
        <p:nvPicPr>
          <p:cNvPr id="4" name="Picture 3" descr="Table&#10;&#10;Description automatically generated">
            <a:extLst>
              <a:ext uri="{FF2B5EF4-FFF2-40B4-BE49-F238E27FC236}">
                <a16:creationId xmlns:a16="http://schemas.microsoft.com/office/drawing/2014/main" id="{82657731-E346-4A80-AA39-308C8C14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55813"/>
            <a:ext cx="3603048" cy="2749534"/>
          </a:xfrm>
          <a:prstGeom prst="rect">
            <a:avLst/>
          </a:prstGeom>
        </p:spPr>
      </p:pic>
      <p:pic>
        <p:nvPicPr>
          <p:cNvPr id="7" name="Picture 6" descr="Table&#10;&#10;Description automatically generated">
            <a:extLst>
              <a:ext uri="{FF2B5EF4-FFF2-40B4-BE49-F238E27FC236}">
                <a16:creationId xmlns:a16="http://schemas.microsoft.com/office/drawing/2014/main" id="{A97A6614-A91C-414D-8CE0-97B4F30AB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088" y="2555813"/>
            <a:ext cx="4590686" cy="2749534"/>
          </a:xfrm>
          <a:prstGeom prst="rect">
            <a:avLst/>
          </a:prstGeom>
        </p:spPr>
      </p:pic>
    </p:spTree>
    <p:extLst>
      <p:ext uri="{BB962C8B-B14F-4D97-AF65-F5344CB8AC3E}">
        <p14:creationId xmlns:p14="http://schemas.microsoft.com/office/powerpoint/2010/main" val="194328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FB37-7A53-BD46-AC32-F0571B4F6F23}"/>
              </a:ext>
            </a:extLst>
          </p:cNvPr>
          <p:cNvSpPr>
            <a:spLocks noGrp="1"/>
          </p:cNvSpPr>
          <p:nvPr>
            <p:ph type="title"/>
          </p:nvPr>
        </p:nvSpPr>
        <p:spPr/>
        <p:txBody>
          <a:bodyPr>
            <a:normAutofit/>
          </a:bodyPr>
          <a:lstStyle/>
          <a:p>
            <a:r>
              <a:rPr lang="en-US" b="1" dirty="0"/>
              <a:t>Normalization</a:t>
            </a:r>
            <a:br>
              <a:rPr lang="en-CA" b="1" dirty="0"/>
            </a:br>
            <a:endParaRPr lang="en-US" dirty="0"/>
          </a:p>
        </p:txBody>
      </p:sp>
      <p:sp>
        <p:nvSpPr>
          <p:cNvPr id="4" name="Content Placeholder 3">
            <a:extLst>
              <a:ext uri="{FF2B5EF4-FFF2-40B4-BE49-F238E27FC236}">
                <a16:creationId xmlns:a16="http://schemas.microsoft.com/office/drawing/2014/main" id="{E96E562F-5F1A-CF40-AA94-A85412584065}"/>
              </a:ext>
            </a:extLst>
          </p:cNvPr>
          <p:cNvSpPr>
            <a:spLocks noGrp="1"/>
          </p:cNvSpPr>
          <p:nvPr>
            <p:ph idx="1"/>
          </p:nvPr>
        </p:nvSpPr>
        <p:spPr>
          <a:xfrm>
            <a:off x="746975" y="2202287"/>
            <a:ext cx="10530624" cy="4211392"/>
          </a:xfrm>
        </p:spPr>
        <p:txBody>
          <a:bodyPr>
            <a:normAutofit lnSpcReduction="10000"/>
          </a:bodyPr>
          <a:lstStyle/>
          <a:p>
            <a:r>
              <a:rPr lang="en-US" dirty="0"/>
              <a:t>Normalization is a formal process you can use to separate the data in a data structure into related tables. Normalization reduces data redundancy, which can cause storage and maintenance problems.</a:t>
            </a:r>
          </a:p>
          <a:p>
            <a:r>
              <a:rPr lang="en-US" dirty="0"/>
              <a:t>In an unnormalized data structure, a table can contain information about two or more entities. It can also contain repeating columns, columns that contain repeating values, and data that’s repeated in two or more rows.</a:t>
            </a:r>
          </a:p>
          <a:p>
            <a:r>
              <a:rPr lang="en-US" dirty="0"/>
              <a:t>In a normalized data structure, each table contains information about a single entity, and each piece of information is stored in exactly one place.</a:t>
            </a:r>
          </a:p>
          <a:p>
            <a:r>
              <a:rPr lang="en-US" dirty="0"/>
              <a:t>To normalize a data structure, you apply the normal forms in sequence. Although there are a total of seven normal forms, a data structure is typically considered normalized if the first three normal forms are applied.</a:t>
            </a:r>
          </a:p>
          <a:p>
            <a:endParaRPr lang="en-US" dirty="0"/>
          </a:p>
        </p:txBody>
      </p:sp>
    </p:spTree>
    <p:extLst>
      <p:ext uri="{BB962C8B-B14F-4D97-AF65-F5344CB8AC3E}">
        <p14:creationId xmlns:p14="http://schemas.microsoft.com/office/powerpoint/2010/main" val="21586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p:txBody>
          <a:bodyPr/>
          <a:lstStyle/>
          <a:p>
            <a:r>
              <a:rPr lang="en-US" dirty="0"/>
              <a:t>Un-normalized data set</a:t>
            </a:r>
          </a:p>
        </p:txBody>
      </p:sp>
      <p:pic>
        <p:nvPicPr>
          <p:cNvPr id="5" name="Picture 4" descr="Table&#10;&#10;Description automatically generated">
            <a:extLst>
              <a:ext uri="{FF2B5EF4-FFF2-40B4-BE49-F238E27FC236}">
                <a16:creationId xmlns:a16="http://schemas.microsoft.com/office/drawing/2014/main" id="{462DB019-4816-4427-8C05-FA683B4A5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532551"/>
            <a:ext cx="7315200" cy="2847975"/>
          </a:xfrm>
          <a:prstGeom prst="rect">
            <a:avLst/>
          </a:prstGeom>
        </p:spPr>
      </p:pic>
    </p:spTree>
    <p:extLst>
      <p:ext uri="{BB962C8B-B14F-4D97-AF65-F5344CB8AC3E}">
        <p14:creationId xmlns:p14="http://schemas.microsoft.com/office/powerpoint/2010/main" val="26050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EECA0-E8E1-D04E-AD92-6FBB7A94817A}"/>
              </a:ext>
            </a:extLst>
          </p:cNvPr>
          <p:cNvSpPr>
            <a:spLocks noGrp="1"/>
          </p:cNvSpPr>
          <p:nvPr>
            <p:ph type="title"/>
          </p:nvPr>
        </p:nvSpPr>
        <p:spPr>
          <a:xfrm>
            <a:off x="914401" y="914400"/>
            <a:ext cx="4425949" cy="2996649"/>
          </a:xfrm>
        </p:spPr>
        <p:txBody>
          <a:bodyPr vert="horz" lIns="91440" tIns="45720" rIns="91440" bIns="45720" rtlCol="0" anchor="t">
            <a:normAutofit/>
          </a:bodyPr>
          <a:lstStyle/>
          <a:p>
            <a:r>
              <a:rPr lang="en-US" dirty="0"/>
              <a:t>Applying 3NF</a:t>
            </a:r>
          </a:p>
        </p:txBody>
      </p:sp>
      <p:pic>
        <p:nvPicPr>
          <p:cNvPr id="9" name="Picture 8" descr="Table&#10;&#10;Description automatically generated">
            <a:extLst>
              <a:ext uri="{FF2B5EF4-FFF2-40B4-BE49-F238E27FC236}">
                <a16:creationId xmlns:a16="http://schemas.microsoft.com/office/drawing/2014/main" id="{24CB861A-307C-46C3-956C-61A150960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319" y="3451853"/>
            <a:ext cx="5293782" cy="2501311"/>
          </a:xfrm>
          <a:prstGeom prst="rect">
            <a:avLst/>
          </a:prstGeom>
        </p:spPr>
      </p:pic>
      <p:cxnSp>
        <p:nvCxnSpPr>
          <p:cNvPr id="18" name="Straight Connector 17">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Table&#10;&#10;Description automatically generated">
            <a:extLst>
              <a:ext uri="{FF2B5EF4-FFF2-40B4-BE49-F238E27FC236}">
                <a16:creationId xmlns:a16="http://schemas.microsoft.com/office/drawing/2014/main" id="{7B02B379-1E09-4701-922C-61A7D50DA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319" y="1031001"/>
            <a:ext cx="5293782" cy="1786650"/>
          </a:xfrm>
          <a:prstGeom prst="rect">
            <a:avLst/>
          </a:prstGeom>
        </p:spPr>
      </p:pic>
    </p:spTree>
    <p:extLst>
      <p:ext uri="{BB962C8B-B14F-4D97-AF65-F5344CB8AC3E}">
        <p14:creationId xmlns:p14="http://schemas.microsoft.com/office/powerpoint/2010/main" val="266019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First normal form 1NF</a:t>
            </a:r>
          </a:p>
        </p:txBody>
      </p:sp>
      <p:sp>
        <p:nvSpPr>
          <p:cNvPr id="3" name="Content Placeholder 2">
            <a:extLst>
              <a:ext uri="{FF2B5EF4-FFF2-40B4-BE49-F238E27FC236}">
                <a16:creationId xmlns:a16="http://schemas.microsoft.com/office/drawing/2014/main" id="{D4E9B5E0-C1F5-2643-B1A5-2FBAAC81AFD6}"/>
              </a:ext>
            </a:extLst>
          </p:cNvPr>
          <p:cNvSpPr>
            <a:spLocks noGrp="1"/>
          </p:cNvSpPr>
          <p:nvPr>
            <p:ph idx="1"/>
          </p:nvPr>
        </p:nvSpPr>
        <p:spPr/>
        <p:txBody>
          <a:bodyPr/>
          <a:lstStyle/>
          <a:p>
            <a:r>
              <a:rPr lang="en-CA" dirty="0"/>
              <a:t>The first step, this is the basic requirement</a:t>
            </a:r>
          </a:p>
          <a:p>
            <a:r>
              <a:rPr lang="en-CA" dirty="0"/>
              <a:t>If your table doesn’t comply to this form, it is considered poor DB design</a:t>
            </a:r>
            <a:endParaRPr lang="en-US" dirty="0"/>
          </a:p>
        </p:txBody>
      </p:sp>
    </p:spTree>
    <p:extLst>
      <p:ext uri="{BB962C8B-B14F-4D97-AF65-F5344CB8AC3E}">
        <p14:creationId xmlns:p14="http://schemas.microsoft.com/office/powerpoint/2010/main" val="141573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First normal form 1NF</a:t>
            </a:r>
          </a:p>
        </p:txBody>
      </p:sp>
      <p:sp>
        <p:nvSpPr>
          <p:cNvPr id="3" name="Content Placeholder 2">
            <a:extLst>
              <a:ext uri="{FF2B5EF4-FFF2-40B4-BE49-F238E27FC236}">
                <a16:creationId xmlns:a16="http://schemas.microsoft.com/office/drawing/2014/main" id="{D4E9B5E0-C1F5-2643-B1A5-2FBAAC81AFD6}"/>
              </a:ext>
            </a:extLst>
          </p:cNvPr>
          <p:cNvSpPr>
            <a:spLocks noGrp="1"/>
          </p:cNvSpPr>
          <p:nvPr>
            <p:ph idx="1"/>
          </p:nvPr>
        </p:nvSpPr>
        <p:spPr/>
        <p:txBody>
          <a:bodyPr/>
          <a:lstStyle/>
          <a:p>
            <a:r>
              <a:rPr lang="en-US" dirty="0"/>
              <a:t>Rule 1: Each column must be a single value</a:t>
            </a:r>
          </a:p>
          <a:p>
            <a:r>
              <a:rPr lang="en-US" dirty="0"/>
              <a:t>Rule 2: A column should contain values of the same type</a:t>
            </a:r>
          </a:p>
          <a:p>
            <a:r>
              <a:rPr lang="en-US" dirty="0"/>
              <a:t>Rule 3: Each column should have a unique name</a:t>
            </a:r>
          </a:p>
          <a:p>
            <a:r>
              <a:rPr lang="en-US" dirty="0"/>
              <a:t>Rule 4: The order with which you store your data shouldn’t matter</a:t>
            </a:r>
          </a:p>
          <a:p>
            <a:endParaRPr lang="en-US" dirty="0"/>
          </a:p>
        </p:txBody>
      </p:sp>
    </p:spTree>
    <p:extLst>
      <p:ext uri="{BB962C8B-B14F-4D97-AF65-F5344CB8AC3E}">
        <p14:creationId xmlns:p14="http://schemas.microsoft.com/office/powerpoint/2010/main" val="404096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First normal form 1NF (</a:t>
            </a:r>
            <a:r>
              <a:rPr lang="en-US" b="1" dirty="0">
                <a:solidFill>
                  <a:srgbClr val="FF0000"/>
                </a:solidFill>
              </a:rPr>
              <a:t>fail</a:t>
            </a:r>
            <a:r>
              <a:rPr lang="en-US" b="1" dirty="0"/>
              <a:t>)</a:t>
            </a:r>
          </a:p>
        </p:txBody>
      </p:sp>
      <p:pic>
        <p:nvPicPr>
          <p:cNvPr id="8" name="Picture 7">
            <a:extLst>
              <a:ext uri="{FF2B5EF4-FFF2-40B4-BE49-F238E27FC236}">
                <a16:creationId xmlns:a16="http://schemas.microsoft.com/office/drawing/2014/main" id="{CDCF492B-12AB-49E8-B285-0F56AEE7E804}"/>
              </a:ext>
            </a:extLst>
          </p:cNvPr>
          <p:cNvPicPr>
            <a:picLocks noChangeAspect="1"/>
          </p:cNvPicPr>
          <p:nvPr/>
        </p:nvPicPr>
        <p:blipFill>
          <a:blip r:embed="rId2"/>
          <a:stretch>
            <a:fillRect/>
          </a:stretch>
        </p:blipFill>
        <p:spPr>
          <a:xfrm>
            <a:off x="914400" y="2606422"/>
            <a:ext cx="8805032" cy="2879978"/>
          </a:xfrm>
          <a:prstGeom prst="rect">
            <a:avLst/>
          </a:prstGeom>
        </p:spPr>
      </p:pic>
    </p:spTree>
    <p:extLst>
      <p:ext uri="{BB962C8B-B14F-4D97-AF65-F5344CB8AC3E}">
        <p14:creationId xmlns:p14="http://schemas.microsoft.com/office/powerpoint/2010/main" val="165061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First normal form 1NF (</a:t>
            </a:r>
            <a:r>
              <a:rPr lang="en-US" b="1" dirty="0">
                <a:solidFill>
                  <a:srgbClr val="00B050"/>
                </a:solidFill>
              </a:rPr>
              <a:t>pass</a:t>
            </a:r>
            <a:r>
              <a:rPr lang="en-US" b="1" dirty="0"/>
              <a:t>)</a:t>
            </a:r>
          </a:p>
        </p:txBody>
      </p:sp>
      <p:pic>
        <p:nvPicPr>
          <p:cNvPr id="4" name="Picture 3">
            <a:extLst>
              <a:ext uri="{FF2B5EF4-FFF2-40B4-BE49-F238E27FC236}">
                <a16:creationId xmlns:a16="http://schemas.microsoft.com/office/drawing/2014/main" id="{602893D5-40B6-4637-AF23-F14E07FEE6D6}"/>
              </a:ext>
            </a:extLst>
          </p:cNvPr>
          <p:cNvPicPr>
            <a:picLocks noChangeAspect="1"/>
          </p:cNvPicPr>
          <p:nvPr/>
        </p:nvPicPr>
        <p:blipFill>
          <a:blip r:embed="rId2"/>
          <a:stretch>
            <a:fillRect/>
          </a:stretch>
        </p:blipFill>
        <p:spPr>
          <a:xfrm>
            <a:off x="914400" y="2472668"/>
            <a:ext cx="8435083" cy="3974740"/>
          </a:xfrm>
          <a:prstGeom prst="rect">
            <a:avLst/>
          </a:prstGeom>
        </p:spPr>
      </p:pic>
    </p:spTree>
    <p:extLst>
      <p:ext uri="{BB962C8B-B14F-4D97-AF65-F5344CB8AC3E}">
        <p14:creationId xmlns:p14="http://schemas.microsoft.com/office/powerpoint/2010/main" val="17054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Second normal form 2NF</a:t>
            </a:r>
          </a:p>
        </p:txBody>
      </p:sp>
      <p:sp>
        <p:nvSpPr>
          <p:cNvPr id="3" name="Content Placeholder 2">
            <a:extLst>
              <a:ext uri="{FF2B5EF4-FFF2-40B4-BE49-F238E27FC236}">
                <a16:creationId xmlns:a16="http://schemas.microsoft.com/office/drawing/2014/main" id="{D4E9B5E0-C1F5-2643-B1A5-2FBAAC81AFD6}"/>
              </a:ext>
            </a:extLst>
          </p:cNvPr>
          <p:cNvSpPr>
            <a:spLocks noGrp="1"/>
          </p:cNvSpPr>
          <p:nvPr>
            <p:ph idx="1"/>
          </p:nvPr>
        </p:nvSpPr>
        <p:spPr/>
        <p:txBody>
          <a:bodyPr/>
          <a:lstStyle/>
          <a:p>
            <a:r>
              <a:rPr lang="en-CA" dirty="0"/>
              <a:t>Rule 1: Meets all 1NF rules</a:t>
            </a:r>
          </a:p>
          <a:p>
            <a:r>
              <a:rPr lang="en-CA" dirty="0"/>
              <a:t>Rule 2: No partial dependencies in the table</a:t>
            </a:r>
            <a:endParaRPr lang="en-US" dirty="0"/>
          </a:p>
        </p:txBody>
      </p:sp>
    </p:spTree>
    <p:extLst>
      <p:ext uri="{BB962C8B-B14F-4D97-AF65-F5344CB8AC3E}">
        <p14:creationId xmlns:p14="http://schemas.microsoft.com/office/powerpoint/2010/main" val="135219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Second normal form 2NF (</a:t>
            </a:r>
            <a:r>
              <a:rPr lang="en-US" b="1" dirty="0">
                <a:solidFill>
                  <a:srgbClr val="FF0000"/>
                </a:solidFill>
              </a:rPr>
              <a:t>fail</a:t>
            </a:r>
            <a:r>
              <a:rPr lang="en-US" b="1" dirty="0"/>
              <a:t>)</a:t>
            </a:r>
          </a:p>
        </p:txBody>
      </p:sp>
      <p:pic>
        <p:nvPicPr>
          <p:cNvPr id="7" name="Picture 6">
            <a:extLst>
              <a:ext uri="{FF2B5EF4-FFF2-40B4-BE49-F238E27FC236}">
                <a16:creationId xmlns:a16="http://schemas.microsoft.com/office/drawing/2014/main" id="{BFF0CA7B-5E96-4F49-9291-36DBA8C9C64A}"/>
              </a:ext>
            </a:extLst>
          </p:cNvPr>
          <p:cNvPicPr>
            <a:picLocks noChangeAspect="1"/>
          </p:cNvPicPr>
          <p:nvPr/>
        </p:nvPicPr>
        <p:blipFill>
          <a:blip r:embed="rId2"/>
          <a:stretch>
            <a:fillRect/>
          </a:stretch>
        </p:blipFill>
        <p:spPr>
          <a:xfrm>
            <a:off x="914400" y="2351561"/>
            <a:ext cx="6965879" cy="3407995"/>
          </a:xfrm>
          <a:prstGeom prst="rect">
            <a:avLst/>
          </a:prstGeom>
        </p:spPr>
      </p:pic>
    </p:spTree>
    <p:extLst>
      <p:ext uri="{BB962C8B-B14F-4D97-AF65-F5344CB8AC3E}">
        <p14:creationId xmlns:p14="http://schemas.microsoft.com/office/powerpoint/2010/main" val="112711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EE6-305C-E146-B832-80D13BB88BC4}"/>
              </a:ext>
            </a:extLst>
          </p:cNvPr>
          <p:cNvSpPr>
            <a:spLocks noGrp="1"/>
          </p:cNvSpPr>
          <p:nvPr>
            <p:ph type="title"/>
          </p:nvPr>
        </p:nvSpPr>
        <p:spPr/>
        <p:txBody>
          <a:bodyPr/>
          <a:lstStyle/>
          <a:p>
            <a:r>
              <a:rPr lang="en-US" b="1" dirty="0"/>
              <a:t>Second normal form 2NF (</a:t>
            </a:r>
            <a:r>
              <a:rPr lang="en-US" b="1" dirty="0">
                <a:solidFill>
                  <a:srgbClr val="00B050"/>
                </a:solidFill>
              </a:rPr>
              <a:t>pass</a:t>
            </a:r>
            <a:r>
              <a:rPr lang="en-US" b="1" dirty="0"/>
              <a:t>)</a:t>
            </a:r>
          </a:p>
        </p:txBody>
      </p:sp>
      <p:pic>
        <p:nvPicPr>
          <p:cNvPr id="4" name="Picture 3">
            <a:extLst>
              <a:ext uri="{FF2B5EF4-FFF2-40B4-BE49-F238E27FC236}">
                <a16:creationId xmlns:a16="http://schemas.microsoft.com/office/drawing/2014/main" id="{707D6BFE-0B90-422C-AB14-D5CE285EA96E}"/>
              </a:ext>
            </a:extLst>
          </p:cNvPr>
          <p:cNvPicPr>
            <a:picLocks noChangeAspect="1"/>
          </p:cNvPicPr>
          <p:nvPr/>
        </p:nvPicPr>
        <p:blipFill>
          <a:blip r:embed="rId2"/>
          <a:stretch>
            <a:fillRect/>
          </a:stretch>
        </p:blipFill>
        <p:spPr>
          <a:xfrm>
            <a:off x="914400" y="2435174"/>
            <a:ext cx="10059748" cy="2907388"/>
          </a:xfrm>
          <a:prstGeom prst="rect">
            <a:avLst/>
          </a:prstGeom>
        </p:spPr>
      </p:pic>
    </p:spTree>
    <p:extLst>
      <p:ext uri="{BB962C8B-B14F-4D97-AF65-F5344CB8AC3E}">
        <p14:creationId xmlns:p14="http://schemas.microsoft.com/office/powerpoint/2010/main" val="3603595832"/>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311C1F"/>
      </a:dk2>
      <a:lt2>
        <a:srgbClr val="F3F0F0"/>
      </a:lt2>
      <a:accent1>
        <a:srgbClr val="45AFAE"/>
      </a:accent1>
      <a:accent2>
        <a:srgbClr val="3B82B1"/>
      </a:accent2>
      <a:accent3>
        <a:srgbClr val="4D62C3"/>
      </a:accent3>
      <a:accent4>
        <a:srgbClr val="593EB3"/>
      </a:accent4>
      <a:accent5>
        <a:srgbClr val="9A4DC3"/>
      </a:accent5>
      <a:accent6>
        <a:srgbClr val="B13BA9"/>
      </a:accent6>
      <a:hlink>
        <a:srgbClr val="BF3F41"/>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TotalTime>6818</TotalTime>
  <Words>447</Words>
  <Application>Microsoft Office PowerPoint</Application>
  <PresentationFormat>Widescreen</PresentationFormat>
  <Paragraphs>40</Paragraphs>
  <Slides>21</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Grandview Display</vt:lpstr>
      <vt:lpstr>DashVTI</vt:lpstr>
      <vt:lpstr>COMP20</vt:lpstr>
      <vt:lpstr>Normalization </vt:lpstr>
      <vt:lpstr>First normal form 1NF</vt:lpstr>
      <vt:lpstr>First normal form 1NF</vt:lpstr>
      <vt:lpstr>First normal form 1NF (fail)</vt:lpstr>
      <vt:lpstr>First normal form 1NF (pass)</vt:lpstr>
      <vt:lpstr>Second normal form 2NF</vt:lpstr>
      <vt:lpstr>Second normal form 2NF (fail)</vt:lpstr>
      <vt:lpstr>Second normal form 2NF (pass)</vt:lpstr>
      <vt:lpstr>Second normal form 2NF (pass)</vt:lpstr>
      <vt:lpstr>Third normal form 3NF</vt:lpstr>
      <vt:lpstr>Third normal form 3NF (fail)</vt:lpstr>
      <vt:lpstr>Third normal form 3NF (fail)</vt:lpstr>
      <vt:lpstr>Third normal form 3NF (pass)</vt:lpstr>
      <vt:lpstr>The benefits of normalization</vt:lpstr>
      <vt:lpstr>Un-normalized data set</vt:lpstr>
      <vt:lpstr>Applying 1NF</vt:lpstr>
      <vt:lpstr>Un-normalized data set</vt:lpstr>
      <vt:lpstr>Applying 2NF</vt:lpstr>
      <vt:lpstr>Un-normalized data set</vt:lpstr>
      <vt:lpstr>Applying 3NF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Neil Wornes</cp:lastModifiedBy>
  <cp:revision>219</cp:revision>
  <dcterms:created xsi:type="dcterms:W3CDTF">2022-01-18T04:37:25Z</dcterms:created>
  <dcterms:modified xsi:type="dcterms:W3CDTF">2023-01-12T20:51:35Z</dcterms:modified>
</cp:coreProperties>
</file>