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71" r:id="rId13"/>
    <p:sldId id="267" r:id="rId14"/>
    <p:sldId id="268" r:id="rId15"/>
    <p:sldId id="270" r:id="rId16"/>
    <p:sldId id="266" r:id="rId17"/>
    <p:sldId id="269" r:id="rId18"/>
    <p:sldId id="284" r:id="rId19"/>
    <p:sldId id="285" r:id="rId20"/>
    <p:sldId id="286" r:id="rId21"/>
    <p:sldId id="292" r:id="rId22"/>
    <p:sldId id="287" r:id="rId23"/>
    <p:sldId id="288" r:id="rId24"/>
    <p:sldId id="289" r:id="rId25"/>
    <p:sldId id="290" r:id="rId26"/>
    <p:sldId id="291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74CA00-1188-4D80-99BC-63FB0617BDA7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9C9EB6A-DDD9-486D-9E3D-9B5EE731F34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688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CA00-1188-4D80-99BC-63FB0617BDA7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EB6A-DDD9-486D-9E3D-9B5EE731F3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38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CA00-1188-4D80-99BC-63FB0617BDA7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EB6A-DDD9-486D-9E3D-9B5EE731F3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47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CA00-1188-4D80-99BC-63FB0617BDA7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EB6A-DDD9-486D-9E3D-9B5EE731F3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25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774CA00-1188-4D80-99BC-63FB0617BDA7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9C9EB6A-DDD9-486D-9E3D-9B5EE731F34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76587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CA00-1188-4D80-99BC-63FB0617BDA7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EB6A-DDD9-486D-9E3D-9B5EE731F3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310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CA00-1188-4D80-99BC-63FB0617BDA7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EB6A-DDD9-486D-9E3D-9B5EE731F3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6375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CA00-1188-4D80-99BC-63FB0617BDA7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EB6A-DDD9-486D-9E3D-9B5EE731F3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39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CA00-1188-4D80-99BC-63FB0617BDA7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EB6A-DDD9-486D-9E3D-9B5EE731F3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69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774CA00-1188-4D80-99BC-63FB0617BDA7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9C9EB6A-DDD9-486D-9E3D-9B5EE731F34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9524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774CA00-1188-4D80-99BC-63FB0617BDA7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9C9EB6A-DDD9-486D-9E3D-9B5EE731F3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47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774CA00-1188-4D80-99BC-63FB0617BDA7}" type="datetimeFigureOut">
              <a:rPr lang="zh-TW" altLang="en-US" smtClean="0"/>
              <a:t>2020/1/4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9C9EB6A-DDD9-486D-9E3D-9B5EE731F34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978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cloud.google.com/natural-language/docs/sentiment-tutorial?hl=zh-tw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cloud.google.com/natural-language/docs/analyzing-entities?hl=zh-t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cloud.google.com/natural-language/docs/analyzing-syntax?hl=zh-tw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loud.google.com/natural-language/docs/analyzing-entity-sentiment?hl=zh-tw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natural-language/docs/classify-text-tutorial?hl=zh-tw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CloudPlatform/python-docs-samples/blob/master/language/classify_text/classify_text_tutorial.py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cloud.google.com/natural-language/docs/quickstart-client-libraries?hl=zh-tw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console.cloud.google.com/iam-admin/serviceaccounts/create?hl=zh-TW&amp;project=cloud-nature-language-ap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sdk/docs/quickstart-windows" TargetMode="External"/><Relationship Id="rId2" Type="http://schemas.openxmlformats.org/officeDocument/2006/relationships/hyperlink" Target="https://cloud.google.com/python/setup?hl=zh-t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5E5CA2-E70C-4CAF-B165-EE1BE1368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000" dirty="0"/>
              <a:t>Natural Language API</a:t>
            </a:r>
            <a:br>
              <a:rPr lang="en-US" altLang="zh-TW" sz="6000" dirty="0"/>
            </a:br>
            <a:endParaRPr lang="zh-TW" altLang="en-US" sz="6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C578EF3-4920-4598-8DE2-F18C0CC4F3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436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4968AE-D5A5-4045-9707-1419BD6C7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277" y="216036"/>
            <a:ext cx="10178322" cy="652412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/>
              <a:t># Imports the Google Cloud client library</a:t>
            </a:r>
          </a:p>
          <a:p>
            <a:pPr marL="0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google.cloud</a:t>
            </a:r>
            <a:r>
              <a:rPr lang="en-US" altLang="zh-TW" dirty="0"/>
              <a:t> import language</a:t>
            </a:r>
          </a:p>
          <a:p>
            <a:pPr marL="0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google.cloud.language</a:t>
            </a:r>
            <a:r>
              <a:rPr lang="en-US" altLang="zh-TW" dirty="0"/>
              <a:t> import </a:t>
            </a:r>
            <a:r>
              <a:rPr lang="en-US" altLang="zh-TW" dirty="0" err="1"/>
              <a:t>enums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google.cloud.language</a:t>
            </a:r>
            <a:r>
              <a:rPr lang="en-US" altLang="zh-TW" dirty="0"/>
              <a:t> import types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 Instantiates a client</a:t>
            </a:r>
          </a:p>
          <a:p>
            <a:pPr marL="0" indent="0">
              <a:buNone/>
            </a:pPr>
            <a:r>
              <a:rPr lang="en-US" altLang="zh-TW" dirty="0"/>
              <a:t>client = </a:t>
            </a:r>
            <a:r>
              <a:rPr lang="en-US" altLang="zh-TW" dirty="0" err="1"/>
              <a:t>language.LanguageServiceClient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 The text to analyze</a:t>
            </a:r>
          </a:p>
          <a:p>
            <a:pPr marL="0" indent="0">
              <a:buNone/>
            </a:pPr>
            <a:r>
              <a:rPr lang="en-US" altLang="zh-TW" dirty="0"/>
              <a:t>text = </a:t>
            </a:r>
            <a:r>
              <a:rPr lang="en-US" altLang="zh-TW" dirty="0" err="1"/>
              <a:t>u'Hello</a:t>
            </a:r>
            <a:r>
              <a:rPr lang="en-US" altLang="zh-TW" dirty="0"/>
              <a:t>, world!'</a:t>
            </a:r>
          </a:p>
          <a:p>
            <a:pPr marL="0" indent="0">
              <a:buNone/>
            </a:pPr>
            <a:r>
              <a:rPr lang="en-US" altLang="zh-TW" dirty="0"/>
              <a:t>document = </a:t>
            </a:r>
            <a:r>
              <a:rPr lang="en-US" altLang="zh-TW" dirty="0" err="1"/>
              <a:t>types.Document</a:t>
            </a:r>
            <a:r>
              <a:rPr lang="en-US" altLang="zh-TW" dirty="0"/>
              <a:t>(</a:t>
            </a:r>
          </a:p>
          <a:p>
            <a:pPr marL="0" indent="0">
              <a:buNone/>
            </a:pPr>
            <a:r>
              <a:rPr lang="en-US" altLang="zh-TW" dirty="0"/>
              <a:t>    content=text,</a:t>
            </a:r>
          </a:p>
          <a:p>
            <a:pPr marL="0" indent="0">
              <a:buNone/>
            </a:pPr>
            <a:r>
              <a:rPr lang="en-US" altLang="zh-TW" dirty="0"/>
              <a:t>    type=</a:t>
            </a:r>
            <a:r>
              <a:rPr lang="en-US" altLang="zh-TW" dirty="0" err="1"/>
              <a:t>enums.Document.Type.PLAIN_TEXT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 Detects the sentiment of the text</a:t>
            </a:r>
          </a:p>
          <a:p>
            <a:pPr marL="0" indent="0">
              <a:buNone/>
            </a:pPr>
            <a:r>
              <a:rPr lang="en-US" altLang="zh-TW" dirty="0"/>
              <a:t>sentiment = </a:t>
            </a:r>
            <a:r>
              <a:rPr lang="en-US" altLang="zh-TW" dirty="0" err="1"/>
              <a:t>client.analyze_sentiment</a:t>
            </a:r>
            <a:r>
              <a:rPr lang="en-US" altLang="zh-TW" dirty="0"/>
              <a:t>(document=document).</a:t>
            </a:r>
            <a:r>
              <a:rPr lang="en-US" altLang="zh-TW" dirty="0" err="1"/>
              <a:t>document_sentiment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print('Text: {}'.format(text))</a:t>
            </a:r>
          </a:p>
          <a:p>
            <a:pPr marL="0" indent="0">
              <a:buNone/>
            </a:pPr>
            <a:r>
              <a:rPr lang="en-US" altLang="zh-TW" dirty="0"/>
              <a:t>print('Sentiment: {}, {}'.format(</a:t>
            </a:r>
            <a:r>
              <a:rPr lang="en-US" altLang="zh-TW" dirty="0" err="1"/>
              <a:t>sentiment.score</a:t>
            </a:r>
            <a:r>
              <a:rPr lang="en-US" altLang="zh-TW" dirty="0"/>
              <a:t>, </a:t>
            </a:r>
            <a:r>
              <a:rPr lang="en-US" altLang="zh-TW" dirty="0" err="1"/>
              <a:t>sentiment.magnitude</a:t>
            </a:r>
            <a:r>
              <a:rPr lang="en-US" altLang="zh-TW" dirty="0"/>
              <a:t>))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1806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07165C-3E8F-4F07-BCC3-3BA799B9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Send message to cloud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1DBD6A2-81BE-4830-AA60-CDF37C2BA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52" y="1971094"/>
            <a:ext cx="10743357" cy="4504521"/>
          </a:xfrm>
        </p:spPr>
      </p:pic>
    </p:spTree>
    <p:extLst>
      <p:ext uri="{BB962C8B-B14F-4D97-AF65-F5344CB8AC3E}">
        <p14:creationId xmlns:p14="http://schemas.microsoft.com/office/powerpoint/2010/main" val="2626835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C44925-0201-47BA-BD4A-A528A233F1C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437156" y="1861794"/>
            <a:ext cx="10179050" cy="3594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6000" dirty="0"/>
              <a:t>情緒分析教學課程</a:t>
            </a:r>
          </a:p>
        </p:txBody>
      </p:sp>
    </p:spTree>
    <p:extLst>
      <p:ext uri="{BB962C8B-B14F-4D97-AF65-F5344CB8AC3E}">
        <p14:creationId xmlns:p14="http://schemas.microsoft.com/office/powerpoint/2010/main" val="3053791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4B0DA4-E40D-4275-B921-310D3D3A8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034" y="263950"/>
            <a:ext cx="9935852" cy="62688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b="1" dirty="0"/>
              <a:t>import </a:t>
            </a:r>
            <a:r>
              <a:rPr lang="en-US" altLang="zh-TW" sz="1800" b="1" dirty="0" err="1"/>
              <a:t>argparse</a:t>
            </a:r>
            <a:endParaRPr lang="en-US" altLang="zh-TW" sz="1800" b="1" dirty="0"/>
          </a:p>
          <a:p>
            <a:pPr marL="0" indent="0">
              <a:buNone/>
            </a:pPr>
            <a:r>
              <a:rPr lang="en-US" altLang="zh-TW" sz="1800" b="1" dirty="0"/>
              <a:t>from </a:t>
            </a:r>
            <a:r>
              <a:rPr lang="en-US" altLang="zh-TW" sz="1800" b="1" dirty="0" err="1"/>
              <a:t>google.cloud</a:t>
            </a:r>
            <a:r>
              <a:rPr lang="en-US" altLang="zh-TW" sz="1800" b="1" dirty="0"/>
              <a:t> import language</a:t>
            </a:r>
          </a:p>
          <a:p>
            <a:pPr marL="0" indent="0">
              <a:buNone/>
            </a:pPr>
            <a:r>
              <a:rPr lang="en-US" altLang="zh-TW" sz="1800" b="1" dirty="0"/>
              <a:t>from </a:t>
            </a:r>
            <a:r>
              <a:rPr lang="en-US" altLang="zh-TW" sz="1800" b="1" dirty="0" err="1"/>
              <a:t>google.cloud.language</a:t>
            </a:r>
            <a:r>
              <a:rPr lang="en-US" altLang="zh-TW" sz="1800" b="1" dirty="0"/>
              <a:t> import </a:t>
            </a:r>
            <a:r>
              <a:rPr lang="en-US" altLang="zh-TW" sz="1800" b="1" dirty="0" err="1"/>
              <a:t>enums</a:t>
            </a:r>
            <a:endParaRPr lang="en-US" altLang="zh-TW" sz="1800" b="1" dirty="0"/>
          </a:p>
          <a:p>
            <a:pPr marL="0" indent="0">
              <a:buNone/>
            </a:pPr>
            <a:r>
              <a:rPr lang="en-US" altLang="zh-TW" sz="1800" b="1" dirty="0"/>
              <a:t>from </a:t>
            </a:r>
            <a:r>
              <a:rPr lang="en-US" altLang="zh-TW" sz="1800" b="1" dirty="0" err="1"/>
              <a:t>google.cloud.language</a:t>
            </a:r>
            <a:r>
              <a:rPr lang="en-US" altLang="zh-TW" sz="1800" b="1" dirty="0"/>
              <a:t> import types</a:t>
            </a:r>
          </a:p>
          <a:p>
            <a:pPr marL="0" indent="0">
              <a:buNone/>
            </a:pPr>
            <a:r>
              <a:rPr lang="en-US" altLang="zh-TW" sz="1800" b="1" dirty="0"/>
              <a:t>def </a:t>
            </a:r>
            <a:r>
              <a:rPr lang="en-US" altLang="zh-TW" sz="1800" b="1" dirty="0" err="1"/>
              <a:t>print_result</a:t>
            </a:r>
            <a:r>
              <a:rPr lang="en-US" altLang="zh-TW" sz="1800" b="1" dirty="0"/>
              <a:t>(annotations):</a:t>
            </a:r>
          </a:p>
          <a:p>
            <a:pPr marL="0" indent="0">
              <a:buNone/>
            </a:pPr>
            <a:r>
              <a:rPr lang="en-US" altLang="zh-TW" sz="1800" b="1" dirty="0"/>
              <a:t>    score = </a:t>
            </a:r>
            <a:r>
              <a:rPr lang="en-US" altLang="zh-TW" sz="1800" b="1" dirty="0" err="1"/>
              <a:t>annotations.document_sentiment.score</a:t>
            </a:r>
            <a:endParaRPr lang="en-US" altLang="zh-TW" sz="1800" b="1" dirty="0"/>
          </a:p>
          <a:p>
            <a:pPr marL="0" indent="0">
              <a:buNone/>
            </a:pPr>
            <a:r>
              <a:rPr lang="en-US" altLang="zh-TW" sz="1800" b="1" dirty="0"/>
              <a:t>    magnitude = </a:t>
            </a:r>
            <a:r>
              <a:rPr lang="en-US" altLang="zh-TW" sz="1800" b="1" dirty="0" err="1"/>
              <a:t>annotations.document_sentiment.magnitude</a:t>
            </a:r>
            <a:endParaRPr lang="en-US" altLang="zh-TW" sz="1800" b="1" dirty="0"/>
          </a:p>
          <a:p>
            <a:pPr marL="0" indent="0">
              <a:buNone/>
            </a:pPr>
            <a:r>
              <a:rPr lang="en-US" altLang="zh-TW" sz="1800" b="1" dirty="0"/>
              <a:t>    for index, sentence in enumerate(</a:t>
            </a:r>
            <a:r>
              <a:rPr lang="en-US" altLang="zh-TW" sz="1800" b="1" dirty="0" err="1"/>
              <a:t>annotations.sentences</a:t>
            </a:r>
            <a:r>
              <a:rPr lang="en-US" altLang="zh-TW" sz="1800" b="1" dirty="0"/>
              <a:t>):</a:t>
            </a:r>
          </a:p>
          <a:p>
            <a:pPr marL="0" indent="0">
              <a:buNone/>
            </a:pPr>
            <a:r>
              <a:rPr lang="en-US" altLang="zh-TW" sz="1800" b="1" dirty="0"/>
              <a:t>        </a:t>
            </a:r>
            <a:r>
              <a:rPr lang="en-US" altLang="zh-TW" sz="1800" b="1" dirty="0" err="1"/>
              <a:t>sentence_sentiment</a:t>
            </a:r>
            <a:r>
              <a:rPr lang="en-US" altLang="zh-TW" sz="1800" b="1" dirty="0"/>
              <a:t> = </a:t>
            </a:r>
            <a:r>
              <a:rPr lang="en-US" altLang="zh-TW" sz="1800" b="1" dirty="0" err="1"/>
              <a:t>sentence.sentiment.score</a:t>
            </a:r>
            <a:endParaRPr lang="en-US" altLang="zh-TW" sz="1800" b="1" dirty="0"/>
          </a:p>
          <a:p>
            <a:pPr marL="0" indent="0">
              <a:buNone/>
            </a:pPr>
            <a:r>
              <a:rPr lang="en-US" altLang="zh-TW" sz="1800" b="1" dirty="0"/>
              <a:t>        print('Sentence {} has a sentiment score of {}'.format(</a:t>
            </a:r>
          </a:p>
          <a:p>
            <a:pPr marL="0" indent="0">
              <a:buNone/>
            </a:pPr>
            <a:r>
              <a:rPr lang="en-US" altLang="zh-TW" sz="1800" b="1" dirty="0"/>
              <a:t>            index, </a:t>
            </a:r>
            <a:r>
              <a:rPr lang="en-US" altLang="zh-TW" sz="1800" b="1" dirty="0" err="1"/>
              <a:t>sentence_sentiment</a:t>
            </a:r>
            <a:r>
              <a:rPr lang="en-US" altLang="zh-TW" sz="1800" b="1" dirty="0"/>
              <a:t>))</a:t>
            </a:r>
          </a:p>
          <a:p>
            <a:pPr marL="0" indent="0">
              <a:buNone/>
            </a:pPr>
            <a:r>
              <a:rPr lang="en-US" altLang="zh-TW" sz="1800" b="1" dirty="0"/>
              <a:t>    print('Overall Sentiment: score of {} with magnitude of {}'.format(</a:t>
            </a:r>
          </a:p>
          <a:p>
            <a:pPr marL="0" indent="0">
              <a:buNone/>
            </a:pPr>
            <a:r>
              <a:rPr lang="en-US" altLang="zh-TW" sz="1800" b="1" dirty="0"/>
              <a:t>        score, magnitude))</a:t>
            </a:r>
          </a:p>
          <a:p>
            <a:pPr marL="0" indent="0">
              <a:buNone/>
            </a:pPr>
            <a:r>
              <a:rPr lang="en-US" altLang="zh-TW" sz="1800" b="1" dirty="0"/>
              <a:t>    return 0</a:t>
            </a:r>
          </a:p>
          <a:p>
            <a:pPr marL="0" indent="0">
              <a:buNone/>
            </a:pPr>
            <a:r>
              <a:rPr lang="en-US" altLang="zh-TW" sz="1800" b="1" dirty="0"/>
              <a:t>def analyze(</a:t>
            </a:r>
            <a:r>
              <a:rPr lang="en-US" altLang="zh-TW" sz="1800" b="1" dirty="0" err="1"/>
              <a:t>movie_review_filename</a:t>
            </a:r>
            <a:r>
              <a:rPr lang="en-US" altLang="zh-TW" sz="1800" b="1" dirty="0"/>
              <a:t>):</a:t>
            </a:r>
          </a:p>
          <a:p>
            <a:pPr marL="0" indent="0">
              <a:buNone/>
            </a:pPr>
            <a:r>
              <a:rPr lang="en-US" altLang="zh-TW" sz="1800" b="1" dirty="0"/>
              <a:t>client = </a:t>
            </a:r>
            <a:r>
              <a:rPr lang="en-US" altLang="zh-TW" sz="1800" b="1" dirty="0" err="1"/>
              <a:t>language.LanguageServiceClient</a:t>
            </a:r>
            <a:r>
              <a:rPr lang="en-US" altLang="zh-TW" sz="1800" b="1" dirty="0"/>
              <a:t>()</a:t>
            </a:r>
          </a:p>
          <a:p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3547328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5B9A287-51C5-460E-A477-F53F0A613EB0}"/>
              </a:ext>
            </a:extLst>
          </p:cNvPr>
          <p:cNvSpPr txBox="1">
            <a:spLocks/>
          </p:cNvSpPr>
          <p:nvPr/>
        </p:nvSpPr>
        <p:spPr>
          <a:xfrm>
            <a:off x="1404078" y="5347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/>
              <a:t> with open(movie_review_filename, 'r') as review_file:</a:t>
            </a:r>
            <a:br>
              <a:rPr lang="en-US" altLang="zh-TW" sz="1800"/>
            </a:br>
            <a:r>
              <a:rPr lang="en-US" altLang="zh-TW" sz="1800"/>
              <a:t>        # Instantiates a plain text document.</a:t>
            </a:r>
            <a:br>
              <a:rPr lang="en-US" altLang="zh-TW" sz="1800"/>
            </a:br>
            <a:r>
              <a:rPr lang="en-US" altLang="zh-TW" sz="1800"/>
              <a:t>        content = review_file.read()</a:t>
            </a:r>
            <a:br>
              <a:rPr lang="en-US" altLang="zh-TW" sz="1800"/>
            </a:br>
            <a:br>
              <a:rPr lang="en-US" altLang="zh-TW" sz="1800"/>
            </a:br>
            <a:r>
              <a:rPr lang="en-US" altLang="zh-TW" sz="1800"/>
              <a:t>    document = types.Document(</a:t>
            </a:r>
            <a:br>
              <a:rPr lang="en-US" altLang="zh-TW" sz="1800"/>
            </a:br>
            <a:r>
              <a:rPr lang="en-US" altLang="zh-TW" sz="1800"/>
              <a:t>        content=content,</a:t>
            </a:r>
            <a:br>
              <a:rPr lang="en-US" altLang="zh-TW" sz="1800"/>
            </a:br>
            <a:r>
              <a:rPr lang="en-US" altLang="zh-TW" sz="1800"/>
              <a:t>        type=enums.Document.Type.PLAIN_TEXT)</a:t>
            </a:r>
            <a:br>
              <a:rPr lang="en-US" altLang="zh-TW" sz="1800"/>
            </a:br>
            <a:r>
              <a:rPr lang="en-US" altLang="zh-TW" sz="1800"/>
              <a:t>    annotations = client.analyze_sentiment(document=document)</a:t>
            </a:r>
            <a:br>
              <a:rPr lang="en-US" altLang="zh-TW" sz="1800"/>
            </a:br>
            <a:br>
              <a:rPr lang="en-US" altLang="zh-TW" sz="1800"/>
            </a:br>
            <a:r>
              <a:rPr lang="en-US" altLang="zh-TW" sz="1800"/>
              <a:t>    # Print the results</a:t>
            </a:r>
            <a:br>
              <a:rPr lang="en-US" altLang="zh-TW" sz="1800"/>
            </a:br>
            <a:r>
              <a:rPr lang="en-US" altLang="zh-TW" sz="1800"/>
              <a:t>    print_result(annotations)</a:t>
            </a:r>
            <a:br>
              <a:rPr lang="en-US" altLang="zh-TW" sz="1800"/>
            </a:br>
            <a:br>
              <a:rPr lang="en-US" altLang="zh-TW" sz="1800"/>
            </a:br>
            <a:r>
              <a:rPr lang="en-US" altLang="zh-TW" sz="1800"/>
              <a:t>if __name__ == '__main__':</a:t>
            </a:r>
            <a:br>
              <a:rPr lang="en-US" altLang="zh-TW" sz="1800"/>
            </a:br>
            <a:r>
              <a:rPr lang="en-US" altLang="zh-TW" sz="1800"/>
              <a:t>    parser = argparse.ArgumentParser(</a:t>
            </a:r>
            <a:br>
              <a:rPr lang="en-US" altLang="zh-TW" sz="1800"/>
            </a:br>
            <a:r>
              <a:rPr lang="en-US" altLang="zh-TW" sz="1800"/>
              <a:t>        description=__doc__,</a:t>
            </a:r>
            <a:br>
              <a:rPr lang="en-US" altLang="zh-TW" sz="1800"/>
            </a:br>
            <a:r>
              <a:rPr lang="en-US" altLang="zh-TW" sz="1800"/>
              <a:t>        formatter_class=argparse.RawDescriptionHelpFormatter)</a:t>
            </a:r>
            <a:br>
              <a:rPr lang="en-US" altLang="zh-TW" sz="1800"/>
            </a:br>
            <a:r>
              <a:rPr lang="en-US" altLang="zh-TW" sz="1800"/>
              <a:t>    parser.add_argument(</a:t>
            </a:r>
            <a:br>
              <a:rPr lang="en-US" altLang="zh-TW" sz="1800"/>
            </a:br>
            <a:r>
              <a:rPr lang="en-US" altLang="zh-TW" sz="1800"/>
              <a:t>        'movie_review_filename',</a:t>
            </a:r>
            <a:br>
              <a:rPr lang="en-US" altLang="zh-TW" sz="1800"/>
            </a:br>
            <a:r>
              <a:rPr lang="en-US" altLang="zh-TW" sz="1800"/>
              <a:t>        help='The filename of the movie review you\'d like to analyze.')</a:t>
            </a:r>
            <a:br>
              <a:rPr lang="en-US" altLang="zh-TW" sz="1800"/>
            </a:br>
            <a:r>
              <a:rPr lang="en-US" altLang="zh-TW" sz="1800"/>
              <a:t>    args = parser.parse_args()</a:t>
            </a:r>
            <a:br>
              <a:rPr lang="en-US" altLang="zh-TW" sz="1800"/>
            </a:br>
            <a:br>
              <a:rPr lang="en-US" altLang="zh-TW" sz="1800"/>
            </a:br>
            <a:r>
              <a:rPr lang="en-US" altLang="zh-TW" sz="1800"/>
              <a:t>    analyze(args.movie_review_filename)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72535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C7BFAF-219E-4F47-92FC-C722D11A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03355"/>
          </a:xfrm>
        </p:spPr>
        <p:txBody>
          <a:bodyPr/>
          <a:lstStyle/>
          <a:p>
            <a:pPr algn="ctr"/>
            <a:r>
              <a:rPr lang="en-US" altLang="zh-TW" dirty="0"/>
              <a:t>bladerunner-pos.txt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58C7812-16D6-4FEE-A628-9C29DFD73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791" y="1555423"/>
            <a:ext cx="10179050" cy="401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06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D08B68-A7DF-4282-940E-08910068A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75075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>
                <a:hlinkClick r:id="rId2"/>
              </a:rPr>
              <a:t>情緒分析教學課程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99570EB-09BB-47CA-9128-B9F048C46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06" y="1272619"/>
            <a:ext cx="10715580" cy="5043841"/>
          </a:xfrm>
        </p:spPr>
      </p:pic>
    </p:spTree>
    <p:extLst>
      <p:ext uri="{BB962C8B-B14F-4D97-AF65-F5344CB8AC3E}">
        <p14:creationId xmlns:p14="http://schemas.microsoft.com/office/powerpoint/2010/main" val="1404692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4AA1BC-F685-4A2E-9FC1-C0A52166F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95966"/>
          </a:xfrm>
        </p:spPr>
        <p:txBody>
          <a:bodyPr/>
          <a:lstStyle/>
          <a:p>
            <a:pPr algn="ctr"/>
            <a:r>
              <a:rPr lang="zh-TW" altLang="en-US" dirty="0"/>
              <a:t>評論範例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6D65CEA-4A0B-48F9-9C5A-7B72A48EF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878" y="2410247"/>
            <a:ext cx="9270052" cy="203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03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085F44E-D641-4FE7-BA96-E58D4939F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802" y="3939681"/>
            <a:ext cx="6830103" cy="227670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22737C0-88CB-40FD-8900-4B92B52DE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62" y="148458"/>
            <a:ext cx="10270733" cy="355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61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DDB4E-63E3-4E9F-BB52-311E002E9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hlinkClick r:id="rId2"/>
              </a:rPr>
              <a:t>分析實體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745E6A3-F81A-4858-907F-D980BDDE8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97075" y="2297112"/>
            <a:ext cx="86868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1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A7A85F-742E-4309-BF25-CE5B4E3FF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6713" y="2814500"/>
            <a:ext cx="10178322" cy="1492132"/>
          </a:xfrm>
        </p:spPr>
        <p:txBody>
          <a:bodyPr/>
          <a:lstStyle/>
          <a:p>
            <a:r>
              <a:rPr lang="zh-TW" altLang="en-US" dirty="0"/>
              <a:t>快速入門：使用用戶端程式庫</a:t>
            </a:r>
          </a:p>
        </p:txBody>
      </p:sp>
    </p:spTree>
    <p:extLst>
      <p:ext uri="{BB962C8B-B14F-4D97-AF65-F5344CB8AC3E}">
        <p14:creationId xmlns:p14="http://schemas.microsoft.com/office/powerpoint/2010/main" val="565815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25A72D-22F0-4166-832A-48F5C3009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Copy file from another google storage</a:t>
            </a:r>
            <a:endParaRPr lang="zh-TW" altLang="en-US" sz="4000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3D1A01D-676B-4894-824D-788235EFD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0841" y="2286000"/>
            <a:ext cx="7959267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98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1A0E1B-AC63-41AF-AFFB-8CD620B7A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980" y="719191"/>
            <a:ext cx="10269020" cy="5160401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複製 </a:t>
            </a:r>
            <a:r>
              <a:rPr lang="en-US" altLang="zh-TW" sz="3200" dirty="0"/>
              <a:t>Google Cloud </a:t>
            </a:r>
            <a:r>
              <a:rPr lang="en-US" altLang="zh-TW" sz="3200" dirty="0" err="1"/>
              <a:t>Plateform</a:t>
            </a:r>
            <a:r>
              <a:rPr lang="en-US" altLang="zh-TW" sz="3200" dirty="0"/>
              <a:t> </a:t>
            </a:r>
            <a:r>
              <a:rPr lang="zh-TW" altLang="en-US" sz="3200" dirty="0"/>
              <a:t>範例至自行新建的 </a:t>
            </a:r>
            <a:r>
              <a:rPr lang="en-US" altLang="zh-TW" sz="3200" dirty="0"/>
              <a:t>storage</a:t>
            </a:r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 err="1"/>
              <a:t>gsutil</a:t>
            </a:r>
            <a:r>
              <a:rPr lang="en-US" altLang="zh-TW" sz="2800" dirty="0"/>
              <a:t> cp gs://cloud-samples-data/language/president.txt gs://nlp-text-1</a:t>
            </a:r>
          </a:p>
          <a:p>
            <a:pPr marL="0" indent="0">
              <a:buNone/>
            </a:pPr>
            <a:endParaRPr lang="en-US" altLang="zh-TW" sz="3600" dirty="0"/>
          </a:p>
          <a:p>
            <a:r>
              <a:rPr lang="zh-TW" altLang="en-US" sz="3600" dirty="0"/>
              <a:t>範例程式文檔路徑</a:t>
            </a: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/>
              <a:t>gs://nlp-text-1/president.txt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99530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27C3E3-13D6-42B7-8654-DCD6E4B4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EA9EBB4-7D47-40C3-9CD9-FA84E294D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38" y="-79075"/>
            <a:ext cx="11555002" cy="4586309"/>
          </a:xfrm>
          <a:prstGeom prst="rect">
            <a:avLst/>
          </a:prstGeom>
        </p:spPr>
      </p:pic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CECF56B-244E-49B7-B42E-3B3467A71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54112" y="2852211"/>
            <a:ext cx="5685847" cy="421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050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4CC92B-2DA9-4522-9093-520DE7B3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hlinkClick r:id="rId2"/>
              </a:rPr>
              <a:t>分析語法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F66BFC6-3036-4FFC-A5E1-3758E1BEB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09139" y="2286000"/>
            <a:ext cx="7862671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42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41480BB-21A0-48FE-9CB1-F69E9F415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592" y="1367692"/>
            <a:ext cx="9632986" cy="527776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20F458C-C60A-4214-9702-42054C9C0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16" y="0"/>
            <a:ext cx="10181202" cy="17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33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FD7803-E5E7-49DC-B82A-4DB7717F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hlinkClick r:id="rId2"/>
              </a:rPr>
              <a:t>分析實體情緒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CA790DA-CC3B-423E-8FFB-CBA507560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73792" y="1735009"/>
            <a:ext cx="6844416" cy="490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46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236526-ECA5-469E-8027-F97979BBD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分析實體情緒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data in gs://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68E0C1F-EAC5-4633-80B1-B8F335806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4427" y="1541390"/>
            <a:ext cx="7141477" cy="505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34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3C33EBB-A52F-47EF-8E6A-27FF1611E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585" y="2969943"/>
            <a:ext cx="10178322" cy="1492132"/>
          </a:xfrm>
        </p:spPr>
        <p:txBody>
          <a:bodyPr/>
          <a:lstStyle/>
          <a:p>
            <a:r>
              <a:rPr lang="zh-TW" altLang="en-US" dirty="0">
                <a:hlinkClick r:id="rId2"/>
              </a:rPr>
              <a:t>內容分類教學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2780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D0BE22C-6243-41B5-8C0A-69482F19B21A}"/>
              </a:ext>
            </a:extLst>
          </p:cNvPr>
          <p:cNvSpPr/>
          <p:nvPr/>
        </p:nvSpPr>
        <p:spPr>
          <a:xfrm>
            <a:off x="1272618" y="1843950"/>
            <a:ext cx="1068056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dirty="0"/>
              <a:t>步驟 </a:t>
            </a:r>
            <a:r>
              <a:rPr lang="en-US" altLang="zh-TW" sz="4000" dirty="0"/>
              <a:t>1</a:t>
            </a:r>
            <a:r>
              <a:rPr lang="zh-TW" altLang="en-US" sz="4000" dirty="0"/>
              <a:t>：將內容分類</a:t>
            </a:r>
          </a:p>
          <a:p>
            <a:r>
              <a:rPr lang="zh-TW" altLang="en-US" sz="4000" dirty="0"/>
              <a:t>您可以使用 </a:t>
            </a:r>
            <a:r>
              <a:rPr lang="en-US" altLang="zh-TW" sz="4000" dirty="0"/>
              <a:t>Python </a:t>
            </a:r>
            <a:r>
              <a:rPr lang="zh-TW" altLang="en-US" sz="4000" dirty="0"/>
              <a:t>用戶端程式庫建立要求來呼叫 </a:t>
            </a:r>
            <a:r>
              <a:rPr lang="en-US" altLang="zh-TW" sz="4000" dirty="0"/>
              <a:t>Natural Language API </a:t>
            </a:r>
            <a:r>
              <a:rPr lang="zh-TW" altLang="en-US" sz="4000" dirty="0"/>
              <a:t>以分類內容。</a:t>
            </a:r>
            <a:r>
              <a:rPr lang="en-US" altLang="zh-TW" sz="4000" dirty="0"/>
              <a:t>Python </a:t>
            </a:r>
            <a:r>
              <a:rPr lang="zh-TW" altLang="en-US" sz="4000" dirty="0"/>
              <a:t>用戶端程式庫會封裝傳送至 </a:t>
            </a:r>
            <a:r>
              <a:rPr lang="en-US" altLang="zh-TW" sz="4000" dirty="0"/>
              <a:t>Natural Language API </a:t>
            </a:r>
            <a:r>
              <a:rPr lang="zh-TW" altLang="en-US" sz="4000" dirty="0"/>
              <a:t>的要求詳細資料及其回應。</a:t>
            </a:r>
            <a:endParaRPr lang="en-US" altLang="zh-TW" sz="4000" dirty="0"/>
          </a:p>
          <a:p>
            <a:r>
              <a:rPr lang="en-US" altLang="zh-TW" sz="4000" dirty="0"/>
              <a:t>[</a:t>
            </a:r>
            <a:r>
              <a:rPr lang="zh-TW" altLang="en-US" sz="4000" dirty="0">
                <a:hlinkClick r:id="rId2"/>
              </a:rPr>
              <a:t>程式碼</a:t>
            </a:r>
            <a:r>
              <a:rPr lang="en-US" altLang="zh-TW" sz="4000" dirty="0"/>
              <a:t>]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1581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00DCE14-F7C8-4399-A5A5-6776D555A7D6}"/>
              </a:ext>
            </a:extLst>
          </p:cNvPr>
          <p:cNvSpPr/>
          <p:nvPr/>
        </p:nvSpPr>
        <p:spPr>
          <a:xfrm>
            <a:off x="1074656" y="443060"/>
            <a:ext cx="106460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傳回的結果是使用類別標籤做為索引鍵並以信心分數做為值的字典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3175A2-850C-4B1D-BF97-7D23D667D8F6}"/>
              </a:ext>
            </a:extLst>
          </p:cNvPr>
          <p:cNvSpPr/>
          <p:nvPr/>
        </p:nvSpPr>
        <p:spPr>
          <a:xfrm>
            <a:off x="1489435" y="1366887"/>
            <a:ext cx="97755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"/Computers &amp; Electronics": 0.800000011920929,</a:t>
            </a:r>
          </a:p>
          <a:p>
            <a:r>
              <a:rPr lang="en-US" altLang="zh-TW" dirty="0"/>
              <a:t>    "/Internet &amp; Telecom/Mobile &amp; Wireless/Mobile Apps &amp; Add-Ons": 0.6499999761581421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4DAB88F-A689-499C-BC3C-EB06F79B4DF1}"/>
              </a:ext>
            </a:extLst>
          </p:cNvPr>
          <p:cNvSpPr/>
          <p:nvPr/>
        </p:nvSpPr>
        <p:spPr>
          <a:xfrm>
            <a:off x="1074656" y="4341044"/>
            <a:ext cx="107371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python classify_text_tutorial.py classify "Google Home enables users to speak voice commands to interact with services through the Home's intelligent personal assistant called Google Assistant. A large number of services, both in-house and third-party, are integrated, allowing users to listen to music, look at videos or photos, or receive news updates entirely by voice. "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E545694-280D-4604-AFDB-7A9A84E5AAA5}"/>
              </a:ext>
            </a:extLst>
          </p:cNvPr>
          <p:cNvSpPr txBox="1"/>
          <p:nvPr/>
        </p:nvSpPr>
        <p:spPr>
          <a:xfrm>
            <a:off x="1140621" y="3344159"/>
            <a:ext cx="100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/>
              <a:t>例如</a:t>
            </a:r>
            <a:r>
              <a:rPr lang="en-US" altLang="zh-TW" sz="28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6281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B89E36-1E9C-4E63-AE7A-38B310336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38985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Quick start</a:t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GCP Quick-Start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F46D90C-1E49-4AE6-AF3D-DED47A436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90" y="1904214"/>
            <a:ext cx="9649697" cy="4749504"/>
          </a:xfrm>
        </p:spPr>
      </p:pic>
    </p:spTree>
    <p:extLst>
      <p:ext uri="{BB962C8B-B14F-4D97-AF65-F5344CB8AC3E}">
        <p14:creationId xmlns:p14="http://schemas.microsoft.com/office/powerpoint/2010/main" val="1441130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3C9695-0218-41BD-BD72-0F3223653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495" y="2937049"/>
            <a:ext cx="10178322" cy="1492132"/>
          </a:xfrm>
        </p:spPr>
        <p:txBody>
          <a:bodyPr/>
          <a:lstStyle/>
          <a:p>
            <a:r>
              <a:rPr lang="zh-TW" altLang="en-US" dirty="0"/>
              <a:t>步驟 </a:t>
            </a:r>
            <a:r>
              <a:rPr lang="en-US" altLang="zh-TW" dirty="0"/>
              <a:t>2</a:t>
            </a:r>
            <a:r>
              <a:rPr lang="zh-TW" altLang="en-US" dirty="0"/>
              <a:t>：建立多個文字檔案的索引</a:t>
            </a:r>
          </a:p>
        </p:txBody>
      </p:sp>
    </p:spTree>
    <p:extLst>
      <p:ext uri="{BB962C8B-B14F-4D97-AF65-F5344CB8AC3E}">
        <p14:creationId xmlns:p14="http://schemas.microsoft.com/office/powerpoint/2010/main" val="3522693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821B3C-9E78-4F15-BB28-DFAEE4D3C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411" y="222128"/>
            <a:ext cx="10178322" cy="6103257"/>
          </a:xfrm>
        </p:spPr>
        <p:txBody>
          <a:bodyPr>
            <a:noAutofit/>
          </a:bodyPr>
          <a:lstStyle/>
          <a:p>
            <a:r>
              <a:rPr lang="zh-TW" altLang="en-US" sz="2800" dirty="0"/>
              <a:t>如要使用教學課程指令碼中的 </a:t>
            </a:r>
            <a:r>
              <a:rPr lang="en-US" altLang="zh-TW" sz="2800" dirty="0"/>
              <a:t>index </a:t>
            </a:r>
            <a:r>
              <a:rPr lang="zh-TW" altLang="en-US" sz="2800" dirty="0"/>
              <a:t>函式，</a:t>
            </a:r>
            <a:br>
              <a:rPr lang="en-US" altLang="zh-TW" sz="2800" dirty="0"/>
            </a:br>
            <a:br>
              <a:rPr lang="en-US" altLang="zh-TW" sz="2800" dirty="0"/>
            </a:br>
            <a:r>
              <a:rPr lang="zh-TW" altLang="en-US" sz="2800" dirty="0"/>
              <a:t>您需要提供包含多個文字檔案的目錄 </a:t>
            </a:r>
            <a:r>
              <a:rPr lang="en-US" altLang="zh-TW" sz="2800" dirty="0"/>
              <a:t>(</a:t>
            </a:r>
            <a:r>
              <a:rPr lang="zh-TW" altLang="en-US" sz="2800" dirty="0"/>
              <a:t>作為輸入內容</a:t>
            </a:r>
            <a:r>
              <a:rPr lang="en-US" altLang="zh-TW" sz="2800" dirty="0"/>
              <a:t>)</a:t>
            </a:r>
            <a:br>
              <a:rPr lang="en-US" altLang="zh-TW" sz="2800" dirty="0"/>
            </a:br>
            <a:br>
              <a:rPr lang="en-US" altLang="zh-TW" sz="2800" dirty="0"/>
            </a:br>
            <a:r>
              <a:rPr lang="en-US" altLang="zh-TW" sz="2800" dirty="0"/>
              <a:t> </a:t>
            </a:r>
            <a:r>
              <a:rPr lang="zh-TW" altLang="en-US" sz="2800" dirty="0"/>
              <a:t>以及儲存索引後輸出內容的檔案路徑 </a:t>
            </a:r>
            <a:br>
              <a:rPr lang="en-US" altLang="zh-TW" sz="2800" dirty="0"/>
            </a:br>
            <a:br>
              <a:rPr lang="en-US" altLang="zh-TW" sz="2800" dirty="0"/>
            </a:br>
            <a:r>
              <a:rPr lang="en-US" altLang="zh-TW" sz="2800" dirty="0"/>
              <a:t>(</a:t>
            </a:r>
            <a:r>
              <a:rPr lang="zh-TW" altLang="en-US" sz="2800" dirty="0"/>
              <a:t>預設檔案名稱為 </a:t>
            </a:r>
            <a:r>
              <a:rPr lang="en-US" altLang="zh-TW" sz="2800" dirty="0" err="1"/>
              <a:t>index.json</a:t>
            </a:r>
            <a:r>
              <a:rPr lang="en-US" altLang="zh-TW" sz="2800" dirty="0"/>
              <a:t>)</a:t>
            </a:r>
            <a:r>
              <a:rPr lang="zh-TW" altLang="en-US" sz="2800" dirty="0"/>
              <a:t>。</a:t>
            </a:r>
            <a:br>
              <a:rPr lang="en-US" altLang="zh-TW" sz="2800" dirty="0"/>
            </a:br>
            <a:br>
              <a:rPr lang="en-US" altLang="zh-TW" sz="2800" dirty="0"/>
            </a:br>
            <a:r>
              <a:rPr lang="en-US" altLang="zh-TW" sz="2800" dirty="0"/>
              <a:t>index </a:t>
            </a:r>
            <a:r>
              <a:rPr lang="zh-TW" altLang="en-US" sz="2800" dirty="0"/>
              <a:t>函式會讀取輸入目錄的各個文字檔案內容，</a:t>
            </a:r>
            <a:br>
              <a:rPr lang="en-US" altLang="zh-TW" sz="2800" dirty="0"/>
            </a:br>
            <a:br>
              <a:rPr lang="en-US" altLang="zh-TW" sz="2800" dirty="0"/>
            </a:br>
            <a:r>
              <a:rPr lang="zh-TW" altLang="en-US" sz="2800" dirty="0"/>
              <a:t>然後將文字檔案傳遞至 </a:t>
            </a:r>
            <a:br>
              <a:rPr lang="en-US" altLang="zh-TW" sz="2800" dirty="0"/>
            </a:br>
            <a:br>
              <a:rPr lang="en-US" altLang="zh-TW" sz="2800" dirty="0"/>
            </a:br>
            <a:r>
              <a:rPr lang="en-US" altLang="zh-TW" sz="2800" dirty="0"/>
              <a:t>Cloud Natural Language API </a:t>
            </a:r>
            <a:br>
              <a:rPr lang="en-US" altLang="zh-TW" sz="2800" dirty="0"/>
            </a:br>
            <a:br>
              <a:rPr lang="en-US" altLang="zh-TW" sz="2800" dirty="0"/>
            </a:br>
            <a:r>
              <a:rPr lang="zh-TW" altLang="en-US" sz="2800" dirty="0"/>
              <a:t>以分類為各個內容類別。</a:t>
            </a:r>
          </a:p>
        </p:txBody>
      </p:sp>
    </p:spTree>
    <p:extLst>
      <p:ext uri="{BB962C8B-B14F-4D97-AF65-F5344CB8AC3E}">
        <p14:creationId xmlns:p14="http://schemas.microsoft.com/office/powerpoint/2010/main" val="2454819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E4739-7167-4D9C-8883-320B4F73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719792"/>
          </a:xfrm>
        </p:spPr>
        <p:txBody>
          <a:bodyPr>
            <a:normAutofit/>
          </a:bodyPr>
          <a:lstStyle/>
          <a:p>
            <a:r>
              <a:rPr lang="en-US" altLang="zh-TW" dirty="0"/>
              <a:t>Cloud Natural Language API </a:t>
            </a:r>
            <a:br>
              <a:rPr lang="en-US" altLang="zh-TW" dirty="0"/>
            </a:br>
            <a:r>
              <a:rPr lang="zh-TW" altLang="en-US" sz="3100" dirty="0"/>
              <a:t>針對各個檔案傳回的結果會整理為</a:t>
            </a:r>
            <a:br>
              <a:rPr lang="en-US" altLang="zh-TW" sz="3100" dirty="0"/>
            </a:br>
            <a:r>
              <a:rPr lang="zh-TW" altLang="en-US" sz="3100" dirty="0"/>
              <a:t>單一字典，接著序列化為 </a:t>
            </a:r>
            <a:r>
              <a:rPr lang="en-US" altLang="zh-TW" sz="3100" dirty="0"/>
              <a:t>JSON </a:t>
            </a:r>
            <a:r>
              <a:rPr lang="zh-TW" altLang="en-US" sz="3100" dirty="0"/>
              <a:t>字串並寫入檔案。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5B896D-2D65-4ACE-BCAE-2915D25E1682}"/>
              </a:ext>
            </a:extLst>
          </p:cNvPr>
          <p:cNvSpPr/>
          <p:nvPr/>
        </p:nvSpPr>
        <p:spPr>
          <a:xfrm>
            <a:off x="1436016" y="2179851"/>
            <a:ext cx="98620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"android.txt": {</a:t>
            </a:r>
          </a:p>
          <a:p>
            <a:r>
              <a:rPr lang="en-US" altLang="zh-TW" dirty="0"/>
              <a:t>        "/Computers &amp; Electronics": 0.800000011920929,</a:t>
            </a:r>
          </a:p>
          <a:p>
            <a:r>
              <a:rPr lang="en-US" altLang="zh-TW" dirty="0"/>
              <a:t>        "/Internet &amp; Telecom/Mobile &amp; Wireless/Mobile Apps &amp; Add-Ons": 0.6499999761581421</a:t>
            </a:r>
          </a:p>
          <a:p>
            <a:r>
              <a:rPr lang="en-US" altLang="zh-TW" dirty="0"/>
              <a:t>    },</a:t>
            </a:r>
          </a:p>
          <a:p>
            <a:r>
              <a:rPr lang="en-US" altLang="zh-TW" dirty="0"/>
              <a:t>    "google.txt": {</a:t>
            </a:r>
          </a:p>
          <a:p>
            <a:r>
              <a:rPr lang="en-US" altLang="zh-TW" dirty="0"/>
              <a:t>        "/Internet &amp; Telecom": 0.5799999833106995,</a:t>
            </a:r>
          </a:p>
          <a:p>
            <a:r>
              <a:rPr lang="en-US" altLang="zh-TW" dirty="0"/>
              <a:t>        "/Business &amp; Industrial": 0.5400000214576721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7AD8A71-CAAE-4491-B92B-EC13CD7F956F}"/>
              </a:ext>
            </a:extLst>
          </p:cNvPr>
          <p:cNvSpPr/>
          <p:nvPr/>
        </p:nvSpPr>
        <p:spPr>
          <a:xfrm>
            <a:off x="1436016" y="5940400"/>
            <a:ext cx="79851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python classify_text_tutorial.py index resources/texts</a:t>
            </a:r>
            <a:endParaRPr lang="zh-TW" altLang="en-US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DCE39F6-EE33-4197-AE8A-36F85BF69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5369096"/>
            <a:ext cx="1237595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3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8A256A-E8D5-41CA-9B2C-6DA8BE2A5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步驟 </a:t>
            </a:r>
            <a:r>
              <a:rPr lang="en-US" altLang="zh-TW" dirty="0"/>
              <a:t>3</a:t>
            </a:r>
            <a:r>
              <a:rPr lang="zh-TW" altLang="en-US" dirty="0"/>
              <a:t>：查詢索引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157E3D-DF11-4920-AFBD-38856E00E66B}"/>
              </a:ext>
            </a:extLst>
          </p:cNvPr>
          <p:cNvSpPr/>
          <p:nvPr/>
        </p:nvSpPr>
        <p:spPr>
          <a:xfrm>
            <a:off x="1545996" y="2234153"/>
            <a:ext cx="95210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透過類別標籤查詢</a:t>
            </a:r>
            <a:br>
              <a:rPr lang="zh-TW" altLang="en-US" sz="3200" dirty="0"/>
            </a:br>
            <a:endParaRPr lang="en-US" altLang="zh-TW" sz="3200" dirty="0"/>
          </a:p>
          <a:p>
            <a:r>
              <a:rPr lang="zh-TW" altLang="en-US" sz="3200" dirty="0"/>
              <a:t>建好索引檔案 </a:t>
            </a:r>
            <a:r>
              <a:rPr lang="en-US" altLang="zh-TW" sz="3200" dirty="0"/>
              <a:t>(</a:t>
            </a:r>
            <a:r>
              <a:rPr lang="zh-TW" altLang="en-US" sz="3200" dirty="0"/>
              <a:t>預設檔案名稱 </a:t>
            </a:r>
            <a:r>
              <a:rPr lang="en-US" altLang="zh-TW" sz="3200" dirty="0"/>
              <a:t>= </a:t>
            </a:r>
            <a:r>
              <a:rPr lang="en-US" altLang="zh-TW" sz="3200" dirty="0" err="1"/>
              <a:t>index.json</a:t>
            </a:r>
            <a:r>
              <a:rPr lang="en-US" altLang="zh-TW" sz="3200" dirty="0"/>
              <a:t>)</a:t>
            </a:r>
            <a:r>
              <a:rPr lang="zh-TW" altLang="en-US" sz="3200" dirty="0"/>
              <a:t>，</a:t>
            </a:r>
            <a:endParaRPr lang="en-US" altLang="zh-TW" sz="3200" dirty="0"/>
          </a:p>
          <a:p>
            <a:endParaRPr lang="en-US" altLang="zh-TW" sz="3200" dirty="0"/>
          </a:p>
          <a:p>
            <a:r>
              <a:rPr lang="zh-TW" altLang="en-US" sz="3200" dirty="0"/>
              <a:t>即可查詢索引來擷取特定檔案名稱及其信心分數。</a:t>
            </a:r>
          </a:p>
        </p:txBody>
      </p:sp>
    </p:spTree>
    <p:extLst>
      <p:ext uri="{BB962C8B-B14F-4D97-AF65-F5344CB8AC3E}">
        <p14:creationId xmlns:p14="http://schemas.microsoft.com/office/powerpoint/2010/main" val="2588565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1C74D5-818E-4701-859A-0E50756C4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398" y="1626723"/>
            <a:ext cx="10178322" cy="682844"/>
          </a:xfrm>
        </p:spPr>
        <p:txBody>
          <a:bodyPr>
            <a:normAutofit/>
          </a:bodyPr>
          <a:lstStyle/>
          <a:p>
            <a:r>
              <a:rPr lang="en-US" altLang="zh-TW" sz="1800" dirty="0">
                <a:latin typeface="+mn-ea"/>
                <a:ea typeface="+mn-ea"/>
              </a:rPr>
              <a:t>python classify_text_tutorial.py query-category </a:t>
            </a:r>
            <a:r>
              <a:rPr lang="en-US" altLang="zh-TW" sz="1800" dirty="0" err="1">
                <a:latin typeface="+mn-ea"/>
                <a:ea typeface="+mn-ea"/>
              </a:rPr>
              <a:t>index.json</a:t>
            </a:r>
            <a:r>
              <a:rPr lang="en-US" altLang="zh-TW" sz="1800" dirty="0">
                <a:latin typeface="+mn-ea"/>
                <a:ea typeface="+mn-ea"/>
              </a:rPr>
              <a:t> "/Internet &amp; Telecom/Mobile &amp; Wireless"</a:t>
            </a:r>
            <a:endParaRPr lang="zh-TW" altLang="en-US" sz="1800" dirty="0">
              <a:latin typeface="+mn-ea"/>
              <a:ea typeface="+mn-ea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A1D01AF-6F16-4DBA-8BD4-A5E22D228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84" y="713167"/>
            <a:ext cx="1237595" cy="75597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95EF4C0-8ABD-46F7-AD74-B9D73E5524B3}"/>
              </a:ext>
            </a:extLst>
          </p:cNvPr>
          <p:cNvSpPr/>
          <p:nvPr/>
        </p:nvSpPr>
        <p:spPr>
          <a:xfrm>
            <a:off x="1223398" y="342900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Query: /Internet &amp; Telecom/Mobile &amp; Wireless</a:t>
            </a:r>
          </a:p>
          <a:p>
            <a:endParaRPr lang="en-US" altLang="zh-TW" dirty="0"/>
          </a:p>
          <a:p>
            <a:r>
              <a:rPr lang="en-US" altLang="zh-TW" dirty="0"/>
              <a:t>Most similar 3 indexed texts:</a:t>
            </a:r>
          </a:p>
          <a:p>
            <a:r>
              <a:rPr lang="en-US" altLang="zh-TW" dirty="0"/>
              <a:t>  Filename: android.txt</a:t>
            </a:r>
          </a:p>
          <a:p>
            <a:r>
              <a:rPr lang="en-US" altLang="zh-TW" dirty="0"/>
              <a:t>  Similarity: 0.665573579045</a:t>
            </a:r>
          </a:p>
          <a:p>
            <a:endParaRPr lang="en-US" altLang="zh-TW" dirty="0"/>
          </a:p>
          <a:p>
            <a:r>
              <a:rPr lang="en-US" altLang="zh-TW" dirty="0"/>
              <a:t>  Filename: google.txt</a:t>
            </a:r>
          </a:p>
          <a:p>
            <a:r>
              <a:rPr lang="en-US" altLang="zh-TW" dirty="0"/>
              <a:t>  Similarity: 0.517527175966</a:t>
            </a:r>
          </a:p>
          <a:p>
            <a:endParaRPr lang="en-US" altLang="zh-TW" dirty="0"/>
          </a:p>
          <a:p>
            <a:r>
              <a:rPr lang="en-US" altLang="zh-TW" dirty="0"/>
              <a:t>  Filename: gcp.txt</a:t>
            </a:r>
          </a:p>
          <a:p>
            <a:r>
              <a:rPr lang="en-US" altLang="zh-TW" dirty="0"/>
              <a:t>  Similarity: 0.5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268F774-1D0F-4CF8-AC9E-64C1DFE80776}"/>
              </a:ext>
            </a:extLst>
          </p:cNvPr>
          <p:cNvSpPr txBox="1"/>
          <p:nvPr/>
        </p:nvSpPr>
        <p:spPr>
          <a:xfrm>
            <a:off x="1196468" y="2733773"/>
            <a:ext cx="1116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/>
              <a:t>輸出</a:t>
            </a:r>
            <a:r>
              <a:rPr lang="en-US" altLang="zh-TW" sz="3200" b="1" dirty="0"/>
              <a:t>: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859869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C75C85-56B5-46AE-A301-FB5EF0A7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透過文字查詢</a:t>
            </a:r>
            <a:br>
              <a:rPr lang="zh-TW" altLang="en-US" dirty="0"/>
            </a:br>
            <a:r>
              <a:rPr lang="zh-TW" altLang="en-US" sz="3100" dirty="0"/>
              <a:t>您還可以使用不屬於索引的文字進行查詢。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FCF1427-7649-4FE0-8345-5793801B4D9C}"/>
              </a:ext>
            </a:extLst>
          </p:cNvPr>
          <p:cNvSpPr/>
          <p:nvPr/>
        </p:nvSpPr>
        <p:spPr>
          <a:xfrm>
            <a:off x="1251678" y="2090172"/>
            <a:ext cx="1017832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python classify_text_tutorial.py query </a:t>
            </a:r>
            <a:r>
              <a:rPr lang="en-US" altLang="zh-TW" sz="2800" dirty="0" err="1"/>
              <a:t>index.json</a:t>
            </a:r>
            <a:r>
              <a:rPr lang="en-US" altLang="zh-TW" sz="2800" dirty="0"/>
              <a:t> "Google Home enables users to speak voice commands to interact with services through the Home's intelligent personal assistant called Google Assistant. A large number of services, both in-house and third-party, are integrated, allowing users to listen to music, look at videos or photos, or receive news updates entirely by voice. "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50354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DBBAE2-25E2-44E2-915E-891C72A9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404914"/>
          </a:xfrm>
        </p:spPr>
        <p:txBody>
          <a:bodyPr>
            <a:noAutofit/>
          </a:bodyPr>
          <a:lstStyle/>
          <a:p>
            <a:r>
              <a:rPr lang="en-US" altLang="zh-TW" sz="3200" b="1" dirty="0">
                <a:latin typeface="+mn-ea"/>
                <a:ea typeface="+mn-ea"/>
              </a:rPr>
              <a:t>Query</a:t>
            </a:r>
            <a:r>
              <a:rPr lang="en-US" altLang="zh-TW" sz="2000" b="1" dirty="0">
                <a:latin typeface="+mn-ea"/>
                <a:ea typeface="+mn-ea"/>
              </a:rPr>
              <a:t>:</a:t>
            </a:r>
            <a:r>
              <a:rPr lang="en-US" altLang="zh-TW" sz="2000" dirty="0">
                <a:latin typeface="+mn-ea"/>
                <a:ea typeface="+mn-ea"/>
              </a:rPr>
              <a:t> </a:t>
            </a:r>
            <a:r>
              <a:rPr lang="en-US" altLang="zh-TW" sz="1600" dirty="0">
                <a:latin typeface="+mn-ea"/>
                <a:ea typeface="+mn-ea"/>
              </a:rPr>
              <a:t>Google Home enables users to speak voice commands to interact with services through the Home's intelligent personal assistant called Google Assistant. A large number of services, both in-house and third-party, are integrated, allowing users to listen to music, look at videos or photos, or receive news updates entirely by voice.</a:t>
            </a:r>
            <a:br>
              <a:rPr lang="en-US" altLang="zh-TW" sz="2000" dirty="0">
                <a:latin typeface="+mn-ea"/>
                <a:ea typeface="+mn-ea"/>
              </a:rPr>
            </a:br>
            <a:br>
              <a:rPr lang="en-US" altLang="zh-TW" sz="2000" dirty="0">
                <a:latin typeface="+mn-ea"/>
                <a:ea typeface="+mn-ea"/>
              </a:rPr>
            </a:br>
            <a:r>
              <a:rPr lang="en-US" altLang="zh-TW" sz="2000" b="1" dirty="0">
                <a:latin typeface="+mn-ea"/>
                <a:ea typeface="+mn-ea"/>
              </a:rPr>
              <a:t> </a:t>
            </a:r>
            <a:r>
              <a:rPr lang="en-US" altLang="zh-TW" sz="2800" b="1" dirty="0">
                <a:latin typeface="+mn-ea"/>
                <a:ea typeface="+mn-ea"/>
              </a:rPr>
              <a:t> Category</a:t>
            </a:r>
            <a:r>
              <a:rPr lang="en-US" altLang="zh-TW" sz="2800" dirty="0">
                <a:latin typeface="+mn-ea"/>
                <a:ea typeface="+mn-ea"/>
              </a:rPr>
              <a:t>:</a:t>
            </a:r>
            <a:r>
              <a:rPr lang="en-US" altLang="zh-TW" sz="2000" dirty="0">
                <a:latin typeface="+mn-ea"/>
                <a:ea typeface="+mn-ea"/>
              </a:rPr>
              <a:t> /Internet &amp; Telecom, confidence: 0.509999990463</a:t>
            </a:r>
            <a:br>
              <a:rPr lang="en-US" altLang="zh-TW" sz="2000" dirty="0">
                <a:latin typeface="+mn-ea"/>
                <a:ea typeface="+mn-ea"/>
              </a:rPr>
            </a:br>
            <a:r>
              <a:rPr lang="en-US" altLang="zh-TW" sz="2000" b="1" dirty="0">
                <a:latin typeface="+mn-ea"/>
                <a:ea typeface="+mn-ea"/>
              </a:rPr>
              <a:t>  </a:t>
            </a:r>
            <a:r>
              <a:rPr lang="en-US" altLang="zh-TW" sz="2800" b="1" dirty="0">
                <a:latin typeface="+mn-ea"/>
                <a:ea typeface="+mn-ea"/>
              </a:rPr>
              <a:t>Category</a:t>
            </a:r>
            <a:r>
              <a:rPr lang="en-US" altLang="zh-TW" sz="2800" dirty="0">
                <a:latin typeface="+mn-ea"/>
                <a:ea typeface="+mn-ea"/>
              </a:rPr>
              <a:t>:</a:t>
            </a:r>
            <a:r>
              <a:rPr lang="en-US" altLang="zh-TW" sz="2000" dirty="0">
                <a:latin typeface="+mn-ea"/>
                <a:ea typeface="+mn-ea"/>
              </a:rPr>
              <a:t> /Computers &amp; Electronics/Software, confidence: 0.550000011921</a:t>
            </a:r>
            <a:br>
              <a:rPr lang="en-US" altLang="zh-TW" sz="2000" dirty="0">
                <a:latin typeface="+mn-ea"/>
                <a:ea typeface="+mn-ea"/>
              </a:rPr>
            </a:br>
            <a:br>
              <a:rPr lang="en-US" altLang="zh-TW" sz="2000" dirty="0">
                <a:latin typeface="+mn-ea"/>
                <a:ea typeface="+mn-ea"/>
              </a:rPr>
            </a:br>
            <a:r>
              <a:rPr lang="en-US" altLang="zh-TW" sz="2800" b="1" dirty="0">
                <a:latin typeface="+mn-ea"/>
                <a:ea typeface="+mn-ea"/>
              </a:rPr>
              <a:t>Most similar 3 indexed texts</a:t>
            </a:r>
            <a:r>
              <a:rPr lang="en-US" altLang="zh-TW" sz="2800" dirty="0">
                <a:latin typeface="+mn-ea"/>
                <a:ea typeface="+mn-ea"/>
              </a:rPr>
              <a:t>:</a:t>
            </a:r>
            <a:br>
              <a:rPr lang="en-US" altLang="zh-TW" sz="2000" dirty="0">
                <a:latin typeface="+mn-ea"/>
                <a:ea typeface="+mn-ea"/>
              </a:rPr>
            </a:br>
            <a:r>
              <a:rPr lang="en-US" altLang="zh-TW" sz="2000" dirty="0">
                <a:latin typeface="+mn-ea"/>
                <a:ea typeface="+mn-ea"/>
              </a:rPr>
              <a:t>  Filename: android.txt</a:t>
            </a:r>
            <a:br>
              <a:rPr lang="en-US" altLang="zh-TW" sz="2000" dirty="0">
                <a:latin typeface="+mn-ea"/>
                <a:ea typeface="+mn-ea"/>
              </a:rPr>
            </a:br>
            <a:r>
              <a:rPr lang="en-US" altLang="zh-TW" sz="2000" dirty="0">
                <a:latin typeface="+mn-ea"/>
                <a:ea typeface="+mn-ea"/>
              </a:rPr>
              <a:t>  Similarity: 0.600579500049</a:t>
            </a:r>
            <a:br>
              <a:rPr lang="en-US" altLang="zh-TW" sz="2000" dirty="0">
                <a:latin typeface="+mn-ea"/>
                <a:ea typeface="+mn-ea"/>
              </a:rPr>
            </a:br>
            <a:br>
              <a:rPr lang="en-US" altLang="zh-TW" sz="2000" dirty="0">
                <a:latin typeface="+mn-ea"/>
                <a:ea typeface="+mn-ea"/>
              </a:rPr>
            </a:br>
            <a:r>
              <a:rPr lang="en-US" altLang="zh-TW" sz="2000" dirty="0">
                <a:latin typeface="+mn-ea"/>
                <a:ea typeface="+mn-ea"/>
              </a:rPr>
              <a:t>  Filename: google.txt</a:t>
            </a:r>
            <a:br>
              <a:rPr lang="en-US" altLang="zh-TW" sz="2000" dirty="0">
                <a:latin typeface="+mn-ea"/>
                <a:ea typeface="+mn-ea"/>
              </a:rPr>
            </a:br>
            <a:r>
              <a:rPr lang="en-US" altLang="zh-TW" sz="2000" dirty="0">
                <a:latin typeface="+mn-ea"/>
                <a:ea typeface="+mn-ea"/>
              </a:rPr>
              <a:t>  Similarity: 0.401314790229</a:t>
            </a:r>
            <a:br>
              <a:rPr lang="en-US" altLang="zh-TW" sz="2000" dirty="0">
                <a:latin typeface="+mn-ea"/>
                <a:ea typeface="+mn-ea"/>
              </a:rPr>
            </a:br>
            <a:br>
              <a:rPr lang="en-US" altLang="zh-TW" sz="2000" dirty="0">
                <a:latin typeface="+mn-ea"/>
                <a:ea typeface="+mn-ea"/>
              </a:rPr>
            </a:br>
            <a:r>
              <a:rPr lang="en-US" altLang="zh-TW" sz="2000" dirty="0">
                <a:latin typeface="+mn-ea"/>
                <a:ea typeface="+mn-ea"/>
              </a:rPr>
              <a:t>  Filename: gcp.txt</a:t>
            </a:r>
            <a:br>
              <a:rPr lang="en-US" altLang="zh-TW" sz="2000" dirty="0">
                <a:latin typeface="+mn-ea"/>
                <a:ea typeface="+mn-ea"/>
              </a:rPr>
            </a:br>
            <a:r>
              <a:rPr lang="en-US" altLang="zh-TW" sz="2000" dirty="0">
                <a:latin typeface="+mn-ea"/>
                <a:ea typeface="+mn-ea"/>
              </a:rPr>
              <a:t>  Similarity: 0.38772339779</a:t>
            </a:r>
            <a:endParaRPr lang="zh-TW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64604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0FF4AD-ACB6-4B7C-98C9-B7C387ED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973" y="438946"/>
            <a:ext cx="11161336" cy="617867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相關資源</a:t>
            </a:r>
            <a:br>
              <a:rPr lang="zh-TW" altLang="en-US" sz="4000" b="1" dirty="0"/>
            </a:br>
            <a:br>
              <a:rPr lang="en-US" altLang="zh-TW" sz="2800" dirty="0"/>
            </a:br>
            <a:r>
              <a:rPr lang="zh-TW" altLang="en-US" sz="2800" dirty="0"/>
              <a:t>透過內容分類 </a:t>
            </a:r>
            <a:r>
              <a:rPr lang="en-US" altLang="zh-TW" sz="2800" dirty="0"/>
              <a:t>API</a:t>
            </a:r>
            <a:r>
              <a:rPr lang="zh-TW" altLang="en-US" sz="2800" dirty="0"/>
              <a:t>，您可以建立其他應用程式。例如：</a:t>
            </a:r>
            <a:br>
              <a:rPr lang="zh-TW" altLang="en-US" sz="2800" dirty="0"/>
            </a:br>
            <a:br>
              <a:rPr lang="zh-TW" altLang="en-US" sz="2800" dirty="0"/>
            </a:br>
            <a:r>
              <a:rPr lang="zh-TW" altLang="en-US" sz="2800" dirty="0"/>
              <a:t>將文章的各個段落分類，藉此查看主題之間的轉換。</a:t>
            </a:r>
            <a:br>
              <a:rPr lang="zh-TW" altLang="en-US" sz="2800" dirty="0"/>
            </a:br>
            <a:br>
              <a:rPr lang="zh-TW" altLang="en-US" sz="2800" dirty="0"/>
            </a:br>
            <a:r>
              <a:rPr lang="zh-TW" altLang="en-US" sz="2800" dirty="0"/>
              <a:t>將具有時間戳記的內容分類並分析各段時間的趨勢主題。</a:t>
            </a:r>
            <a:br>
              <a:rPr lang="zh-TW" altLang="en-US" sz="2800" dirty="0"/>
            </a:br>
            <a:br>
              <a:rPr lang="zh-TW" altLang="en-US" sz="2800" dirty="0"/>
            </a:br>
            <a:r>
              <a:rPr lang="zh-TW" altLang="en-US" sz="2800" dirty="0"/>
              <a:t>比較內容類別分類以及使用 </a:t>
            </a:r>
            <a:r>
              <a:rPr lang="en-US" altLang="zh-TW" sz="2800" dirty="0" err="1"/>
              <a:t>analyzeSentiment</a:t>
            </a:r>
            <a:r>
              <a:rPr lang="en-US" altLang="zh-TW" sz="2800" dirty="0"/>
              <a:t> </a:t>
            </a:r>
            <a:r>
              <a:rPr lang="zh-TW" altLang="en-US" sz="2800" dirty="0"/>
              <a:t>方法的內容情緒分析。</a:t>
            </a:r>
            <a:br>
              <a:rPr lang="zh-TW" altLang="en-US" sz="2800" dirty="0"/>
            </a:br>
            <a:br>
              <a:rPr lang="zh-TW" altLang="en-US" sz="2800" dirty="0"/>
            </a:br>
            <a:r>
              <a:rPr lang="zh-TW" altLang="en-US" sz="2800" dirty="0"/>
              <a:t>比較內容類別分類以及文字提及實體的分析。</a:t>
            </a:r>
          </a:p>
        </p:txBody>
      </p:sp>
    </p:spTree>
    <p:extLst>
      <p:ext uri="{BB962C8B-B14F-4D97-AF65-F5344CB8AC3E}">
        <p14:creationId xmlns:p14="http://schemas.microsoft.com/office/powerpoint/2010/main" val="284743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EFD810-89CA-45C1-81C9-B8A78FF3A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46794"/>
          </a:xfrm>
        </p:spPr>
        <p:txBody>
          <a:bodyPr/>
          <a:lstStyle/>
          <a:p>
            <a:pPr algn="ctr"/>
            <a:r>
              <a:rPr lang="zh-TW" altLang="en-US" dirty="0">
                <a:hlinkClick r:id="rId2"/>
              </a:rPr>
              <a:t>服務帳戶建立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9912F8F-F4AD-418E-8DF3-C337ACB89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7" y="1329179"/>
            <a:ext cx="10452233" cy="5297864"/>
          </a:xfrm>
        </p:spPr>
      </p:pic>
    </p:spTree>
    <p:extLst>
      <p:ext uri="{BB962C8B-B14F-4D97-AF65-F5344CB8AC3E}">
        <p14:creationId xmlns:p14="http://schemas.microsoft.com/office/powerpoint/2010/main" val="198663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180465-D4A5-4C7C-B451-B7C6C731E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1953"/>
          </a:xfrm>
        </p:spPr>
        <p:txBody>
          <a:bodyPr/>
          <a:lstStyle/>
          <a:p>
            <a:pPr algn="ctr"/>
            <a:r>
              <a:rPr lang="zh-TW" altLang="en-US" dirty="0"/>
              <a:t>建立金鑰，下載</a:t>
            </a:r>
            <a:r>
              <a:rPr lang="en-US" altLang="zh-TW" dirty="0"/>
              <a:t>JSON</a:t>
            </a:r>
            <a:r>
              <a:rPr lang="zh-TW" altLang="en-US" dirty="0"/>
              <a:t>檔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A65D3E9-84F0-4414-B4D8-1FDA6688A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758" y="1315039"/>
            <a:ext cx="10344285" cy="5359138"/>
          </a:xfrm>
        </p:spPr>
      </p:pic>
    </p:spTree>
    <p:extLst>
      <p:ext uri="{BB962C8B-B14F-4D97-AF65-F5344CB8AC3E}">
        <p14:creationId xmlns:p14="http://schemas.microsoft.com/office/powerpoint/2010/main" val="342792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9D88D9-5A9B-49DB-ADFE-849D651BB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D3360AA-B5BE-4399-BB9D-D9B3EDFA8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389383"/>
            <a:ext cx="10396105" cy="5167060"/>
          </a:xfrm>
        </p:spPr>
      </p:pic>
    </p:spTree>
    <p:extLst>
      <p:ext uri="{BB962C8B-B14F-4D97-AF65-F5344CB8AC3E}">
        <p14:creationId xmlns:p14="http://schemas.microsoft.com/office/powerpoint/2010/main" val="3258707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BB0ABE-D147-442E-88F2-78105E934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653805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/>
              <a:t>Windows </a:t>
            </a:r>
            <a:r>
              <a:rPr lang="zh-TW" altLang="en-US" dirty="0"/>
              <a:t>環境變數加入金鑰路徑</a:t>
            </a:r>
            <a:br>
              <a:rPr lang="en-US" altLang="zh-TW" dirty="0"/>
            </a:br>
            <a:r>
              <a:rPr lang="en-US" altLang="zh-TW" sz="3200" dirty="0"/>
              <a:t>set GOOGLE_APPLICATION_CREDENTIALS=[PATH]</a:t>
            </a:r>
            <a:endParaRPr lang="zh-TW" altLang="en-US" sz="32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961476E-7868-4774-86CA-C8EDD5B78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881" y="1717636"/>
            <a:ext cx="5893323" cy="4968111"/>
          </a:xfrm>
        </p:spPr>
      </p:pic>
    </p:spTree>
    <p:extLst>
      <p:ext uri="{BB962C8B-B14F-4D97-AF65-F5344CB8AC3E}">
        <p14:creationId xmlns:p14="http://schemas.microsoft.com/office/powerpoint/2010/main" val="124892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1C7968-745C-4C75-84C8-47056B514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886120"/>
            <a:ext cx="10178322" cy="5816339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hlinkClick r:id="rId2"/>
              </a:rPr>
              <a:t>設定</a:t>
            </a:r>
            <a:r>
              <a:rPr lang="en-US" altLang="zh-TW" sz="4000" dirty="0">
                <a:hlinkClick r:id="rId2"/>
              </a:rPr>
              <a:t>python</a:t>
            </a:r>
            <a:r>
              <a:rPr lang="zh-TW" altLang="en-US" sz="4000" dirty="0">
                <a:hlinkClick r:id="rId2"/>
              </a:rPr>
              <a:t>開發環境</a:t>
            </a:r>
            <a:endParaRPr lang="en-US" altLang="zh-TW" sz="4000" dirty="0"/>
          </a:p>
          <a:p>
            <a:r>
              <a:rPr lang="zh-TW" altLang="en-US" sz="4000" dirty="0"/>
              <a:t>安裝用戶端程式庫</a:t>
            </a:r>
            <a:r>
              <a:rPr lang="en-US" altLang="zh-TW" sz="4000" dirty="0"/>
              <a:t>:</a:t>
            </a:r>
            <a:r>
              <a:rPr lang="zh-TW" altLang="en-US" sz="4000" dirty="0"/>
              <a:t> </a:t>
            </a:r>
            <a:r>
              <a:rPr lang="en-US" altLang="zh-TW" sz="2400" dirty="0"/>
              <a:t>pip install --upgrade google-cloud-language</a:t>
            </a:r>
          </a:p>
          <a:p>
            <a:r>
              <a:rPr lang="zh-TW" altLang="en-US" sz="4000" dirty="0"/>
              <a:t>分析特定文字</a:t>
            </a:r>
            <a:endParaRPr lang="en-US" altLang="zh-TW" sz="4000" dirty="0"/>
          </a:p>
          <a:p>
            <a:r>
              <a:rPr lang="zh-TW" altLang="en-US" sz="4000" dirty="0"/>
              <a:t>下載及設定金鑰</a:t>
            </a:r>
            <a:r>
              <a:rPr lang="en-US" altLang="zh-TW" sz="4000" dirty="0"/>
              <a:t>:</a:t>
            </a:r>
            <a:r>
              <a:rPr lang="zh-TW" altLang="en-US" sz="4000" dirty="0"/>
              <a:t> </a:t>
            </a:r>
            <a:r>
              <a:rPr lang="en-US" altLang="zh-TW" sz="4000" dirty="0"/>
              <a:t>IAM</a:t>
            </a:r>
            <a:r>
              <a:rPr lang="zh-TW" altLang="en-US" sz="4000" dirty="0"/>
              <a:t>與管理</a:t>
            </a:r>
            <a:r>
              <a:rPr lang="en-US" altLang="zh-TW" sz="4000" dirty="0">
                <a:sym typeface="Wingdings" panose="05000000000000000000" pitchFamily="2" charset="2"/>
              </a:rPr>
              <a:t></a:t>
            </a:r>
            <a:r>
              <a:rPr lang="zh-TW" altLang="en-US" sz="4000" dirty="0">
                <a:sym typeface="Wingdings" panose="05000000000000000000" pitchFamily="2" charset="2"/>
              </a:rPr>
              <a:t>服務帳戶</a:t>
            </a:r>
            <a:r>
              <a:rPr lang="en-US" altLang="zh-TW" sz="4000" dirty="0">
                <a:sym typeface="Wingdings" panose="05000000000000000000" pitchFamily="2" charset="2"/>
              </a:rPr>
              <a:t></a:t>
            </a:r>
            <a:r>
              <a:rPr lang="zh-TW" altLang="en-US" sz="4000" dirty="0">
                <a:sym typeface="Wingdings" panose="05000000000000000000" pitchFamily="2" charset="2"/>
              </a:rPr>
              <a:t>下載金鑰</a:t>
            </a:r>
            <a:endParaRPr lang="en-US" altLang="zh-TW" sz="4000" dirty="0">
              <a:sym typeface="Wingdings" panose="05000000000000000000" pitchFamily="2" charset="2"/>
            </a:endParaRPr>
          </a:p>
          <a:p>
            <a:r>
              <a:rPr lang="en-US" altLang="zh-TW" sz="4000" dirty="0">
                <a:sym typeface="Wingdings" panose="05000000000000000000" pitchFamily="2" charset="2"/>
                <a:hlinkClick r:id="rId3"/>
              </a:rPr>
              <a:t>Windows GCP SDK </a:t>
            </a:r>
            <a:r>
              <a:rPr lang="zh-TW" altLang="en-US" sz="4000" dirty="0">
                <a:sym typeface="Wingdings" panose="05000000000000000000" pitchFamily="2" charset="2"/>
                <a:hlinkClick r:id="rId3"/>
              </a:rPr>
              <a:t>安裝設定</a:t>
            </a:r>
            <a:endParaRPr lang="en-US" altLang="zh-TW" sz="4000" dirty="0">
              <a:sym typeface="Wingdings" panose="05000000000000000000" pitchFamily="2" charset="2"/>
            </a:endParaRPr>
          </a:p>
          <a:p>
            <a:r>
              <a:rPr lang="en-US" altLang="zh-TW" sz="4000" dirty="0">
                <a:sym typeface="Wingdings" panose="05000000000000000000" pitchFamily="2" charset="2"/>
              </a:rPr>
              <a:t>=&gt; pip install google-cloud-language</a:t>
            </a:r>
          </a:p>
          <a:p>
            <a:endParaRPr lang="en-US" altLang="zh-TW" sz="4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B9808D-7DB9-4C2A-BD8C-618A4F43D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python3 -m pip install iso-</a:t>
            </a:r>
            <a:r>
              <a:rPr kumimoji="0" lang="zh-TW" altLang="zh-TW" sz="900" b="0" i="0" u="none" strike="noStrike" cap="none" normalizeH="0" baseline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639</a:t>
            </a:r>
            <a:r>
              <a:rPr kumimoji="0" lang="zh-TW" altLang="zh-TW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115420C-77B9-4BCE-8394-0F175B561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pip install google-cloud-language</a:t>
            </a:r>
            <a:r>
              <a:rPr kumimoji="0" lang="zh-TW" altLang="zh-TW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822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02108C-D438-4E2E-9407-55B7A1679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09087"/>
          </a:xfrm>
        </p:spPr>
        <p:txBody>
          <a:bodyPr/>
          <a:lstStyle/>
          <a:p>
            <a:pPr algn="ctr"/>
            <a:r>
              <a:rPr lang="en-US" altLang="zh-TW" dirty="0"/>
              <a:t>Install GCP </a:t>
            </a:r>
            <a:r>
              <a:rPr lang="en-US" altLang="zh-TW" dirty="0" err="1"/>
              <a:t>sdk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802A250-47C6-4E82-89AA-E9FFFF1AB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291472"/>
            <a:ext cx="10345433" cy="5421851"/>
          </a:xfrm>
        </p:spPr>
      </p:pic>
    </p:spTree>
    <p:extLst>
      <p:ext uri="{BB962C8B-B14F-4D97-AF65-F5344CB8AC3E}">
        <p14:creationId xmlns:p14="http://schemas.microsoft.com/office/powerpoint/2010/main" val="559134051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1399</Words>
  <Application>Microsoft Office PowerPoint</Application>
  <PresentationFormat>寬螢幕</PresentationFormat>
  <Paragraphs>114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3" baseType="lpstr">
      <vt:lpstr>微軟正黑體</vt:lpstr>
      <vt:lpstr>Arial</vt:lpstr>
      <vt:lpstr>Consolas</vt:lpstr>
      <vt:lpstr>Gill Sans MT</vt:lpstr>
      <vt:lpstr>Impact</vt:lpstr>
      <vt:lpstr>徽章</vt:lpstr>
      <vt:lpstr>Natural Language API </vt:lpstr>
      <vt:lpstr>快速入門：使用用戶端程式庫</vt:lpstr>
      <vt:lpstr>Quick start GCP Quick-Start</vt:lpstr>
      <vt:lpstr>服務帳戶建立</vt:lpstr>
      <vt:lpstr>建立金鑰，下載JSON檔</vt:lpstr>
      <vt:lpstr>PowerPoint 簡報</vt:lpstr>
      <vt:lpstr>Windows 環境變數加入金鑰路徑 set GOOGLE_APPLICATION_CREDENTIALS=[PATH]</vt:lpstr>
      <vt:lpstr>PowerPoint 簡報</vt:lpstr>
      <vt:lpstr>Install GCP sdk</vt:lpstr>
      <vt:lpstr>PowerPoint 簡報</vt:lpstr>
      <vt:lpstr>Send message to cloud</vt:lpstr>
      <vt:lpstr>PowerPoint 簡報</vt:lpstr>
      <vt:lpstr>PowerPoint 簡報</vt:lpstr>
      <vt:lpstr>PowerPoint 簡報</vt:lpstr>
      <vt:lpstr>bladerunner-pos.txt</vt:lpstr>
      <vt:lpstr>情緒分析教學課程 </vt:lpstr>
      <vt:lpstr>評論範例</vt:lpstr>
      <vt:lpstr>PowerPoint 簡報</vt:lpstr>
      <vt:lpstr>分析實體 </vt:lpstr>
      <vt:lpstr>Copy file from another google storage</vt:lpstr>
      <vt:lpstr>PowerPoint 簡報</vt:lpstr>
      <vt:lpstr>PowerPoint 簡報</vt:lpstr>
      <vt:lpstr>分析語法</vt:lpstr>
      <vt:lpstr>PowerPoint 簡報</vt:lpstr>
      <vt:lpstr>分析實體情緒</vt:lpstr>
      <vt:lpstr>分析實體情緒: data in gs://</vt:lpstr>
      <vt:lpstr>內容分類教學</vt:lpstr>
      <vt:lpstr>PowerPoint 簡報</vt:lpstr>
      <vt:lpstr>PowerPoint 簡報</vt:lpstr>
      <vt:lpstr>步驟 2：建立多個文字檔案的索引</vt:lpstr>
      <vt:lpstr>如要使用教學課程指令碼中的 index 函式，  您需要提供包含多個文字檔案的目錄 (作為輸入內容)   以及儲存索引後輸出內容的檔案路徑   (預設檔案名稱為 index.json)。  index 函式會讀取輸入目錄的各個文字檔案內容，  然後將文字檔案傳遞至   Cloud Natural Language API   以分類為各個內容類別。</vt:lpstr>
      <vt:lpstr>Cloud Natural Language API  針對各個檔案傳回的結果會整理為 單一字典，接著序列化為 JSON 字串並寫入檔案。</vt:lpstr>
      <vt:lpstr>步驟 3：查詢索引 </vt:lpstr>
      <vt:lpstr>python classify_text_tutorial.py query-category index.json "/Internet &amp; Telecom/Mobile &amp; Wireless"</vt:lpstr>
      <vt:lpstr>透過文字查詢 您還可以使用不屬於索引的文字進行查詢。</vt:lpstr>
      <vt:lpstr>Query: Google Home enables users to speak voice commands to interact with services through the Home's intelligent personal assistant called Google Assistant. A large number of services, both in-house and third-party, are integrated, allowing users to listen to music, look at videos or photos, or receive news updates entirely by voice.    Category: /Internet &amp; Telecom, confidence: 0.509999990463   Category: /Computers &amp; Electronics/Software, confidence: 0.550000011921  Most similar 3 indexed texts:   Filename: android.txt   Similarity: 0.600579500049    Filename: google.txt   Similarity: 0.401314790229    Filename: gcp.txt   Similarity: 0.38772339779</vt:lpstr>
      <vt:lpstr>相關資源  透過內容分類 API，您可以建立其他應用程式。例如：  將文章的各個段落分類，藉此查看主題之間的轉換。  將具有時間戳記的內容分類並分析各段時間的趨勢主題。  比較內容類別分類以及使用 analyzeSentiment 方法的內容情緒分析。  比較內容類別分類以及文字提及實體的分析。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API </dc:title>
  <dc:creator>張新球</dc:creator>
  <cp:lastModifiedBy>坤達 謝</cp:lastModifiedBy>
  <cp:revision>10</cp:revision>
  <dcterms:created xsi:type="dcterms:W3CDTF">2020-01-02T09:04:47Z</dcterms:created>
  <dcterms:modified xsi:type="dcterms:W3CDTF">2020-01-04T13:06:18Z</dcterms:modified>
</cp:coreProperties>
</file>