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5"/>
  </p:notesMasterIdLst>
  <p:handoutMasterIdLst>
    <p:handoutMasterId r:id="rId36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858" r:id="rId9"/>
    <p:sldId id="860" r:id="rId10"/>
    <p:sldId id="862" r:id="rId11"/>
    <p:sldId id="882" r:id="rId12"/>
    <p:sldId id="864" r:id="rId13"/>
    <p:sldId id="865" r:id="rId14"/>
    <p:sldId id="883" r:id="rId15"/>
    <p:sldId id="866" r:id="rId16"/>
    <p:sldId id="867" r:id="rId17"/>
    <p:sldId id="868" r:id="rId18"/>
    <p:sldId id="869" r:id="rId19"/>
    <p:sldId id="870" r:id="rId20"/>
    <p:sldId id="871" r:id="rId21"/>
    <p:sldId id="884" r:id="rId22"/>
    <p:sldId id="872" r:id="rId23"/>
    <p:sldId id="873" r:id="rId24"/>
    <p:sldId id="874" r:id="rId25"/>
    <p:sldId id="875" r:id="rId26"/>
    <p:sldId id="885" r:id="rId27"/>
    <p:sldId id="876" r:id="rId28"/>
    <p:sldId id="877" r:id="rId29"/>
    <p:sldId id="878" r:id="rId30"/>
    <p:sldId id="879" r:id="rId31"/>
    <p:sldId id="880" r:id="rId32"/>
    <p:sldId id="881" r:id="rId33"/>
    <p:sldId id="797" r:id="rId3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xmlns="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1" d="100"/>
          <a:sy n="71" d="100"/>
        </p:scale>
        <p:origin x="-672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41.1 </a:t>
          </a:r>
          <a:r>
            <a:rPr lang="zh-CN" altLang="en-US" dirty="0" smtClean="0"/>
            <a:t>自然语言处理的常用包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41.2 </a:t>
          </a:r>
          <a:r>
            <a:rPr lang="zh-CN" altLang="en-US" dirty="0" smtClean="0"/>
            <a:t>自然语言处理的包导入及设置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41.3 </a:t>
          </a:r>
          <a:r>
            <a:rPr lang="zh-CN" altLang="en-US" dirty="0" smtClean="0"/>
            <a:t>数据读入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41.4 </a:t>
          </a:r>
          <a:r>
            <a:rPr lang="zh-CN" altLang="en-US" dirty="0" smtClean="0"/>
            <a:t>分词处理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41.5 </a:t>
          </a:r>
          <a:r>
            <a:rPr lang="zh-CN" altLang="en-US" dirty="0" smtClean="0"/>
            <a:t>自定义词汇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9E9C506E-9146-4F0E-BDD0-980A962ADF19}">
      <dgm:prSet/>
      <dgm:spPr/>
      <dgm:t>
        <a:bodyPr/>
        <a:lstStyle/>
        <a:p>
          <a:r>
            <a:rPr lang="en-US" altLang="zh-CN" dirty="0" smtClean="0"/>
            <a:t>41.6 </a:t>
          </a:r>
          <a:r>
            <a:rPr lang="zh-CN" altLang="en-US" dirty="0" smtClean="0"/>
            <a:t>停用词处理</a:t>
          </a:r>
          <a:endParaRPr lang="zh-CN" altLang="en-US" dirty="0"/>
        </a:p>
      </dgm:t>
    </dgm:pt>
    <dgm:pt modelId="{89B7666A-A85B-4F99-A0C4-3375B9ADCC91}" type="parTrans" cxnId="{31805038-AC52-4A40-A50C-D65016C7CEE2}">
      <dgm:prSet/>
      <dgm:spPr/>
    </dgm:pt>
    <dgm:pt modelId="{EF98CBDC-1F4A-4CAA-9A8B-20060395B24F}" type="sibTrans" cxnId="{31805038-AC52-4A40-A50C-D65016C7CEE2}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E97D6264-B370-4AF8-9488-04DDBDC32578}" type="pres">
      <dgm:prSet presAssocID="{C65CA052-16C8-43E3-B1DC-67C97180D97C}" presName="spaceBetweenRectangles" presStyleCnt="0"/>
      <dgm:spPr/>
    </dgm:pt>
    <dgm:pt modelId="{3F8FD878-6978-49B2-9BEB-902A744F709C}" type="pres">
      <dgm:prSet presAssocID="{9E9C506E-9146-4F0E-BDD0-980A962ADF19}" presName="parentLin" presStyleCnt="0"/>
      <dgm:spPr/>
    </dgm:pt>
    <dgm:pt modelId="{63DBE3FB-18CD-4B23-BA04-C9D08C354A25}" type="pres">
      <dgm:prSet presAssocID="{9E9C506E-9146-4F0E-BDD0-980A962ADF19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994033CF-5AC8-46C3-A350-1F81D21AE10E}" type="pres">
      <dgm:prSet presAssocID="{9E9C506E-9146-4F0E-BDD0-980A962ADF1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D99E4-854F-45F6-A51F-137242BBE02E}" type="pres">
      <dgm:prSet presAssocID="{9E9C506E-9146-4F0E-BDD0-980A962ADF19}" presName="negativeSpace" presStyleCnt="0"/>
      <dgm:spPr/>
    </dgm:pt>
    <dgm:pt modelId="{48583289-8BB4-4AA7-8934-004D521823AA}" type="pres">
      <dgm:prSet presAssocID="{9E9C506E-9146-4F0E-BDD0-980A962ADF1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36F82BFE-A0C0-451A-8D18-C50613264E32}" type="presOf" srcId="{9E9C506E-9146-4F0E-BDD0-980A962ADF19}" destId="{63DBE3FB-18CD-4B23-BA04-C9D08C354A25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71827ABC-C745-4D2B-AB40-A177FAEE1E8A}" type="presOf" srcId="{9E9C506E-9146-4F0E-BDD0-980A962ADF19}" destId="{994033CF-5AC8-46C3-A350-1F81D21AE10E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31805038-AC52-4A40-A50C-D65016C7CEE2}" srcId="{2D3DEDF0-B9A1-4CD2-BA88-CA716FC4420C}" destId="{9E9C506E-9146-4F0E-BDD0-980A962ADF19}" srcOrd="5" destOrd="0" parTransId="{89B7666A-A85B-4F99-A0C4-3375B9ADCC91}" sibTransId="{EF98CBDC-1F4A-4CAA-9A8B-20060395B24F}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  <dgm:cxn modelId="{0D8992E0-B0AB-45E1-A164-E603F603EAC7}" type="presParOf" srcId="{ACC2AE7E-59B9-49A0-BAB4-22D68AC176E7}" destId="{E97D6264-B370-4AF8-9488-04DDBDC32578}" srcOrd="19" destOrd="0" presId="urn:microsoft.com/office/officeart/2005/8/layout/list1"/>
    <dgm:cxn modelId="{BDD41BF6-2903-48D3-ABDD-EF48FE48BE41}" type="presParOf" srcId="{ACC2AE7E-59B9-49A0-BAB4-22D68AC176E7}" destId="{3F8FD878-6978-49B2-9BEB-902A744F709C}" srcOrd="20" destOrd="0" presId="urn:microsoft.com/office/officeart/2005/8/layout/list1"/>
    <dgm:cxn modelId="{061ABF45-24A8-4838-B7AC-80908330C075}" type="presParOf" srcId="{3F8FD878-6978-49B2-9BEB-902A744F709C}" destId="{63DBE3FB-18CD-4B23-BA04-C9D08C354A25}" srcOrd="0" destOrd="0" presId="urn:microsoft.com/office/officeart/2005/8/layout/list1"/>
    <dgm:cxn modelId="{9DC7CF91-95B3-444E-A2D3-3959DC60E00D}" type="presParOf" srcId="{3F8FD878-6978-49B2-9BEB-902A744F709C}" destId="{994033CF-5AC8-46C3-A350-1F81D21AE10E}" srcOrd="1" destOrd="0" presId="urn:microsoft.com/office/officeart/2005/8/layout/list1"/>
    <dgm:cxn modelId="{EAC04F31-CF71-4812-9941-E9EEAC36C8C5}" type="presParOf" srcId="{ACC2AE7E-59B9-49A0-BAB4-22D68AC176E7}" destId="{FDED99E4-854F-45F6-A51F-137242BBE02E}" srcOrd="21" destOrd="0" presId="urn:microsoft.com/office/officeart/2005/8/layout/list1"/>
    <dgm:cxn modelId="{75A8499A-DBF8-4362-B9DF-CD545E169A23}" type="presParOf" srcId="{ACC2AE7E-59B9-49A0-BAB4-22D68AC176E7}" destId="{48583289-8BB4-4AA7-8934-004D521823A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41.7 </a:t>
          </a:r>
          <a:r>
            <a:rPr lang="zh-CN" altLang="en-US" dirty="0" smtClean="0"/>
            <a:t>词性分布分析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41.8 </a:t>
          </a:r>
          <a:r>
            <a:rPr lang="zh-CN" altLang="en-US" dirty="0" smtClean="0"/>
            <a:t>高频词分析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41.9 </a:t>
          </a:r>
          <a:r>
            <a:rPr lang="zh-CN" altLang="en-US" dirty="0" smtClean="0"/>
            <a:t>词频统计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41.10 </a:t>
          </a:r>
          <a:r>
            <a:rPr lang="zh-CN" altLang="en-US" dirty="0" smtClean="0"/>
            <a:t>关键词分析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41.11 </a:t>
          </a:r>
          <a:r>
            <a:rPr lang="zh-CN" altLang="en-US" dirty="0" smtClean="0"/>
            <a:t>生成词云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 custLinFactNeighborX="326" custLinFactNeighborY="-34115">
        <dgm:presLayoutVars>
          <dgm:bulletEnabled val="1"/>
        </dgm:presLayoutVars>
      </dgm:prSet>
      <dgm:spPr/>
    </dgm:pt>
  </dgm:ptLst>
  <dgm:cxnLst>
    <dgm:cxn modelId="{5336E791-7490-4FA5-AB22-795182A6FD53}" type="presOf" srcId="{225B27C5-54C0-43AE-816E-7B92CA9DABB0}" destId="{D3E18E89-E900-482D-AA27-1F32F222277F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EB0825F6-F8BD-414D-A2BD-151768149BCA}" type="presOf" srcId="{225B27C5-54C0-43AE-816E-7B92CA9DABB0}" destId="{3EE58CF2-A797-44C9-A559-CA7749BDFEDA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AA1AD29B-8F5D-48A7-B488-6291BE66A419}" type="presOf" srcId="{07FD02D3-E7E6-438A-89AC-27845D67F8AB}" destId="{F0E83ED0-3189-4ABA-A665-B109CE1D0191}" srcOrd="1" destOrd="0" presId="urn:microsoft.com/office/officeart/2005/8/layout/list1"/>
    <dgm:cxn modelId="{B333470A-5F5F-4D2A-9BB2-7CC5C0722611}" type="presOf" srcId="{4A6CFA20-D504-4C11-9666-95A21ED3E06C}" destId="{FFD53BA8-45B8-48D7-839D-F63881906C2D}" srcOrd="1" destOrd="0" presId="urn:microsoft.com/office/officeart/2005/8/layout/list1"/>
    <dgm:cxn modelId="{ABD21CD7-6006-46AC-B9B4-8167EE58D795}" type="presOf" srcId="{A28C3E8F-D85D-46D1-A6A3-FB5FAF2BB39A}" destId="{87E6350B-AA9F-4374-A90A-F0D4DDB30293}" srcOrd="1" destOrd="0" presId="urn:microsoft.com/office/officeart/2005/8/layout/list1"/>
    <dgm:cxn modelId="{961DEA55-7794-4B49-9456-9082FB046F0F}" type="presOf" srcId="{07FD02D3-E7E6-438A-89AC-27845D67F8AB}" destId="{FFA56F0A-30CA-43F2-94BD-773A675BA6FB}" srcOrd="0" destOrd="0" presId="urn:microsoft.com/office/officeart/2005/8/layout/list1"/>
    <dgm:cxn modelId="{86BA6248-8B5D-4ACA-8886-C02230311FCE}" type="presOf" srcId="{2D3DEDF0-B9A1-4CD2-BA88-CA716FC4420C}" destId="{ACC2AE7E-59B9-49A0-BAB4-22D68AC176E7}" srcOrd="0" destOrd="0" presId="urn:microsoft.com/office/officeart/2005/8/layout/list1"/>
    <dgm:cxn modelId="{DD10E88D-ED77-4114-BA6E-45B6E42665DF}" type="presOf" srcId="{4164C1CD-1FEB-4FAE-BCA7-B2F901F12CD8}" destId="{86F01D77-AF58-4F11-B068-07FCCCA28177}" srcOrd="1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8E5F8B2D-3CAE-4D19-852B-336611ABF25F}" type="presOf" srcId="{A28C3E8F-D85D-46D1-A6A3-FB5FAF2BB39A}" destId="{C621DF11-A0F5-4D43-9B81-3F2B12D700F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51266C77-88B1-4018-8DB2-C30CD27AD3EE}" type="presOf" srcId="{4164C1CD-1FEB-4FAE-BCA7-B2F901F12CD8}" destId="{818CC7FD-FD66-432F-A406-41DC7CAE93F0}" srcOrd="0" destOrd="0" presId="urn:microsoft.com/office/officeart/2005/8/layout/list1"/>
    <dgm:cxn modelId="{4D48C9E4-535B-4EDB-8A5D-BF5F234BAAFE}" type="presOf" srcId="{4A6CFA20-D504-4C11-9666-95A21ED3E06C}" destId="{99D3529F-CE9E-430A-A33C-F4EF72985A46}" srcOrd="0" destOrd="0" presId="urn:microsoft.com/office/officeart/2005/8/layout/list1"/>
    <dgm:cxn modelId="{8E144769-7CE4-41CB-AA1C-89B4C2817598}" type="presParOf" srcId="{ACC2AE7E-59B9-49A0-BAB4-22D68AC176E7}" destId="{7AEB1288-B212-47FC-96D6-40294FD2E307}" srcOrd="0" destOrd="0" presId="urn:microsoft.com/office/officeart/2005/8/layout/list1"/>
    <dgm:cxn modelId="{DC02ACE6-0EE9-48D4-8929-7F46E2369F11}" type="presParOf" srcId="{7AEB1288-B212-47FC-96D6-40294FD2E307}" destId="{99D3529F-CE9E-430A-A33C-F4EF72985A46}" srcOrd="0" destOrd="0" presId="urn:microsoft.com/office/officeart/2005/8/layout/list1"/>
    <dgm:cxn modelId="{92F716E8-DC3A-4535-B2A7-7AB94504EF2B}" type="presParOf" srcId="{7AEB1288-B212-47FC-96D6-40294FD2E307}" destId="{FFD53BA8-45B8-48D7-839D-F63881906C2D}" srcOrd="1" destOrd="0" presId="urn:microsoft.com/office/officeart/2005/8/layout/list1"/>
    <dgm:cxn modelId="{616F09C1-80AD-4D5F-AC9E-FCC2CAFB3B3F}" type="presParOf" srcId="{ACC2AE7E-59B9-49A0-BAB4-22D68AC176E7}" destId="{C0D297E7-F1B3-4D5E-9183-8D7DE7303441}" srcOrd="1" destOrd="0" presId="urn:microsoft.com/office/officeart/2005/8/layout/list1"/>
    <dgm:cxn modelId="{BC37983B-842B-455F-993A-24A529534EAD}" type="presParOf" srcId="{ACC2AE7E-59B9-49A0-BAB4-22D68AC176E7}" destId="{BF82169F-36AF-4359-9BAE-4965A5F38BD5}" srcOrd="2" destOrd="0" presId="urn:microsoft.com/office/officeart/2005/8/layout/list1"/>
    <dgm:cxn modelId="{0183BC74-6A33-49F5-95BE-7703D1A37080}" type="presParOf" srcId="{ACC2AE7E-59B9-49A0-BAB4-22D68AC176E7}" destId="{97EC761C-8953-48D7-AFE6-4E1B2DC860A0}" srcOrd="3" destOrd="0" presId="urn:microsoft.com/office/officeart/2005/8/layout/list1"/>
    <dgm:cxn modelId="{ED5ED98D-EA1F-4B6A-8C82-0ECE85998757}" type="presParOf" srcId="{ACC2AE7E-59B9-49A0-BAB4-22D68AC176E7}" destId="{2A1250AA-1043-4D27-91C6-DB5939E35C6B}" srcOrd="4" destOrd="0" presId="urn:microsoft.com/office/officeart/2005/8/layout/list1"/>
    <dgm:cxn modelId="{1BA868E6-CF67-4EF1-B97D-123F0A7AD719}" type="presParOf" srcId="{2A1250AA-1043-4D27-91C6-DB5939E35C6B}" destId="{FFA56F0A-30CA-43F2-94BD-773A675BA6FB}" srcOrd="0" destOrd="0" presId="urn:microsoft.com/office/officeart/2005/8/layout/list1"/>
    <dgm:cxn modelId="{0CD3D837-EF01-4867-B99B-9DE093574E11}" type="presParOf" srcId="{2A1250AA-1043-4D27-91C6-DB5939E35C6B}" destId="{F0E83ED0-3189-4ABA-A665-B109CE1D0191}" srcOrd="1" destOrd="0" presId="urn:microsoft.com/office/officeart/2005/8/layout/list1"/>
    <dgm:cxn modelId="{FF6824E4-B962-4B46-85C8-D1EFCB61AE15}" type="presParOf" srcId="{ACC2AE7E-59B9-49A0-BAB4-22D68AC176E7}" destId="{ECE4EB38-14AE-459E-B6E4-1217F86B32D5}" srcOrd="5" destOrd="0" presId="urn:microsoft.com/office/officeart/2005/8/layout/list1"/>
    <dgm:cxn modelId="{E22D5368-223B-4FC6-925A-BFDE0DB2AE2B}" type="presParOf" srcId="{ACC2AE7E-59B9-49A0-BAB4-22D68AC176E7}" destId="{AD17FCC9-9640-4BB4-87DF-C676D0600FF9}" srcOrd="6" destOrd="0" presId="urn:microsoft.com/office/officeart/2005/8/layout/list1"/>
    <dgm:cxn modelId="{63C01240-27B2-4AC1-B8E1-8DEAC88038EA}" type="presParOf" srcId="{ACC2AE7E-59B9-49A0-BAB4-22D68AC176E7}" destId="{4DF959AC-5D69-47E5-B406-4D2C3851BBA8}" srcOrd="7" destOrd="0" presId="urn:microsoft.com/office/officeart/2005/8/layout/list1"/>
    <dgm:cxn modelId="{A9EEAF72-3258-4346-A702-6E0AAAE6F20D}" type="presParOf" srcId="{ACC2AE7E-59B9-49A0-BAB4-22D68AC176E7}" destId="{BC025EF3-8250-4C0B-B47C-577AF15030CE}" srcOrd="8" destOrd="0" presId="urn:microsoft.com/office/officeart/2005/8/layout/list1"/>
    <dgm:cxn modelId="{9016131B-968F-4A22-ACA5-7D57E1EC8BA2}" type="presParOf" srcId="{BC025EF3-8250-4C0B-B47C-577AF15030CE}" destId="{C621DF11-A0F5-4D43-9B81-3F2B12D700F6}" srcOrd="0" destOrd="0" presId="urn:microsoft.com/office/officeart/2005/8/layout/list1"/>
    <dgm:cxn modelId="{E9B5F167-A8F1-42F7-AA4A-B54752D38B77}" type="presParOf" srcId="{BC025EF3-8250-4C0B-B47C-577AF15030CE}" destId="{87E6350B-AA9F-4374-A90A-F0D4DDB30293}" srcOrd="1" destOrd="0" presId="urn:microsoft.com/office/officeart/2005/8/layout/list1"/>
    <dgm:cxn modelId="{3BCCA482-05C1-47BB-8B68-BBD23D06D642}" type="presParOf" srcId="{ACC2AE7E-59B9-49A0-BAB4-22D68AC176E7}" destId="{BFDDC46B-D2D6-4F22-B2B2-08457F1A28D3}" srcOrd="9" destOrd="0" presId="urn:microsoft.com/office/officeart/2005/8/layout/list1"/>
    <dgm:cxn modelId="{41930BBC-BE26-464F-A86F-1F6B53D8BB3B}" type="presParOf" srcId="{ACC2AE7E-59B9-49A0-BAB4-22D68AC176E7}" destId="{3F980722-34FD-4A1F-B474-E9F8C5B4DD29}" srcOrd="10" destOrd="0" presId="urn:microsoft.com/office/officeart/2005/8/layout/list1"/>
    <dgm:cxn modelId="{3856C9D7-9C07-4F05-82BE-49BFE6125CD0}" type="presParOf" srcId="{ACC2AE7E-59B9-49A0-BAB4-22D68AC176E7}" destId="{8D3B3D27-C574-4E85-BC78-E99F417FEEDB}" srcOrd="11" destOrd="0" presId="urn:microsoft.com/office/officeart/2005/8/layout/list1"/>
    <dgm:cxn modelId="{F5C221DB-C3CB-48AB-B8A7-296F57240259}" type="presParOf" srcId="{ACC2AE7E-59B9-49A0-BAB4-22D68AC176E7}" destId="{3A9CAEF6-FFDF-430A-A005-8728B4BFCD0C}" srcOrd="12" destOrd="0" presId="urn:microsoft.com/office/officeart/2005/8/layout/list1"/>
    <dgm:cxn modelId="{2DB8C512-0538-4772-B2C6-39035640E3C9}" type="presParOf" srcId="{3A9CAEF6-FFDF-430A-A005-8728B4BFCD0C}" destId="{818CC7FD-FD66-432F-A406-41DC7CAE93F0}" srcOrd="0" destOrd="0" presId="urn:microsoft.com/office/officeart/2005/8/layout/list1"/>
    <dgm:cxn modelId="{288DDB3B-07ED-46CC-8283-BD7F9E38F7CD}" type="presParOf" srcId="{3A9CAEF6-FFDF-430A-A005-8728B4BFCD0C}" destId="{86F01D77-AF58-4F11-B068-07FCCCA28177}" srcOrd="1" destOrd="0" presId="urn:microsoft.com/office/officeart/2005/8/layout/list1"/>
    <dgm:cxn modelId="{B0E377A4-6BAD-483E-BB10-6F6BF29B809F}" type="presParOf" srcId="{ACC2AE7E-59B9-49A0-BAB4-22D68AC176E7}" destId="{2447C150-AF8D-41C9-BB4C-E4FA97EE4298}" srcOrd="13" destOrd="0" presId="urn:microsoft.com/office/officeart/2005/8/layout/list1"/>
    <dgm:cxn modelId="{17F647D7-1D92-4517-8803-47E939FAE49B}" type="presParOf" srcId="{ACC2AE7E-59B9-49A0-BAB4-22D68AC176E7}" destId="{B428B3ED-E28C-4C28-8B71-AD1709E71E95}" srcOrd="14" destOrd="0" presId="urn:microsoft.com/office/officeart/2005/8/layout/list1"/>
    <dgm:cxn modelId="{2DAFC220-C44E-45C8-9499-FAC32FCACC65}" type="presParOf" srcId="{ACC2AE7E-59B9-49A0-BAB4-22D68AC176E7}" destId="{D4FCE144-AE56-44CF-B4EC-B3819FCC324F}" srcOrd="15" destOrd="0" presId="urn:microsoft.com/office/officeart/2005/8/layout/list1"/>
    <dgm:cxn modelId="{56B10DB0-DA46-4697-A078-B34D296985EC}" type="presParOf" srcId="{ACC2AE7E-59B9-49A0-BAB4-22D68AC176E7}" destId="{79F8EEA0-EE80-45AA-9EE1-BCF3F8EB1294}" srcOrd="16" destOrd="0" presId="urn:microsoft.com/office/officeart/2005/8/layout/list1"/>
    <dgm:cxn modelId="{FB447A9E-491D-4759-A5B4-546DD79961C8}" type="presParOf" srcId="{79F8EEA0-EE80-45AA-9EE1-BCF3F8EB1294}" destId="{3EE58CF2-A797-44C9-A559-CA7749BDFEDA}" srcOrd="0" destOrd="0" presId="urn:microsoft.com/office/officeart/2005/8/layout/list1"/>
    <dgm:cxn modelId="{E3A979E1-64C0-478F-84D4-3146A5891765}" type="presParOf" srcId="{79F8EEA0-EE80-45AA-9EE1-BCF3F8EB1294}" destId="{D3E18E89-E900-482D-AA27-1F32F222277F}" srcOrd="1" destOrd="0" presId="urn:microsoft.com/office/officeart/2005/8/layout/list1"/>
    <dgm:cxn modelId="{808445D9-E538-4C06-91E3-17984415D312}" type="presParOf" srcId="{ACC2AE7E-59B9-49A0-BAB4-22D68AC176E7}" destId="{F2C78EE9-2F2D-468B-B6D7-D92DDBE51D6A}" srcOrd="17" destOrd="0" presId="urn:microsoft.com/office/officeart/2005/8/layout/list1"/>
    <dgm:cxn modelId="{A6D00431-7AA6-4255-B0C8-6BA5062BCFAC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41.1 </a:t>
          </a:r>
          <a:r>
            <a:rPr lang="zh-CN" altLang="en-US" sz="1700" kern="1200" dirty="0" smtClean="0"/>
            <a:t>自然语言处理的常用包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41.2 </a:t>
          </a:r>
          <a:r>
            <a:rPr lang="zh-CN" altLang="en-US" sz="1700" kern="1200" dirty="0" smtClean="0"/>
            <a:t>自然语言处理的包导入及设置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41.3 </a:t>
          </a:r>
          <a:r>
            <a:rPr lang="zh-CN" altLang="en-US" sz="1700" kern="1200" dirty="0" smtClean="0"/>
            <a:t>数据读入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41.4 </a:t>
          </a:r>
          <a:r>
            <a:rPr lang="zh-CN" altLang="en-US" sz="1700" kern="1200" dirty="0" smtClean="0"/>
            <a:t>分词处理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7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7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41.5 </a:t>
          </a:r>
          <a:r>
            <a:rPr lang="zh-CN" altLang="en-US" sz="1700" kern="1200" dirty="0" smtClean="0"/>
            <a:t>自定义词汇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48583289-8BB4-4AA7-8934-004D521823AA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3CF-5AC8-46C3-A350-1F81D21AE10E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41.6 </a:t>
          </a:r>
          <a:r>
            <a:rPr lang="zh-CN" altLang="en-US" sz="1700" kern="1200" dirty="0" smtClean="0"/>
            <a:t>停用词处理</a:t>
          </a:r>
          <a:endParaRPr lang="zh-CN" altLang="en-US" sz="1700" kern="1200" dirty="0"/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41.7 </a:t>
          </a:r>
          <a:r>
            <a:rPr lang="zh-CN" altLang="en-US" sz="2000" kern="1200" dirty="0" smtClean="0"/>
            <a:t>词性分布分析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41.8 </a:t>
          </a:r>
          <a:r>
            <a:rPr lang="zh-CN" altLang="en-US" sz="2000" kern="1200" dirty="0" smtClean="0"/>
            <a:t>高频词分析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41.9 </a:t>
          </a:r>
          <a:r>
            <a:rPr lang="zh-CN" altLang="en-US" sz="2000" kern="1200" dirty="0" smtClean="0"/>
            <a:t>词频统计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41.10 </a:t>
          </a:r>
          <a:r>
            <a:rPr lang="zh-CN" altLang="en-US" sz="2000" kern="1200" dirty="0" smtClean="0"/>
            <a:t>关键词分析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892430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41.11 </a:t>
          </a:r>
          <a:r>
            <a:rPr lang="zh-CN" altLang="en-US" sz="2000" kern="1200" dirty="0" smtClean="0"/>
            <a:t>生成词云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41.5 </a:t>
            </a:r>
            <a:r>
              <a:rPr lang="zh-CN" altLang="en-US" dirty="0" smtClean="0"/>
              <a:t>自定义</a:t>
            </a:r>
            <a:r>
              <a:rPr lang="zh-CN" altLang="en-US" dirty="0"/>
              <a:t>词汇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407368" y="1456291"/>
            <a:ext cx="9793089" cy="4132950"/>
            <a:chOff x="711902" y="1940537"/>
            <a:chExt cx="9993765" cy="562783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711902" y="1959994"/>
              <a:ext cx="1016209" cy="6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940537"/>
              <a:ext cx="8830589" cy="56278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words =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[]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year=2017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[]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year_words.extend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pynlpir.segment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text,pos_names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='parent',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pos_english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=False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j in range(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ls_year_words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=list(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[j])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ls_year_words.append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(year)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words.append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ls_year_words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words[2:13]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2418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41.5 </a:t>
            </a:r>
            <a:r>
              <a:rPr lang="zh-CN" altLang="en-US" dirty="0" smtClean="0"/>
              <a:t>自定义</a:t>
            </a:r>
            <a:r>
              <a:rPr lang="zh-CN" altLang="en-US" dirty="0"/>
              <a:t>词汇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678017" y="18825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847528" y="1653330"/>
            <a:ext cx="7992211" cy="43679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2017]]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857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41.5 </a:t>
            </a:r>
            <a:r>
              <a:rPr lang="zh-CN" altLang="en-US" dirty="0" smtClean="0"/>
              <a:t>自定义</a:t>
            </a:r>
            <a:r>
              <a:rPr lang="zh-CN" altLang="en-US" dirty="0"/>
              <a:t>词汇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407368" y="980728"/>
            <a:ext cx="9649074" cy="864099"/>
            <a:chOff x="711902" y="1877672"/>
            <a:chExt cx="9846799" cy="98053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711902" y="1877672"/>
              <a:ext cx="1016209" cy="5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877672"/>
              <a:ext cx="8683623" cy="9805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words,columns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=["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","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","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年份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"])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df_words.head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(25)</a:t>
              </a: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823335"/>
            <a:ext cx="1944216" cy="4774017"/>
          </a:xfrm>
          <a:prstGeom prst="rect">
            <a:avLst/>
          </a:prstGeom>
        </p:spPr>
      </p:pic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407368" y="26758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587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41.5 </a:t>
            </a:r>
            <a:r>
              <a:rPr lang="zh-CN" altLang="en-US" dirty="0" smtClean="0"/>
              <a:t>自定义</a:t>
            </a:r>
            <a:r>
              <a:rPr lang="zh-CN" altLang="en-US" dirty="0"/>
              <a:t>词汇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199455" y="2204853"/>
            <a:ext cx="8208913" cy="648076"/>
            <a:chOff x="711902" y="1877672"/>
            <a:chExt cx="8193687" cy="73540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711902" y="18776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877672"/>
              <a:ext cx="7030511" cy="7354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df_words.index.size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1199456" y="40440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2326826" y="378904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6473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982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41.6 </a:t>
            </a:r>
            <a:r>
              <a:rPr lang="zh-CN" altLang="en-US" dirty="0" smtClean="0"/>
              <a:t>停</a:t>
            </a:r>
            <a:r>
              <a:rPr lang="zh-CN" altLang="en-US" dirty="0"/>
              <a:t>用词处理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901439" y="1844819"/>
            <a:ext cx="9285808" cy="1656189"/>
            <a:chOff x="989432" y="1820476"/>
            <a:chExt cx="9268585" cy="187935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89432" y="1850986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2077515" y="1820476"/>
              <a:ext cx="8180502" cy="18793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 open('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CCTVSpringFestvialGala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\stopwords.txt').read()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[:20]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936529" y="43931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2136237" y="4224502"/>
            <a:ext cx="7992211" cy="7166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\n(\n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885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41.6 </a:t>
            </a:r>
            <a:r>
              <a:rPr lang="zh-CN" altLang="en-US" dirty="0" smtClean="0"/>
              <a:t>停</a:t>
            </a:r>
            <a:r>
              <a:rPr lang="zh-CN" altLang="en-US" dirty="0"/>
              <a:t>用词处理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343471" y="2188389"/>
            <a:ext cx="8712969" cy="2608766"/>
            <a:chOff x="673138" y="1820476"/>
            <a:chExt cx="8696808" cy="296028"/>
          </a:xfrm>
        </p:grpSpPr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9" y="1820476"/>
              <a:ext cx="7494867" cy="29602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i in range(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[0]):</a:t>
              </a: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if(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df_words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.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[i]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df_words.drop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i,inplace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=True)</a:t>
              </a: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else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4672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41.6 </a:t>
            </a:r>
            <a:r>
              <a:rPr lang="zh-CN" altLang="en-US" dirty="0" smtClean="0"/>
              <a:t>停</a:t>
            </a:r>
            <a:r>
              <a:rPr lang="zh-CN" altLang="en-US" dirty="0"/>
              <a:t>用词处理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68530" y="1700817"/>
            <a:ext cx="9903933" cy="576060"/>
            <a:chOff x="673138" y="1820476"/>
            <a:chExt cx="9885563" cy="65368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820476"/>
              <a:ext cx="8683623" cy="65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(15)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50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348880"/>
            <a:ext cx="2016224" cy="41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094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41.6 </a:t>
            </a:r>
            <a:r>
              <a:rPr lang="zh-CN" altLang="en-US" dirty="0" smtClean="0"/>
              <a:t>停</a:t>
            </a:r>
            <a:r>
              <a:rPr lang="zh-CN" altLang="en-US" dirty="0"/>
              <a:t>用词处理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407366" y="2204853"/>
            <a:ext cx="9865097" cy="648076"/>
            <a:chOff x="711902" y="1877672"/>
            <a:chExt cx="9846799" cy="73540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711902" y="18776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877672"/>
              <a:ext cx="8683623" cy="7354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[0]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407367" y="40440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534737" y="378904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3976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673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41.7 </a:t>
            </a:r>
            <a:r>
              <a:rPr lang="zh-CN" altLang="en-US" dirty="0" smtClean="0"/>
              <a:t>词性</a:t>
            </a:r>
            <a:r>
              <a:rPr lang="zh-CN" altLang="en-US" dirty="0"/>
              <a:t>分布分析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68530" y="1484782"/>
            <a:ext cx="9903933" cy="1512166"/>
            <a:chOff x="673138" y="1795962"/>
            <a:chExt cx="9885563" cy="171592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795962"/>
              <a:ext cx="8683623" cy="17159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(ascending=False))</a:t>
              </a:r>
            </a:p>
            <a:p>
              <a:pPr lvl="0"/>
              <a:r>
                <a:rPr lang="zh-CN" altLang="en-US" sz="2400" b="1" dirty="0" smtClean="0">
                  <a:solidFill>
                    <a:schemeClr val="tx1"/>
                  </a:solidFill>
                </a:rPr>
                <a:t>    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(10)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50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100931"/>
            <a:ext cx="1152128" cy="33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8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41.7 </a:t>
            </a:r>
            <a:r>
              <a:rPr lang="zh-CN" altLang="en-US" dirty="0" smtClean="0"/>
              <a:t>词性</a:t>
            </a:r>
            <a:r>
              <a:rPr lang="zh-CN" altLang="en-US" dirty="0"/>
              <a:t>分布分析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68530" y="1412768"/>
            <a:ext cx="9975942" cy="1368160"/>
            <a:chOff x="673138" y="1787790"/>
            <a:chExt cx="9957438" cy="155251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73138" y="182647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787790"/>
              <a:ext cx="8755498" cy="15525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df_WordSpeechDistribution.rename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(columns={'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':'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'},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inplace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50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859662"/>
            <a:ext cx="1820178" cy="33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46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</a:t>
            </a:r>
            <a:r>
              <a:rPr lang="en-US" altLang="zh-CN" sz="5400" dirty="0" smtClean="0">
                <a:solidFill>
                  <a:srgbClr val="C00000"/>
                </a:solidFill>
              </a:rPr>
              <a:t>41.</a:t>
            </a:r>
            <a:r>
              <a:rPr lang="zh-CN" altLang="en-US" sz="5400" dirty="0" smtClean="0">
                <a:solidFill>
                  <a:srgbClr val="C00000"/>
                </a:solidFill>
              </a:rPr>
              <a:t>自然语言处理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41.7 </a:t>
            </a:r>
            <a:r>
              <a:rPr lang="zh-CN" altLang="en-US" dirty="0" smtClean="0"/>
              <a:t>词性</a:t>
            </a:r>
            <a:r>
              <a:rPr lang="zh-CN" altLang="en-US" dirty="0"/>
              <a:t>分布分析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192036" y="1844825"/>
            <a:ext cx="8936402" cy="1224134"/>
            <a:chOff x="632633" y="1774813"/>
            <a:chExt cx="8919826" cy="138908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79596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774813"/>
              <a:ext cx="7677381" cy="13890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'].sum()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1192036" y="38314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2783622" y="3687415"/>
            <a:ext cx="7632858" cy="5262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3965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556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40" y="3284984"/>
            <a:ext cx="1787868" cy="3240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41.7 </a:t>
            </a:r>
            <a:r>
              <a:rPr lang="zh-CN" altLang="en-US" dirty="0" smtClean="0"/>
              <a:t>词性</a:t>
            </a:r>
            <a:r>
              <a:rPr lang="zh-CN" altLang="en-US" dirty="0"/>
              <a:t>分布分析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04278" y="1412779"/>
            <a:ext cx="8604089" cy="1800202"/>
            <a:chOff x="632633" y="1730247"/>
            <a:chExt cx="9904559" cy="204277"/>
          </a:xfrm>
        </p:grpSpPr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754760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9" y="1730247"/>
              <a:ext cx="8662113" cy="20427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百分比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 /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'].sum()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df_WordSpeechDistribution.head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(10)</a:t>
              </a:r>
            </a:p>
          </p:txBody>
        </p:sp>
      </p:grpSp>
      <p:sp>
        <p:nvSpPr>
          <p:cNvPr id="18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772520" y="354339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19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4" y="3789040"/>
            <a:ext cx="4439270" cy="27492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41.7 </a:t>
            </a:r>
            <a:r>
              <a:rPr lang="zh-CN" altLang="en-US" dirty="0" smtClean="0"/>
              <a:t>词性</a:t>
            </a:r>
            <a:r>
              <a:rPr lang="zh-CN" altLang="en-US" dirty="0"/>
              <a:t>分布分析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27950" y="1340768"/>
            <a:ext cx="10304554" cy="1944244"/>
            <a:chOff x="632633" y="1795962"/>
            <a:chExt cx="10285441" cy="220622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795962"/>
              <a:ext cx="1016209" cy="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795962"/>
              <a:ext cx="9042996" cy="22062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plt.subplots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figsize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=(7,5))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df_WordSpeechDistribution.iloc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[:10]['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'].plot(kind='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barh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plt.yticks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font,size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=10)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plt.xlabel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频数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font,size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=10)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plt.ylabel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font,size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=10)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('2017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央视春晚主持人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【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主持词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】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词性分布分析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=font)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49" y="350100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560182" y="3284984"/>
            <a:ext cx="9072322" cy="5336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Text(0.5,1,'2017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央视春晚主持人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词性分布分析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735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41.8 </a:t>
            </a:r>
            <a:r>
              <a:rPr lang="zh-CN" altLang="en-US" dirty="0" smtClean="0"/>
              <a:t>高频</a:t>
            </a:r>
            <a:r>
              <a:rPr lang="zh-CN" altLang="en-US" dirty="0"/>
              <a:t>词分析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27950" y="1363457"/>
            <a:ext cx="9872506" cy="4009752"/>
            <a:chOff x="632633" y="1797084"/>
            <a:chExt cx="9854194" cy="198150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797084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1803079"/>
              <a:ext cx="8611749" cy="19215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动词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动词计数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名词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名词计数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代词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代词计数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助词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助词计数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副词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副词计数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形容词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','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形容词计数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']</a:t>
              </a:r>
            </a:p>
            <a:p>
              <a:pPr lvl="0"/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smtClean="0">
                  <a:solidFill>
                    <a:schemeClr val="tx1"/>
                  </a:solidFill>
                </a:rPr>
                <a:t>df_Top6 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(columns=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)</a:t>
              </a:r>
            </a:p>
            <a:p>
              <a:pPr lvl="0"/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smtClean="0">
                  <a:solidFill>
                    <a:schemeClr val="tx1"/>
                  </a:solidFill>
                </a:rPr>
                <a:t>for 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i in range(0,12,2):</a:t>
              </a: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    df_Top6[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[i]]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df_words.loc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']==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[i]]['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reset_index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()['index']</a:t>
              </a: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    df_Top6[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[i+1]]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df_words.loc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词性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']==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columns_slected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[i]]['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reset_index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()['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']</a:t>
              </a:r>
            </a:p>
            <a:p>
              <a:pPr lvl="0"/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 smtClean="0">
                  <a:solidFill>
                    <a:schemeClr val="tx1"/>
                  </a:solidFill>
                </a:rPr>
                <a:t>df_Top6.head(16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593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41.8 </a:t>
            </a:r>
            <a:r>
              <a:rPr lang="zh-CN" altLang="en-US" dirty="0" smtClean="0"/>
              <a:t>高频</a:t>
            </a:r>
            <a:r>
              <a:rPr lang="zh-CN" altLang="en-US" dirty="0"/>
              <a:t>词分析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49" y="141277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8" y="1380839"/>
            <a:ext cx="6840074" cy="45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630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41.9 </a:t>
            </a:r>
            <a:r>
              <a:rPr lang="zh-CN" altLang="en-US" dirty="0" smtClean="0"/>
              <a:t>词频</a:t>
            </a:r>
            <a:r>
              <a:rPr lang="zh-CN" altLang="en-US" dirty="0"/>
              <a:t>统计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552085" y="1700822"/>
            <a:ext cx="8072307" cy="792095"/>
            <a:chOff x="632633" y="1803079"/>
            <a:chExt cx="8057334" cy="39143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18146" y="1803079"/>
              <a:ext cx="6971821" cy="3914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8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1552083" y="320096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004275"/>
            <a:ext cx="3023654" cy="27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72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41.9 </a:t>
            </a:r>
            <a:r>
              <a:rPr lang="zh-CN" altLang="en-US" dirty="0" smtClean="0"/>
              <a:t>词频</a:t>
            </a:r>
            <a:r>
              <a:rPr lang="zh-CN" altLang="en-US" dirty="0"/>
              <a:t>统计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120037" y="1556780"/>
            <a:ext cx="8792387" cy="1500697"/>
            <a:chOff x="632633" y="1789292"/>
            <a:chExt cx="8776078" cy="74160"/>
          </a:xfrm>
        </p:grpSpPr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789292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90021" y="1789293"/>
              <a:ext cx="7618690" cy="7415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[["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年份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"]].pivot(columns="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年份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 values="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30" y="3284984"/>
            <a:ext cx="2005486" cy="2815041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1120037" y="36154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132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41.9 </a:t>
            </a:r>
            <a:r>
              <a:rPr lang="zh-CN" altLang="en-US" dirty="0" smtClean="0"/>
              <a:t>词频</a:t>
            </a:r>
            <a:r>
              <a:rPr lang="zh-CN" altLang="en-US" dirty="0"/>
              <a:t>统计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048030" y="1628800"/>
            <a:ext cx="9152426" cy="1080112"/>
            <a:chOff x="632633" y="1803079"/>
            <a:chExt cx="9135449" cy="53376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7834314" cy="533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df_AnnaulWords.fillna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(0,inplace=True)</a:t>
              </a:r>
            </a:p>
            <a:p>
              <a:pPr lvl="0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df_AnnaulWords.head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8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1048028" y="35137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47" y="3255367"/>
            <a:ext cx="1870403" cy="26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556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41.9 </a:t>
            </a:r>
            <a:r>
              <a:rPr lang="zh-CN" altLang="en-US" dirty="0" smtClean="0"/>
              <a:t>词频</a:t>
            </a:r>
            <a:r>
              <a:rPr lang="zh-CN" altLang="en-US" dirty="0"/>
              <a:t>统计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27950" y="1268736"/>
            <a:ext cx="9368450" cy="1368153"/>
            <a:chOff x="632633" y="1803079"/>
            <a:chExt cx="9351072" cy="54088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8049937" cy="5408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(columns=[2017])</a:t>
              </a:r>
            </a:p>
            <a:p>
              <a:pPr lvl="0"/>
              <a:r>
                <a:rPr lang="en-US" altLang="zh-CN" sz="2000" b="1" dirty="0" err="1" smtClean="0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[2017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]=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df_AnnaulWords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[2017].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reset_index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()["index"]</a:t>
              </a:r>
            </a:p>
            <a:p>
              <a:pPr lvl="0"/>
              <a:r>
                <a:rPr lang="en-US" altLang="zh-CN" sz="2000" b="1" dirty="0" err="1" smtClean="0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[1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:].head(20)</a:t>
              </a:r>
            </a:p>
          </p:txBody>
        </p:sp>
      </p:grpSp>
      <p:sp>
        <p:nvSpPr>
          <p:cNvPr id="8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48" y="31833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682362"/>
            <a:ext cx="648072" cy="38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8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41.10 </a:t>
            </a:r>
            <a:r>
              <a:rPr lang="zh-CN" altLang="en-US" dirty="0" smtClean="0"/>
              <a:t>关键词</a:t>
            </a:r>
            <a:r>
              <a:rPr lang="zh-CN" altLang="en-US" dirty="0"/>
              <a:t>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27950" y="1268736"/>
            <a:ext cx="9872506" cy="1368153"/>
            <a:chOff x="632633" y="1803079"/>
            <a:chExt cx="9854193" cy="54088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8553058" cy="5408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df_annual_keywords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(columns=[2017])</a:t>
              </a:r>
            </a:p>
            <a:p>
              <a:pPr lvl="0"/>
              <a:r>
                <a:rPr lang="en-US" altLang="zh-CN" sz="2000" b="1" dirty="0" err="1" smtClean="0">
                  <a:solidFill>
                    <a:schemeClr val="tx1"/>
                  </a:solidFill>
                </a:rPr>
                <a:t>df_annual_keywords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[2017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]=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pynlpir.get_key_words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 '.join(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df_AnnualTopWords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[2017].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astype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str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')))</a:t>
              </a:r>
            </a:p>
            <a:p>
              <a:pPr lvl="0"/>
              <a:r>
                <a:rPr lang="en-US" altLang="zh-CN" sz="2000" b="1" dirty="0" err="1" smtClean="0">
                  <a:solidFill>
                    <a:schemeClr val="tx1"/>
                  </a:solidFill>
                </a:rPr>
                <a:t>df_annual_keywords.head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(10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) </a:t>
              </a:r>
            </a:p>
          </p:txBody>
        </p:sp>
      </p:grpSp>
      <p:sp>
        <p:nvSpPr>
          <p:cNvPr id="8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48" y="31833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708920"/>
            <a:ext cx="1296144" cy="3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5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xmlns="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31583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41.11 </a:t>
            </a:r>
            <a:r>
              <a:rPr lang="zh-CN" altLang="en-US" dirty="0" smtClean="0"/>
              <a:t>生成</a:t>
            </a:r>
            <a:r>
              <a:rPr lang="zh-CN" altLang="en-US" dirty="0"/>
              <a:t>词云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27950" y="1412761"/>
            <a:ext cx="9872506" cy="1296164"/>
            <a:chOff x="632633" y="1803079"/>
            <a:chExt cx="9854193" cy="51242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8553058" cy="5124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WordCloud,ImageColorGenerator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imageio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imread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 err="1" smtClean="0">
                  <a:solidFill>
                    <a:schemeClr val="tx1"/>
                  </a:solidFill>
                </a:rPr>
                <a:t>font_wc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:\Windows\Fonts\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msyhbd.ttc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27950" y="2971804"/>
            <a:ext cx="9872506" cy="889244"/>
            <a:chOff x="632633" y="1803079"/>
            <a:chExt cx="9854193" cy="35155"/>
          </a:xfrm>
        </p:grpSpPr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8553058" cy="3515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myText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 '.join(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df_words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.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词汇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myText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[:20]</a:t>
              </a:r>
            </a:p>
          </p:txBody>
        </p:sp>
      </p:grpSp>
      <p:sp>
        <p:nvSpPr>
          <p:cNvPr id="16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7950" y="404745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631503" y="4005059"/>
            <a:ext cx="7632858" cy="5760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 中央电视台 中国 中央电视台 此刻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47132" y="4725118"/>
            <a:ext cx="9872506" cy="1584172"/>
            <a:chOff x="632633" y="1809009"/>
            <a:chExt cx="9854193" cy="62628"/>
          </a:xfrm>
        </p:grpSpPr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11098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9009"/>
              <a:ext cx="8553058" cy="6262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bg_pic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imread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CCTVSpringFestvialGala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/host2.jpg')</a:t>
              </a:r>
            </a:p>
            <a:p>
              <a:pPr lvl="0"/>
              <a:r>
                <a:rPr lang="en-US" altLang="zh-CN" sz="2200" b="1" dirty="0" err="1" smtClean="0">
                  <a:solidFill>
                    <a:schemeClr val="tx1"/>
                  </a:solidFill>
                </a:rPr>
                <a:t>wc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font_path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font_wc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mask=</a:t>
              </a:r>
              <a:r>
                <a:rPr lang="en-US" altLang="zh-CN" sz="2200" b="1" dirty="0" err="1" smtClean="0">
                  <a:solidFill>
                    <a:schemeClr val="tx1"/>
                  </a:solidFill>
                </a:rPr>
                <a:t>bg_pic,max_words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=500,max_font_size=200,background_color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='white',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colormap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 '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Reds_r',scale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=15.5)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1975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83" y="2745374"/>
            <a:ext cx="2597823" cy="37939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41.11 </a:t>
            </a:r>
            <a:r>
              <a:rPr lang="zh-CN" altLang="en-US" dirty="0" smtClean="0"/>
              <a:t>生成</a:t>
            </a:r>
            <a:r>
              <a:rPr lang="zh-CN" altLang="en-US" dirty="0"/>
              <a:t>词云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501944" y="1356390"/>
            <a:ext cx="8410480" cy="1368179"/>
            <a:chOff x="632633" y="1803079"/>
            <a:chExt cx="8394879" cy="54089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9" y="1803079"/>
              <a:ext cx="7093743" cy="5408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wc.generate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myText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plt.imshow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wc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plt.axis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('off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')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0424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41.11 </a:t>
            </a:r>
            <a:r>
              <a:rPr lang="zh-CN" altLang="en-US" dirty="0" smtClean="0"/>
              <a:t>生成</a:t>
            </a:r>
            <a:r>
              <a:rPr lang="zh-CN" altLang="en-US" dirty="0"/>
              <a:t>词云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52867" y="1845318"/>
            <a:ext cx="9872506" cy="648057"/>
            <a:chOff x="632633" y="1803079"/>
            <a:chExt cx="9854193" cy="25620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8553058" cy="2562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wc.to_file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CCTVoutput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/chun.jpg')</a:t>
              </a:r>
            </a:p>
          </p:txBody>
        </p:sp>
      </p:grpSp>
      <p:sp>
        <p:nvSpPr>
          <p:cNvPr id="16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326935" y="32259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658834" y="3183556"/>
            <a:ext cx="7632858" cy="5262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wordcloud.wordcloud.WordCloud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0x24de27a42b0&gt;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352867" y="4725144"/>
            <a:ext cx="9872506" cy="594583"/>
            <a:chOff x="632633" y="1803079"/>
            <a:chExt cx="9854193" cy="23506"/>
          </a:xfrm>
        </p:grpSpPr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632633" y="1803079"/>
              <a:ext cx="1016209" cy="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8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33768" y="1803079"/>
              <a:ext cx="8553058" cy="2350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pynlpir.close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3665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▼第四篇 数据加工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xmlns="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411364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58345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41.2 </a:t>
            </a:r>
            <a:r>
              <a:rPr lang="zh-CN" altLang="en-US" dirty="0" smtClean="0"/>
              <a:t>自然语言处理</a:t>
            </a:r>
            <a:r>
              <a:rPr lang="zh-CN" altLang="en-US" dirty="0"/>
              <a:t>的包导入及设置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95455" y="1408778"/>
            <a:ext cx="10283534" cy="508804"/>
            <a:chOff x="975335" y="2003853"/>
            <a:chExt cx="8697659" cy="61740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80584" y="2003853"/>
              <a:ext cx="7892410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pynlpir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pynlpir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90356" y="2276872"/>
            <a:ext cx="10287805" cy="1656184"/>
            <a:chOff x="975335" y="2003852"/>
            <a:chExt cx="8702044" cy="887515"/>
          </a:xfrm>
        </p:grpSpPr>
        <p:sp>
          <p:nvSpPr>
            <p:cNvPr id="9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seaborn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sns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;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sns.set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90356" y="4221088"/>
            <a:ext cx="10287805" cy="508804"/>
            <a:chOff x="975335" y="2003853"/>
            <a:chExt cx="8702044" cy="617402"/>
          </a:xfrm>
        </p:grpSpPr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84969" y="2003853"/>
              <a:ext cx="7892410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%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inline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90356" y="4949929"/>
            <a:ext cx="10288632" cy="1215375"/>
            <a:chOff x="975335" y="2003853"/>
            <a:chExt cx="10925952" cy="1474782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991798" y="2003853"/>
              <a:ext cx="9909489" cy="14747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matplotlib.font_manager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FontProperties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font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FontProperties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:\windows\fonts\simhei.ttf', size=15)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2292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41.3 </a:t>
            </a:r>
            <a:r>
              <a:rPr lang="zh-CN" altLang="en-US" dirty="0" smtClean="0"/>
              <a:t>数据</a:t>
            </a:r>
            <a:r>
              <a:rPr lang="zh-CN" altLang="en-US" dirty="0"/>
              <a:t>读入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95455" y="1484784"/>
            <a:ext cx="9449017" cy="1584176"/>
            <a:chOff x="975335" y="1654343"/>
            <a:chExt cx="7991837" cy="192229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56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80584" y="1654343"/>
              <a:ext cx="7186588" cy="192229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text=open('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CCTVSpringFestvialGala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/2017.txt', 'r').read().replace('\n','')</a:t>
              </a: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text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[:150]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895455" y="342900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847528" y="3290155"/>
            <a:ext cx="8496944" cy="24431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主持人：中国中央电视台！主持人：中国中央电视台！主持人：此刻我们在北京中央电视台一号演播大厅向全球现场直播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《2017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年春节联欢晚会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。主持人：春回大地百花艳，节至人间万象新，一年一度的春节联欢晚会又一次如约而至。主持人：连续举办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年的央视春晚，已经成为伴随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亿中华儿女和全球华人辞旧迎新的新年俗。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682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41.4 </a:t>
            </a:r>
            <a:r>
              <a:rPr lang="zh-CN" altLang="en-US" dirty="0" smtClean="0"/>
              <a:t>分词</a:t>
            </a:r>
            <a:r>
              <a:rPr lang="zh-CN" altLang="en-US" dirty="0"/>
              <a:t>处理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99556" y="987386"/>
            <a:ext cx="10092988" cy="503236"/>
            <a:chOff x="975335" y="2003852"/>
            <a:chExt cx="8966290" cy="69244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635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780584" y="2003852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pynlpir.open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883841" y="1490622"/>
            <a:ext cx="10097089" cy="510511"/>
            <a:chOff x="975335" y="2003852"/>
            <a:chExt cx="10121166" cy="650094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59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2003852"/>
              <a:ext cx="9221423" cy="46670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pynlpir.segment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text,pos_names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='parent',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pos_english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=False)[:20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899556" y="19998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840168" y="1844824"/>
            <a:ext cx="7848430" cy="47497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演播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  <a:endParaRPr lang="zh-CN" altLang="zh-CN" sz="1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484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41.5 </a:t>
            </a:r>
            <a:r>
              <a:rPr lang="zh-CN" altLang="en-US" dirty="0" smtClean="0"/>
              <a:t>自定义</a:t>
            </a:r>
            <a:r>
              <a:rPr lang="zh-CN" altLang="en-US" dirty="0"/>
              <a:t>词汇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744461" y="1628219"/>
            <a:ext cx="9808359" cy="3672408"/>
            <a:chOff x="858869" y="2003852"/>
            <a:chExt cx="10237632" cy="650094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858869" y="2003852"/>
              <a:ext cx="1016209" cy="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2003852"/>
              <a:ext cx="9221423" cy="65009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央视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主持人：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观众朋友们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春联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一号演播大厅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综合频道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综艺频道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中文国际频道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军事农业频道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</a:p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pynlpir.nlpir.AddUserWord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少儿频道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'.encode('utf8'),'noun')</a:t>
              </a:r>
              <a:endParaRPr lang="en-US" altLang="zh-CN" sz="22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752136" y="565484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876695" y="5525635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69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41.5 </a:t>
            </a:r>
            <a:r>
              <a:rPr lang="zh-CN" altLang="en-US" dirty="0" smtClean="0"/>
              <a:t>自定义</a:t>
            </a:r>
            <a:r>
              <a:rPr lang="zh-CN" altLang="en-US" dirty="0"/>
              <a:t>词汇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41.</a:t>
            </a:r>
            <a:r>
              <a:rPr lang="zh-CN" altLang="en-US" dirty="0" smtClean="0"/>
              <a:t>自然语言处理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551384" y="1052727"/>
            <a:ext cx="10248083" cy="461662"/>
            <a:chOff x="858869" y="2003852"/>
            <a:chExt cx="10458083" cy="81724"/>
          </a:xfrm>
        </p:grpSpPr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858869" y="2003852"/>
              <a:ext cx="1016209" cy="8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pynlpir.segment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text,pos_names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='parent',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pos_english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=False)[:20]</a:t>
              </a:r>
            </a:p>
          </p:txBody>
        </p:sp>
      </p:grpSp>
      <p:sp>
        <p:nvSpPr>
          <p:cNvPr id="15" name="文本框 12">
            <a:extLst>
              <a:ext uri="{FF2B5EF4-FFF2-40B4-BE49-F238E27FC236}">
                <a16:creationId xmlns:a16="http://schemas.microsoft.com/office/drawing/2014/main" xmlns="" id="{A550CA9B-D357-479A-AA12-E7CF3E36B479}"/>
              </a:ext>
            </a:extLst>
          </p:cNvPr>
          <p:cNvSpPr txBox="1"/>
          <p:nvPr/>
        </p:nvSpPr>
        <p:spPr>
          <a:xfrm>
            <a:off x="551384" y="177980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D470D9A-F7D7-424E-9192-6E8F0BDEF9FC}"/>
              </a:ext>
            </a:extLst>
          </p:cNvPr>
          <p:cNvSpPr/>
          <p:nvPr/>
        </p:nvSpPr>
        <p:spPr>
          <a:xfrm>
            <a:off x="1783617" y="1514389"/>
            <a:ext cx="7992211" cy="49685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主持人：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中央电视台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None),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一号演播大厅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全球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现场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处所词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直播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lvl="0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('《', '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  <a:endParaRPr lang="zh-CN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698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1692</Words>
  <Application>Microsoft Office PowerPoint</Application>
  <PresentationFormat>自定义</PresentationFormat>
  <Paragraphs>367</Paragraphs>
  <Slides>33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吉祥如意</vt:lpstr>
      <vt:lpstr>Python编程     ——从数据分析到数据科学</vt:lpstr>
      <vt:lpstr> 41.自然语言处理</vt:lpstr>
      <vt:lpstr>本章内容提要</vt:lpstr>
      <vt:lpstr>本章内容提要</vt:lpstr>
      <vt:lpstr>41.2 自然语言处理的包导入及设置</vt:lpstr>
      <vt:lpstr>41.3 数据读入</vt:lpstr>
      <vt:lpstr>41.4 分词处理</vt:lpstr>
      <vt:lpstr>41.5 自定义词汇</vt:lpstr>
      <vt:lpstr>41.5 自定义词汇</vt:lpstr>
      <vt:lpstr>41.5 自定义词汇</vt:lpstr>
      <vt:lpstr>41.5 自定义词汇</vt:lpstr>
      <vt:lpstr>41.5 自定义词汇</vt:lpstr>
      <vt:lpstr>41.5 自定义词汇</vt:lpstr>
      <vt:lpstr>41.6 停用词处理</vt:lpstr>
      <vt:lpstr>41.6 停用词处理</vt:lpstr>
      <vt:lpstr>41.6 停用词处理</vt:lpstr>
      <vt:lpstr>41.6 停用词处理</vt:lpstr>
      <vt:lpstr>41.7 词性分布分析</vt:lpstr>
      <vt:lpstr>41.7 词性分布分析</vt:lpstr>
      <vt:lpstr>41.7 词性分布分析</vt:lpstr>
      <vt:lpstr>41.7 词性分布分析</vt:lpstr>
      <vt:lpstr>41.7 词性分布分析</vt:lpstr>
      <vt:lpstr>41.8 高频词分析</vt:lpstr>
      <vt:lpstr>41.8 高频词分析</vt:lpstr>
      <vt:lpstr>41.9 词频统计</vt:lpstr>
      <vt:lpstr>41.9 词频统计</vt:lpstr>
      <vt:lpstr>41.9 词频统计</vt:lpstr>
      <vt:lpstr>41.9 词频统计</vt:lpstr>
      <vt:lpstr>41.10 关键词分析</vt:lpstr>
      <vt:lpstr>41.11 生成词云</vt:lpstr>
      <vt:lpstr>41.11 生成词云</vt:lpstr>
      <vt:lpstr>41.11 生成词云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1546</cp:revision>
  <cp:lastPrinted>2017-07-17T10:18:39Z</cp:lastPrinted>
  <dcterms:created xsi:type="dcterms:W3CDTF">2007-03-02T11:26:21Z</dcterms:created>
  <dcterms:modified xsi:type="dcterms:W3CDTF">2018-12-18T01:13:14Z</dcterms:modified>
</cp:coreProperties>
</file>