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8"/>
  </p:notesMasterIdLst>
  <p:sldIdLst>
    <p:sldId id="256" r:id="rId2"/>
    <p:sldId id="520" r:id="rId3"/>
    <p:sldId id="521" r:id="rId4"/>
    <p:sldId id="257" r:id="rId5"/>
    <p:sldId id="259" r:id="rId6"/>
    <p:sldId id="258" r:id="rId7"/>
    <p:sldId id="261" r:id="rId8"/>
    <p:sldId id="265" r:id="rId9"/>
    <p:sldId id="260" r:id="rId10"/>
    <p:sldId id="284" r:id="rId11"/>
    <p:sldId id="273" r:id="rId12"/>
    <p:sldId id="274" r:id="rId13"/>
    <p:sldId id="275" r:id="rId14"/>
    <p:sldId id="276" r:id="rId15"/>
    <p:sldId id="277" r:id="rId16"/>
    <p:sldId id="278" r:id="rId17"/>
    <p:sldId id="266" r:id="rId18"/>
    <p:sldId id="272" r:id="rId19"/>
    <p:sldId id="279" r:id="rId20"/>
    <p:sldId id="280" r:id="rId21"/>
    <p:sldId id="281" r:id="rId22"/>
    <p:sldId id="267" r:id="rId23"/>
    <p:sldId id="268" r:id="rId24"/>
    <p:sldId id="269" r:id="rId25"/>
    <p:sldId id="270" r:id="rId26"/>
    <p:sldId id="271" r:id="rId27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82" autoAdjust="0"/>
    <p:restoredTop sz="94836" autoAdjust="0"/>
  </p:normalViewPr>
  <p:slideViewPr>
    <p:cSldViewPr snapToGrid="0">
      <p:cViewPr varScale="1">
        <p:scale>
          <a:sx n="91" d="100"/>
          <a:sy n="91" d="100"/>
        </p:scale>
        <p:origin x="18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D01B1559-86B8-4270-900F-51B29EA82D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702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CD9F-B356-48F1-9CCD-E181B437B68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C7CDD3-E13A-4580-A195-E8396CA8B17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166E3A-4904-4A68-8BCC-78D9EACA771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360B9-B86D-4E9E-8DAB-742A3F17352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C65B59-BF71-44BD-88B9-0C8C83E6612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6EC5A-3867-41FF-B1A0-7594AB443D2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FCCCE2-17C5-4570-B8E9-03ED604BC27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229600" cy="11430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11575" y="2819400"/>
            <a:ext cx="5051425" cy="12954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F7450ED-EB8C-4062-A00B-D387ECC464F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C5E79-E398-4851-A793-93BFD4FD558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6626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6626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F290B-C452-49DC-BC1C-DF7BCF6CD2B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AEB8CB-2495-3F48-81C6-FB8F16F6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2A286F-8B85-FB4E-BAF4-3DC5E56B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DABF97-8D67-234B-9121-73421442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807AD0FC-2A2C-3E4F-9D50-62FF862733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3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770A83-CAA6-4D9C-8885-4BEDF322E0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FC586B-B314-4334-8AF8-AE402560352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526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40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CE4E9-8690-47C2-89AA-0E6C742FA6C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81A57-40E8-4BBB-BABC-65779D9C7A4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2075A3-9393-419A-988A-ED89AA779AB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F0BC1-D550-4B15-AD90-C366ECD4A6C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2A427-F036-4FDD-B608-5233BE2FCDE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3763E-AD0C-43DF-A320-FB5789EFCC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395413"/>
            <a:ext cx="7010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 Second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0" y="6400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6413" y="6400800"/>
            <a:ext cx="2084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ea typeface="宋体" pitchFamily="2" charset="-122"/>
              </a:defRPr>
            </a:lvl1pPr>
          </a:lstStyle>
          <a:p>
            <a:fld id="{FA472AA8-9641-4D05-A3F4-0F34525F345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2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159417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212" y="1272615"/>
            <a:ext cx="7429500" cy="1143000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数据结构与算法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CDD812-6C54-3644-B2DE-11AD4FF6A4A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44277" y="3549183"/>
            <a:ext cx="3657600" cy="9588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>
                <a:solidFill>
                  <a:srgbClr val="443329"/>
                </a:solidFill>
              </a:rPr>
              <a:t>第三次作业</a:t>
            </a:r>
            <a:endParaRPr lang="en-US" altLang="zh-CN" sz="2800" dirty="0">
              <a:solidFill>
                <a:srgbClr val="44332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迭代器（</a:t>
            </a:r>
            <a:r>
              <a:rPr lang="en-US" altLang="zh-CN" i="1" dirty="0" err="1"/>
              <a:t>iterator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/>
              <a:t>	</a:t>
            </a:r>
            <a:r>
              <a:rPr lang="zh-CN" altLang="en-US"/>
              <a:t>迭代</a:t>
            </a:r>
            <a:r>
              <a:rPr lang="zh-CN" altLang="en-US" dirty="0"/>
              <a:t>器（</a:t>
            </a:r>
            <a:r>
              <a:rPr lang="en-US" altLang="zh-CN" b="1" i="1" dirty="0" err="1"/>
              <a:t>iterator</a:t>
            </a:r>
            <a:r>
              <a:rPr lang="zh-CN" altLang="en-US" dirty="0"/>
              <a:t>）是一种对象，它能够用来遍历</a:t>
            </a:r>
            <a:r>
              <a:rPr lang="en-US" altLang="zh-CN" dirty="0"/>
              <a:t>STL</a:t>
            </a:r>
            <a:r>
              <a:rPr lang="zh-CN" altLang="en-US" dirty="0"/>
              <a:t>容器中的部分或全部元素，每个迭代器对象代表容器中的确定的地址。迭代器修改了常规</a:t>
            </a:r>
            <a:r>
              <a:rPr lang="zh-CN" altLang="en-US" u="sng" dirty="0">
                <a:hlinkClick r:id="rId2"/>
              </a:rPr>
              <a:t>指针</a:t>
            </a:r>
            <a:r>
              <a:rPr lang="zh-CN" altLang="en-US" dirty="0"/>
              <a:t>的接口，所谓迭代器是一种概念上的抽象：那些行为上象迭代器的东西都可以叫做迭代器。然而迭代器有很多不同的能力，它可以把抽象容器和通用算法有机的统一起来。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347472"/>
            <a:ext cx="7010400" cy="8382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14400" y="1758696"/>
            <a:ext cx="8229600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如图所示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76400" y="2596896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895600" y="2596896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038600" y="2596896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257800" y="2596896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400800" y="2596896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676400" y="28254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2895600" y="28254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038600" y="28254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257800" y="28254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400800" y="28254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905000" y="213969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524000" y="2292096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head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6629400" y="221589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400800" y="2292096"/>
            <a:ext cx="685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tail</a:t>
            </a: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133600" y="274929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352800" y="274929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419600" y="2749296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5638800" y="274929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4267200" y="221589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114800" y="2292096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P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676400" y="4120896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895600" y="4120896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038600" y="4120896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5257800" y="4120896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400800" y="4120896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1676400" y="43494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2895600" y="43494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4038600" y="43494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5257800" y="43494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6400800" y="43494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2133600" y="427329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3352800" y="427329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4419600" y="4273296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5638800" y="427329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1905000" y="366369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>
            <a:off x="4267200" y="366369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7467600" y="4120896"/>
            <a:ext cx="609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7772400" y="366369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1752600" y="3816096"/>
            <a:ext cx="60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head</a:t>
            </a: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4114800" y="3816096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P</a:t>
            </a: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7620000" y="3739896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tail</a:t>
            </a:r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>
            <a:off x="6781800" y="427329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7467600" y="434949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" name="Rectangle 71"/>
          <p:cNvSpPr>
            <a:spLocks noChangeArrowheads="1"/>
          </p:cNvSpPr>
          <p:nvPr/>
        </p:nvSpPr>
        <p:spPr bwMode="auto">
          <a:xfrm>
            <a:off x="1676400" y="5797296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Rectangle 72"/>
          <p:cNvSpPr>
            <a:spLocks noChangeArrowheads="1"/>
          </p:cNvSpPr>
          <p:nvPr/>
        </p:nvSpPr>
        <p:spPr bwMode="auto">
          <a:xfrm>
            <a:off x="2895600" y="5797296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53" name="Rectangle 73"/>
          <p:cNvSpPr>
            <a:spLocks noChangeArrowheads="1"/>
          </p:cNvSpPr>
          <p:nvPr/>
        </p:nvSpPr>
        <p:spPr bwMode="auto">
          <a:xfrm>
            <a:off x="4038600" y="5797296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4" name="Rectangle 74"/>
          <p:cNvSpPr>
            <a:spLocks noChangeArrowheads="1"/>
          </p:cNvSpPr>
          <p:nvPr/>
        </p:nvSpPr>
        <p:spPr bwMode="auto">
          <a:xfrm>
            <a:off x="5257800" y="5797296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5" name="Rectangle 75"/>
          <p:cNvSpPr>
            <a:spLocks noChangeArrowheads="1"/>
          </p:cNvSpPr>
          <p:nvPr/>
        </p:nvSpPr>
        <p:spPr bwMode="auto">
          <a:xfrm>
            <a:off x="6400800" y="5797296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</a:p>
        </p:txBody>
      </p:sp>
      <p:sp>
        <p:nvSpPr>
          <p:cNvPr id="56" name="Line 76"/>
          <p:cNvSpPr>
            <a:spLocks noChangeShapeType="1"/>
          </p:cNvSpPr>
          <p:nvPr/>
        </p:nvSpPr>
        <p:spPr bwMode="auto">
          <a:xfrm>
            <a:off x="1676400" y="60258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" name="Line 77"/>
          <p:cNvSpPr>
            <a:spLocks noChangeShapeType="1"/>
          </p:cNvSpPr>
          <p:nvPr/>
        </p:nvSpPr>
        <p:spPr bwMode="auto">
          <a:xfrm>
            <a:off x="2895600" y="60258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" name="Line 78"/>
          <p:cNvSpPr>
            <a:spLocks noChangeShapeType="1"/>
          </p:cNvSpPr>
          <p:nvPr/>
        </p:nvSpPr>
        <p:spPr bwMode="auto">
          <a:xfrm>
            <a:off x="4038600" y="60258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9" name="Line 79"/>
          <p:cNvSpPr>
            <a:spLocks noChangeShapeType="1"/>
          </p:cNvSpPr>
          <p:nvPr/>
        </p:nvSpPr>
        <p:spPr bwMode="auto">
          <a:xfrm>
            <a:off x="5257800" y="60258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" name="Line 80"/>
          <p:cNvSpPr>
            <a:spLocks noChangeShapeType="1"/>
          </p:cNvSpPr>
          <p:nvPr/>
        </p:nvSpPr>
        <p:spPr bwMode="auto">
          <a:xfrm>
            <a:off x="6400800" y="60258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" name="Line 81"/>
          <p:cNvSpPr>
            <a:spLocks noChangeShapeType="1"/>
          </p:cNvSpPr>
          <p:nvPr/>
        </p:nvSpPr>
        <p:spPr bwMode="auto">
          <a:xfrm>
            <a:off x="2133600" y="594969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" name="Line 82"/>
          <p:cNvSpPr>
            <a:spLocks noChangeShapeType="1"/>
          </p:cNvSpPr>
          <p:nvPr/>
        </p:nvSpPr>
        <p:spPr bwMode="auto">
          <a:xfrm>
            <a:off x="3352800" y="594969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3" name="Line 83"/>
          <p:cNvSpPr>
            <a:spLocks noChangeShapeType="1"/>
          </p:cNvSpPr>
          <p:nvPr/>
        </p:nvSpPr>
        <p:spPr bwMode="auto">
          <a:xfrm>
            <a:off x="4419600" y="5949696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4" name="Line 84"/>
          <p:cNvSpPr>
            <a:spLocks noChangeShapeType="1"/>
          </p:cNvSpPr>
          <p:nvPr/>
        </p:nvSpPr>
        <p:spPr bwMode="auto">
          <a:xfrm>
            <a:off x="5638800" y="594969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" name="Line 85"/>
          <p:cNvSpPr>
            <a:spLocks noChangeShapeType="1"/>
          </p:cNvSpPr>
          <p:nvPr/>
        </p:nvSpPr>
        <p:spPr bwMode="auto">
          <a:xfrm>
            <a:off x="1905000" y="534009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6" name="Line 86"/>
          <p:cNvSpPr>
            <a:spLocks noChangeShapeType="1"/>
          </p:cNvSpPr>
          <p:nvPr/>
        </p:nvSpPr>
        <p:spPr bwMode="auto">
          <a:xfrm>
            <a:off x="4267200" y="534009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" name="Rectangle 87"/>
          <p:cNvSpPr>
            <a:spLocks noChangeArrowheads="1"/>
          </p:cNvSpPr>
          <p:nvPr/>
        </p:nvSpPr>
        <p:spPr bwMode="auto">
          <a:xfrm>
            <a:off x="7467600" y="5797296"/>
            <a:ext cx="609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88"/>
          <p:cNvSpPr>
            <a:spLocks noChangeShapeType="1"/>
          </p:cNvSpPr>
          <p:nvPr/>
        </p:nvSpPr>
        <p:spPr bwMode="auto">
          <a:xfrm>
            <a:off x="7772400" y="534009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" name="Text Box 89"/>
          <p:cNvSpPr txBox="1">
            <a:spLocks noChangeArrowheads="1"/>
          </p:cNvSpPr>
          <p:nvPr/>
        </p:nvSpPr>
        <p:spPr bwMode="auto">
          <a:xfrm>
            <a:off x="1752600" y="5492496"/>
            <a:ext cx="60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head</a:t>
            </a:r>
          </a:p>
        </p:txBody>
      </p:sp>
      <p:sp>
        <p:nvSpPr>
          <p:cNvPr id="70" name="Text Box 90"/>
          <p:cNvSpPr txBox="1">
            <a:spLocks noChangeArrowheads="1"/>
          </p:cNvSpPr>
          <p:nvPr/>
        </p:nvSpPr>
        <p:spPr bwMode="auto">
          <a:xfrm>
            <a:off x="4114800" y="5492496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P</a:t>
            </a:r>
          </a:p>
        </p:txBody>
      </p:sp>
      <p:sp>
        <p:nvSpPr>
          <p:cNvPr id="71" name="Text Box 91"/>
          <p:cNvSpPr txBox="1">
            <a:spLocks noChangeArrowheads="1"/>
          </p:cNvSpPr>
          <p:nvPr/>
        </p:nvSpPr>
        <p:spPr bwMode="auto">
          <a:xfrm>
            <a:off x="7620000" y="5416296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tail</a:t>
            </a:r>
          </a:p>
        </p:txBody>
      </p:sp>
      <p:sp>
        <p:nvSpPr>
          <p:cNvPr id="72" name="Line 92"/>
          <p:cNvSpPr>
            <a:spLocks noChangeShapeType="1"/>
          </p:cNvSpPr>
          <p:nvPr/>
        </p:nvSpPr>
        <p:spPr bwMode="auto">
          <a:xfrm>
            <a:off x="6781800" y="594969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" name="Line 93"/>
          <p:cNvSpPr>
            <a:spLocks noChangeShapeType="1"/>
          </p:cNvSpPr>
          <p:nvPr/>
        </p:nvSpPr>
        <p:spPr bwMode="auto">
          <a:xfrm>
            <a:off x="7467600" y="602589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/>
      <p:bldP spid="70" grpId="0"/>
      <p:bldP spid="71" grpId="0"/>
      <p:bldP spid="72" grpId="0" animBg="1"/>
      <p:bldP spid="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2600" y="1152143"/>
            <a:ext cx="7010400" cy="4321493"/>
          </a:xfrm>
        </p:spPr>
        <p:txBody>
          <a:bodyPr/>
          <a:lstStyle/>
          <a:p>
            <a:r>
              <a:rPr kumimoji="1" lang="en-US" altLang="zh-CN" dirty="0"/>
              <a:t>public void insert(</a:t>
            </a:r>
            <a:r>
              <a:rPr kumimoji="1" lang="en-US" altLang="zh-CN" dirty="0" err="1"/>
              <a:t>LinkedListItr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itr</a:t>
            </a:r>
            <a:r>
              <a:rPr kumimoji="1" lang="en-US" altLang="zh-CN" dirty="0"/>
              <a:t>, Object x){</a:t>
            </a:r>
          </a:p>
          <a:p>
            <a:pPr>
              <a:buFontTx/>
              <a:buNone/>
            </a:pPr>
            <a:r>
              <a:rPr kumimoji="1" lang="en-US" altLang="zh-CN" dirty="0"/>
              <a:t>            </a:t>
            </a:r>
            <a:r>
              <a:rPr kumimoji="1" lang="en-US" altLang="zh-CN" dirty="0" err="1"/>
              <a:t>ListNode</a:t>
            </a:r>
            <a:r>
              <a:rPr kumimoji="1" lang="en-US" altLang="zh-CN" dirty="0"/>
              <a:t> p= </a:t>
            </a:r>
            <a:r>
              <a:rPr kumimoji="1" lang="en-US" altLang="zh-CN" dirty="0" err="1"/>
              <a:t>itr.current</a:t>
            </a:r>
            <a:r>
              <a:rPr kumimoji="1" lang="en-US" altLang="zh-CN" dirty="0"/>
              <a:t>;</a:t>
            </a:r>
          </a:p>
          <a:p>
            <a:pPr>
              <a:buFontTx/>
              <a:buNone/>
            </a:pPr>
            <a:r>
              <a:rPr kumimoji="1" lang="en-US" altLang="zh-CN" dirty="0"/>
              <a:t>            if(p!=head) {</a:t>
            </a:r>
          </a:p>
          <a:p>
            <a:pPr>
              <a:buFontTx/>
              <a:buNone/>
            </a:pPr>
            <a:r>
              <a:rPr kumimoji="1" lang="en-US" altLang="zh-CN" dirty="0"/>
              <a:t>            /*</a:t>
            </a:r>
            <a:r>
              <a:rPr kumimoji="1" lang="zh-CN" altLang="en-US" dirty="0"/>
              <a:t>在</a:t>
            </a:r>
            <a:r>
              <a:rPr kumimoji="1" lang="en-US" altLang="zh-CN" dirty="0"/>
              <a:t>p</a:t>
            </a:r>
            <a:r>
              <a:rPr kumimoji="1" lang="zh-CN" altLang="en-US" dirty="0"/>
              <a:t>后插入一新节点*</a:t>
            </a:r>
            <a:r>
              <a:rPr kumimoji="1" lang="en-US" altLang="zh-CN" dirty="0"/>
              <a:t>/</a:t>
            </a:r>
          </a:p>
          <a:p>
            <a:pPr>
              <a:buFontTx/>
              <a:buNone/>
            </a:pPr>
            <a:r>
              <a:rPr kumimoji="1" lang="en-US" altLang="zh-CN" dirty="0"/>
              <a:t>                  </a:t>
            </a:r>
            <a:r>
              <a:rPr kumimoji="1" lang="en-US" altLang="zh-CN" dirty="0" err="1"/>
              <a:t>ListNode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addnode</a:t>
            </a:r>
            <a:r>
              <a:rPr kumimoji="1" lang="en-US" altLang="zh-CN" dirty="0"/>
              <a:t>=new </a:t>
            </a:r>
            <a:r>
              <a:rPr kumimoji="1" lang="en-US" altLang="zh-CN" dirty="0" err="1"/>
              <a:t>ListNode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p.element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p.next</a:t>
            </a:r>
            <a:r>
              <a:rPr kumimoji="1" lang="en-US" altLang="zh-CN" dirty="0"/>
              <a:t>);</a:t>
            </a:r>
          </a:p>
          <a:p>
            <a:pPr>
              <a:buFontTx/>
              <a:buNone/>
            </a:pPr>
            <a:r>
              <a:rPr kumimoji="1" lang="en-US" altLang="zh-CN" dirty="0"/>
              <a:t>                  </a:t>
            </a:r>
            <a:r>
              <a:rPr kumimoji="1" lang="en-US" altLang="zh-CN" dirty="0" err="1"/>
              <a:t>p.next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addnode</a:t>
            </a:r>
            <a:r>
              <a:rPr kumimoji="1" lang="en-US" altLang="zh-CN" dirty="0"/>
              <a:t>;</a:t>
            </a:r>
          </a:p>
          <a:p>
            <a:pPr>
              <a:buFontTx/>
              <a:buNone/>
            </a:pPr>
            <a:r>
              <a:rPr kumimoji="1" lang="en-US" altLang="zh-CN" dirty="0"/>
              <a:t>                  </a:t>
            </a:r>
            <a:r>
              <a:rPr kumimoji="1" lang="en-US" altLang="zh-CN" dirty="0" err="1"/>
              <a:t>p.element</a:t>
            </a:r>
            <a:r>
              <a:rPr kumimoji="1" lang="en-US" altLang="zh-CN" dirty="0"/>
              <a:t>=x;/*p</a:t>
            </a:r>
            <a:r>
              <a:rPr kumimoji="1" lang="zh-CN" altLang="en-US" dirty="0"/>
              <a:t>指向节点的元素值用</a:t>
            </a:r>
            <a:r>
              <a:rPr kumimoji="1" lang="en-US" altLang="zh-CN" dirty="0"/>
              <a:t>x</a:t>
            </a:r>
            <a:r>
              <a:rPr kumimoji="1" lang="zh-CN" altLang="en-US" dirty="0"/>
              <a:t>替换*</a:t>
            </a:r>
            <a:r>
              <a:rPr kumimoji="1" lang="en-US" altLang="zh-CN" dirty="0"/>
              <a:t>/</a:t>
            </a:r>
          </a:p>
          <a:p>
            <a:pPr>
              <a:buFontTx/>
              <a:buNone/>
            </a:pPr>
            <a:r>
              <a:rPr kumimoji="1" lang="en-US" altLang="zh-CN" dirty="0"/>
              <a:t>            }</a:t>
            </a:r>
          </a:p>
          <a:p>
            <a:pPr>
              <a:buFontTx/>
              <a:buNone/>
            </a:pPr>
            <a:r>
              <a:rPr kumimoji="1" lang="en-US" altLang="zh-CN" dirty="0"/>
              <a:t>    }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dirty="0"/>
              <a:t>删除算法思路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如果</a:t>
            </a:r>
            <a:r>
              <a:rPr lang="en-US" altLang="zh-CN" dirty="0"/>
              <a:t>,P</a:t>
            </a:r>
            <a:r>
              <a:rPr lang="zh-CN" altLang="en-US" dirty="0"/>
              <a:t>是最后一个节点</a:t>
            </a:r>
            <a:r>
              <a:rPr lang="en-US" altLang="zh-CN" dirty="0"/>
              <a:t>, </a:t>
            </a:r>
            <a:r>
              <a:rPr lang="zh-CN" altLang="en-US" dirty="0"/>
              <a:t>就将</a:t>
            </a:r>
            <a:r>
              <a:rPr lang="en-US" altLang="zh-CN" dirty="0"/>
              <a:t>tail</a:t>
            </a:r>
            <a:r>
              <a:rPr lang="zh-CN" altLang="en-US" dirty="0"/>
              <a:t>指向</a:t>
            </a:r>
            <a:r>
              <a:rPr lang="en-US" altLang="zh-CN" dirty="0"/>
              <a:t>P</a:t>
            </a:r>
            <a:r>
              <a:rPr lang="zh-CN" altLang="en-US" dirty="0"/>
              <a:t>所在位置 </a:t>
            </a:r>
            <a:r>
              <a:rPr lang="en-US" altLang="zh-CN" dirty="0"/>
              <a:t>,</a:t>
            </a:r>
            <a:r>
              <a:rPr lang="zh-CN" altLang="en-US" dirty="0"/>
              <a:t>再将原来的</a:t>
            </a:r>
            <a:r>
              <a:rPr lang="en-US" altLang="zh-CN" dirty="0"/>
              <a:t>tail</a:t>
            </a:r>
            <a:r>
              <a:rPr lang="zh-CN" altLang="en-US" dirty="0"/>
              <a:t>回收</a:t>
            </a:r>
            <a:r>
              <a:rPr lang="en-US" altLang="zh-CN" dirty="0"/>
              <a:t>.</a:t>
            </a:r>
          </a:p>
          <a:p>
            <a:r>
              <a:rPr kumimoji="1" lang="en-US" altLang="zh-CN" dirty="0"/>
              <a:t>2. </a:t>
            </a:r>
            <a:r>
              <a:rPr kumimoji="1" lang="zh-CN" altLang="en-US" dirty="0"/>
              <a:t>否则</a:t>
            </a:r>
            <a:r>
              <a:rPr kumimoji="1" lang="en-US" altLang="zh-CN" dirty="0"/>
              <a:t>,</a:t>
            </a:r>
            <a:r>
              <a:rPr kumimoji="1" lang="zh-CN" altLang="en-US" dirty="0"/>
              <a:t>用</a:t>
            </a:r>
            <a:r>
              <a:rPr kumimoji="1" lang="en-US" altLang="zh-CN" dirty="0"/>
              <a:t>P</a:t>
            </a:r>
            <a:r>
              <a:rPr kumimoji="1" lang="zh-CN" altLang="en-US" dirty="0"/>
              <a:t>下一节点中元素的值替换</a:t>
            </a:r>
            <a:r>
              <a:rPr kumimoji="1" lang="en-US" altLang="zh-CN" dirty="0"/>
              <a:t>P</a:t>
            </a:r>
            <a:r>
              <a:rPr kumimoji="1" lang="zh-CN" altLang="en-US" dirty="0"/>
              <a:t>节点中的值</a:t>
            </a:r>
            <a:r>
              <a:rPr kumimoji="1" lang="en-US" altLang="zh-CN" dirty="0"/>
              <a:t>,</a:t>
            </a:r>
            <a:r>
              <a:rPr kumimoji="1" lang="zh-CN" altLang="en-US" dirty="0"/>
              <a:t>再删除</a:t>
            </a:r>
            <a:r>
              <a:rPr kumimoji="1" lang="en-US" altLang="zh-CN" dirty="0"/>
              <a:t>P</a:t>
            </a:r>
            <a:r>
              <a:rPr kumimoji="1" lang="zh-CN" altLang="en-US" dirty="0"/>
              <a:t>的下一节点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877824"/>
            <a:ext cx="8229600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如图所示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删除最后节点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0" y="1639824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71800" y="1639824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4800" y="1639824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0" y="1639824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77000" y="1639824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1752600" y="186842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971800" y="186842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114800" y="186842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334000" y="186842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477000" y="186842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1981200" y="118262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600200" y="1335024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head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705600" y="12588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6477000" y="1335024"/>
            <a:ext cx="685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tail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2209800" y="179222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429000" y="179222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4495800" y="1792224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5715000" y="179222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5562600" y="103022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334000" y="1182624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P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1752600" y="3240024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971800" y="3240024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114800" y="3240024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5334000" y="3240024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477000" y="3240024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1752600" y="346862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2971800" y="346862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4114800" y="346862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5334000" y="346862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6477000" y="346862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1981200" y="278282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1600200" y="2935224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head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5715000" y="28590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5486400" y="2935224"/>
            <a:ext cx="685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FF0000"/>
                </a:solidFill>
              </a:rPr>
              <a:t>tail</a:t>
            </a:r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2209800" y="339242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3429000" y="339242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4495800" y="3392424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5715000" y="339242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>
            <a:off x="5562600" y="28590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5334000" y="2935224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P</a:t>
            </a:r>
          </a:p>
        </p:txBody>
      </p:sp>
      <p:sp>
        <p:nvSpPr>
          <p:cNvPr id="45" name="Rectangle 60"/>
          <p:cNvSpPr>
            <a:spLocks noChangeArrowheads="1"/>
          </p:cNvSpPr>
          <p:nvPr/>
        </p:nvSpPr>
        <p:spPr bwMode="auto">
          <a:xfrm>
            <a:off x="1828800" y="5068824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61"/>
          <p:cNvSpPr>
            <a:spLocks noChangeArrowheads="1"/>
          </p:cNvSpPr>
          <p:nvPr/>
        </p:nvSpPr>
        <p:spPr bwMode="auto">
          <a:xfrm>
            <a:off x="3048000" y="5068824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47" name="Rectangle 62"/>
          <p:cNvSpPr>
            <a:spLocks noChangeArrowheads="1"/>
          </p:cNvSpPr>
          <p:nvPr/>
        </p:nvSpPr>
        <p:spPr bwMode="auto">
          <a:xfrm>
            <a:off x="4191000" y="5068824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48" name="Rectangle 63"/>
          <p:cNvSpPr>
            <a:spLocks noChangeArrowheads="1"/>
          </p:cNvSpPr>
          <p:nvPr/>
        </p:nvSpPr>
        <p:spPr bwMode="auto">
          <a:xfrm>
            <a:off x="5410200" y="5068824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9" name="Line 64"/>
          <p:cNvSpPr>
            <a:spLocks noChangeShapeType="1"/>
          </p:cNvSpPr>
          <p:nvPr/>
        </p:nvSpPr>
        <p:spPr bwMode="auto">
          <a:xfrm>
            <a:off x="1828800" y="529742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048000" y="529742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" name="Line 66"/>
          <p:cNvSpPr>
            <a:spLocks noChangeShapeType="1"/>
          </p:cNvSpPr>
          <p:nvPr/>
        </p:nvSpPr>
        <p:spPr bwMode="auto">
          <a:xfrm>
            <a:off x="4191000" y="529742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" name="Line 67"/>
          <p:cNvSpPr>
            <a:spLocks noChangeShapeType="1"/>
          </p:cNvSpPr>
          <p:nvPr/>
        </p:nvSpPr>
        <p:spPr bwMode="auto">
          <a:xfrm>
            <a:off x="5410200" y="529742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" name="Line 68"/>
          <p:cNvSpPr>
            <a:spLocks noChangeShapeType="1"/>
          </p:cNvSpPr>
          <p:nvPr/>
        </p:nvSpPr>
        <p:spPr bwMode="auto">
          <a:xfrm>
            <a:off x="2057400" y="461162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" name="Text Box 69"/>
          <p:cNvSpPr txBox="1">
            <a:spLocks noChangeArrowheads="1"/>
          </p:cNvSpPr>
          <p:nvPr/>
        </p:nvSpPr>
        <p:spPr bwMode="auto">
          <a:xfrm>
            <a:off x="1676400" y="4764024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head</a:t>
            </a:r>
          </a:p>
        </p:txBody>
      </p:sp>
      <p:sp>
        <p:nvSpPr>
          <p:cNvPr id="55" name="Line 70"/>
          <p:cNvSpPr>
            <a:spLocks noChangeShapeType="1"/>
          </p:cNvSpPr>
          <p:nvPr/>
        </p:nvSpPr>
        <p:spPr bwMode="auto">
          <a:xfrm>
            <a:off x="5791200" y="46878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" name="Line 71"/>
          <p:cNvSpPr>
            <a:spLocks noChangeShapeType="1"/>
          </p:cNvSpPr>
          <p:nvPr/>
        </p:nvSpPr>
        <p:spPr bwMode="auto">
          <a:xfrm>
            <a:off x="2286000" y="522122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" name="Line 72"/>
          <p:cNvSpPr>
            <a:spLocks noChangeShapeType="1"/>
          </p:cNvSpPr>
          <p:nvPr/>
        </p:nvSpPr>
        <p:spPr bwMode="auto">
          <a:xfrm>
            <a:off x="3505200" y="522122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" name="Line 73"/>
          <p:cNvSpPr>
            <a:spLocks noChangeShapeType="1"/>
          </p:cNvSpPr>
          <p:nvPr/>
        </p:nvSpPr>
        <p:spPr bwMode="auto">
          <a:xfrm>
            <a:off x="4572000" y="5221224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9" name="Line 74"/>
          <p:cNvSpPr>
            <a:spLocks noChangeShapeType="1"/>
          </p:cNvSpPr>
          <p:nvPr/>
        </p:nvSpPr>
        <p:spPr bwMode="auto">
          <a:xfrm>
            <a:off x="5638800" y="46878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" name="Text Box 75"/>
          <p:cNvSpPr txBox="1">
            <a:spLocks noChangeArrowheads="1"/>
          </p:cNvSpPr>
          <p:nvPr/>
        </p:nvSpPr>
        <p:spPr bwMode="auto">
          <a:xfrm>
            <a:off x="5334000" y="4764024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P</a:t>
            </a:r>
          </a:p>
        </p:txBody>
      </p:sp>
      <p:sp>
        <p:nvSpPr>
          <p:cNvPr id="61" name="Text Box 77"/>
          <p:cNvSpPr txBox="1">
            <a:spLocks noChangeArrowheads="1"/>
          </p:cNvSpPr>
          <p:nvPr/>
        </p:nvSpPr>
        <p:spPr bwMode="auto">
          <a:xfrm>
            <a:off x="5715000" y="4764024"/>
            <a:ext cx="60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tail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45920" y="597408"/>
            <a:ext cx="8229600" cy="582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其他情况的删除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如图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07920" y="151180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27120" y="151180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70120" y="151180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89320" y="151180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32320" y="151180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407920" y="174040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627120" y="174040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770120" y="174040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989320" y="174040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7132320" y="174040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636520" y="105460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255520" y="1207008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head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7360920" y="90220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7132320" y="1130808"/>
            <a:ext cx="685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tail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2865120" y="166420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4084320" y="166420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5151120" y="166420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370320" y="166420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4998720" y="90220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770120" y="1054608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P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2407920" y="326440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3627120" y="326440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770120" y="326440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5989320" y="326440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7132320" y="326440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2407920" y="349300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3627120" y="349300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4770120" y="349300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5989320" y="349300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7132320" y="349300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2636520" y="280720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255520" y="2959608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head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7360920" y="288340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7132320" y="2959608"/>
            <a:ext cx="685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tail</a:t>
            </a:r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2865120" y="341680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4084320" y="341680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5151120" y="341680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6370320" y="341680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>
            <a:off x="4998720" y="265480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4770120" y="2807208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P</a:t>
            </a:r>
          </a:p>
        </p:txBody>
      </p:sp>
      <p:sp>
        <p:nvSpPr>
          <p:cNvPr id="45" name="Rectangle 46"/>
          <p:cNvSpPr>
            <a:spLocks noChangeArrowheads="1"/>
          </p:cNvSpPr>
          <p:nvPr/>
        </p:nvSpPr>
        <p:spPr bwMode="auto">
          <a:xfrm>
            <a:off x="2484120" y="501700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47"/>
          <p:cNvSpPr>
            <a:spLocks noChangeArrowheads="1"/>
          </p:cNvSpPr>
          <p:nvPr/>
        </p:nvSpPr>
        <p:spPr bwMode="auto">
          <a:xfrm>
            <a:off x="3703320" y="501700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47" name="Rectangle 48"/>
          <p:cNvSpPr>
            <a:spLocks noChangeArrowheads="1"/>
          </p:cNvSpPr>
          <p:nvPr/>
        </p:nvSpPr>
        <p:spPr bwMode="auto">
          <a:xfrm>
            <a:off x="4846320" y="501700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8" name="Rectangle 50"/>
          <p:cNvSpPr>
            <a:spLocks noChangeArrowheads="1"/>
          </p:cNvSpPr>
          <p:nvPr/>
        </p:nvSpPr>
        <p:spPr bwMode="auto">
          <a:xfrm>
            <a:off x="7208520" y="501700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>
            <a:off x="2484120" y="524560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" name="Line 52"/>
          <p:cNvSpPr>
            <a:spLocks noChangeShapeType="1"/>
          </p:cNvSpPr>
          <p:nvPr/>
        </p:nvSpPr>
        <p:spPr bwMode="auto">
          <a:xfrm>
            <a:off x="3703320" y="524560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" name="Line 53"/>
          <p:cNvSpPr>
            <a:spLocks noChangeShapeType="1"/>
          </p:cNvSpPr>
          <p:nvPr/>
        </p:nvSpPr>
        <p:spPr bwMode="auto">
          <a:xfrm>
            <a:off x="4846320" y="524560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>
            <a:off x="7208520" y="524560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2712720" y="455980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" name="Text Box 57"/>
          <p:cNvSpPr txBox="1">
            <a:spLocks noChangeArrowheads="1"/>
          </p:cNvSpPr>
          <p:nvPr/>
        </p:nvSpPr>
        <p:spPr bwMode="auto">
          <a:xfrm>
            <a:off x="2331720" y="4712208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head</a:t>
            </a:r>
          </a:p>
        </p:txBody>
      </p:sp>
      <p:sp>
        <p:nvSpPr>
          <p:cNvPr id="55" name="Line 58"/>
          <p:cNvSpPr>
            <a:spLocks noChangeShapeType="1"/>
          </p:cNvSpPr>
          <p:nvPr/>
        </p:nvSpPr>
        <p:spPr bwMode="auto">
          <a:xfrm>
            <a:off x="7437120" y="463600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" name="Text Box 59"/>
          <p:cNvSpPr txBox="1">
            <a:spLocks noChangeArrowheads="1"/>
          </p:cNvSpPr>
          <p:nvPr/>
        </p:nvSpPr>
        <p:spPr bwMode="auto">
          <a:xfrm>
            <a:off x="7208520" y="4712208"/>
            <a:ext cx="685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tail</a:t>
            </a:r>
          </a:p>
        </p:txBody>
      </p:sp>
      <p:sp>
        <p:nvSpPr>
          <p:cNvPr id="57" name="Line 60"/>
          <p:cNvSpPr>
            <a:spLocks noChangeShapeType="1"/>
          </p:cNvSpPr>
          <p:nvPr/>
        </p:nvSpPr>
        <p:spPr bwMode="auto">
          <a:xfrm>
            <a:off x="2941320" y="516940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" name="Line 61"/>
          <p:cNvSpPr>
            <a:spLocks noChangeShapeType="1"/>
          </p:cNvSpPr>
          <p:nvPr/>
        </p:nvSpPr>
        <p:spPr bwMode="auto">
          <a:xfrm>
            <a:off x="4160520" y="516940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9" name="Line 62"/>
          <p:cNvSpPr>
            <a:spLocks noChangeShapeType="1"/>
          </p:cNvSpPr>
          <p:nvPr/>
        </p:nvSpPr>
        <p:spPr bwMode="auto">
          <a:xfrm>
            <a:off x="5227320" y="5169408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" name="Line 64"/>
          <p:cNvSpPr>
            <a:spLocks noChangeShapeType="1"/>
          </p:cNvSpPr>
          <p:nvPr/>
        </p:nvSpPr>
        <p:spPr bwMode="auto">
          <a:xfrm>
            <a:off x="5074920" y="440740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" name="Text Box 66"/>
          <p:cNvSpPr txBox="1">
            <a:spLocks noChangeArrowheads="1"/>
          </p:cNvSpPr>
          <p:nvPr/>
        </p:nvSpPr>
        <p:spPr bwMode="auto">
          <a:xfrm>
            <a:off x="4846320" y="4559808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/>
      <p:bldP spid="57" grpId="0" animBg="1"/>
      <p:bldP spid="58" grpId="0" animBg="1"/>
      <p:bldP spid="59" grpId="0" animBg="1"/>
      <p:bldP spid="60" grpId="0" animBg="1"/>
      <p:bldP spid="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0"/>
            <a:ext cx="7010400" cy="838200"/>
          </a:xfrm>
        </p:spPr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9176" y="713233"/>
            <a:ext cx="7010400" cy="4059935"/>
          </a:xfrm>
        </p:spPr>
        <p:txBody>
          <a:bodyPr/>
          <a:lstStyle/>
          <a:p>
            <a:r>
              <a:rPr kumimoji="1" lang="en-US" altLang="zh-CN" sz="2000" dirty="0"/>
              <a:t>Public void remove(</a:t>
            </a:r>
            <a:r>
              <a:rPr kumimoji="1" lang="en-US" altLang="zh-CN" sz="2000" dirty="0" err="1"/>
              <a:t>LinkedListItr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itr</a:t>
            </a:r>
            <a:r>
              <a:rPr kumimoji="1" lang="en-US" altLang="zh-CN" sz="2000" dirty="0"/>
              <a:t>){</a:t>
            </a:r>
          </a:p>
          <a:p>
            <a:pPr>
              <a:buFontTx/>
              <a:buNone/>
            </a:pPr>
            <a:r>
              <a:rPr kumimoji="1" lang="en-US" altLang="zh-CN" sz="2000" dirty="0"/>
              <a:t>              </a:t>
            </a:r>
            <a:r>
              <a:rPr kumimoji="1" lang="en-US" altLang="zh-CN" sz="2000" dirty="0" err="1"/>
              <a:t>ListNode</a:t>
            </a:r>
            <a:r>
              <a:rPr kumimoji="1" lang="en-US" altLang="zh-CN" sz="2000" dirty="0"/>
              <a:t> p=</a:t>
            </a:r>
            <a:r>
              <a:rPr kumimoji="1" lang="en-US" altLang="zh-CN" sz="2000" dirty="0" err="1"/>
              <a:t>itr.current</a:t>
            </a:r>
            <a:r>
              <a:rPr kumimoji="1" lang="en-US" altLang="zh-CN" sz="2000" dirty="0"/>
              <a:t>;</a:t>
            </a:r>
          </a:p>
          <a:p>
            <a:pPr>
              <a:buFontTx/>
              <a:buNone/>
            </a:pPr>
            <a:r>
              <a:rPr kumimoji="1" lang="en-US" altLang="zh-CN" sz="2000" dirty="0"/>
              <a:t>              if(p!=head &amp;&amp; p!=tail){ </a:t>
            </a:r>
          </a:p>
          <a:p>
            <a:pPr>
              <a:buFontTx/>
              <a:buNone/>
            </a:pPr>
            <a:r>
              <a:rPr kumimoji="1" lang="en-US" altLang="zh-CN" sz="2000" dirty="0"/>
              <a:t>                     if(</a:t>
            </a:r>
            <a:r>
              <a:rPr kumimoji="1" lang="en-US" altLang="zh-CN" sz="2000" dirty="0" err="1"/>
              <a:t>p.next</a:t>
            </a:r>
            <a:r>
              <a:rPr kumimoji="1" lang="en-US" altLang="zh-CN" sz="2000" dirty="0"/>
              <a:t>==tail){/*</a:t>
            </a:r>
            <a:r>
              <a:rPr kumimoji="1" lang="zh-CN" altLang="en-US" sz="2000" dirty="0"/>
              <a:t>如果</a:t>
            </a:r>
            <a:r>
              <a:rPr kumimoji="1" lang="en-US" altLang="zh-CN" sz="2000" dirty="0"/>
              <a:t>p</a:t>
            </a:r>
            <a:r>
              <a:rPr kumimoji="1" lang="zh-CN" altLang="en-US" sz="2000" dirty="0"/>
              <a:t>是最后一个节点*</a:t>
            </a:r>
            <a:r>
              <a:rPr kumimoji="1" lang="en-US" altLang="zh-CN" sz="2000" dirty="0"/>
              <a:t>/</a:t>
            </a:r>
          </a:p>
          <a:p>
            <a:pPr>
              <a:buFontTx/>
              <a:buNone/>
            </a:pPr>
            <a:r>
              <a:rPr kumimoji="1" lang="en-US" altLang="zh-CN" sz="2000" dirty="0"/>
              <a:t>  	                 tail=p;</a:t>
            </a:r>
          </a:p>
          <a:p>
            <a:pPr>
              <a:buFontTx/>
              <a:buNone/>
            </a:pPr>
            <a:r>
              <a:rPr kumimoji="1" lang="en-US" altLang="zh-CN" sz="2000" dirty="0"/>
              <a:t>  	                 </a:t>
            </a:r>
            <a:r>
              <a:rPr kumimoji="1" lang="en-US" altLang="zh-CN" sz="2000" dirty="0" err="1"/>
              <a:t>tail.next</a:t>
            </a:r>
            <a:r>
              <a:rPr kumimoji="1" lang="en-US" altLang="zh-CN" sz="2000" dirty="0"/>
              <a:t>=null;</a:t>
            </a:r>
          </a:p>
          <a:p>
            <a:pPr>
              <a:buFontTx/>
              <a:buNone/>
            </a:pPr>
            <a:r>
              <a:rPr kumimoji="1" lang="en-US" altLang="zh-CN" sz="2000" dirty="0"/>
              <a:t>                      }</a:t>
            </a:r>
          </a:p>
          <a:p>
            <a:pPr>
              <a:buFontTx/>
              <a:buNone/>
            </a:pPr>
            <a:r>
              <a:rPr kumimoji="1" lang="en-US" altLang="zh-CN" sz="2000" dirty="0"/>
              <a:t>                      else{</a:t>
            </a:r>
          </a:p>
          <a:p>
            <a:pPr>
              <a:buFontTx/>
              <a:buNone/>
            </a:pPr>
            <a:r>
              <a:rPr kumimoji="1" lang="en-US" altLang="zh-CN" sz="2000" dirty="0"/>
              <a:t>               	       </a:t>
            </a:r>
            <a:r>
              <a:rPr kumimoji="1" lang="en-US" altLang="zh-CN" sz="2000" dirty="0" err="1"/>
              <a:t>p.element</a:t>
            </a:r>
            <a:r>
              <a:rPr kumimoji="1" lang="en-US" altLang="zh-CN" sz="2000" dirty="0"/>
              <a:t>=</a:t>
            </a:r>
            <a:r>
              <a:rPr kumimoji="1" lang="en-US" altLang="zh-CN" sz="2000" dirty="0" err="1"/>
              <a:t>p.next.element</a:t>
            </a:r>
            <a:r>
              <a:rPr kumimoji="1" lang="en-US" altLang="zh-CN" sz="2000" dirty="0"/>
              <a:t>;</a:t>
            </a:r>
          </a:p>
          <a:p>
            <a:pPr>
              <a:buFontTx/>
              <a:buNone/>
            </a:pPr>
            <a:r>
              <a:rPr kumimoji="1" lang="en-US" altLang="zh-CN" sz="2000" dirty="0"/>
              <a:t>     	                    </a:t>
            </a:r>
            <a:r>
              <a:rPr kumimoji="1" lang="en-US" altLang="zh-CN" sz="2000" dirty="0" err="1"/>
              <a:t>p.next</a:t>
            </a:r>
            <a:r>
              <a:rPr kumimoji="1" lang="en-US" altLang="zh-CN" sz="2000" dirty="0"/>
              <a:t>=</a:t>
            </a:r>
            <a:r>
              <a:rPr kumimoji="1" lang="en-US" altLang="zh-CN" sz="2000" dirty="0" err="1"/>
              <a:t>p.next.next</a:t>
            </a:r>
            <a:r>
              <a:rPr kumimoji="1" lang="en-US" altLang="zh-CN" sz="2000" dirty="0"/>
              <a:t>;</a:t>
            </a:r>
          </a:p>
          <a:p>
            <a:pPr>
              <a:buFontTx/>
              <a:buNone/>
            </a:pPr>
            <a:r>
              <a:rPr kumimoji="1" lang="en-US" altLang="zh-CN" sz="2000" dirty="0"/>
              <a:t>                       }</a:t>
            </a:r>
          </a:p>
          <a:p>
            <a:pPr>
              <a:buFontTx/>
              <a:buNone/>
            </a:pPr>
            <a:r>
              <a:rPr kumimoji="1" lang="en-US" altLang="zh-CN" sz="2000" dirty="0"/>
              <a:t>              }</a:t>
            </a:r>
          </a:p>
          <a:p>
            <a:pPr>
              <a:buFontTx/>
              <a:buNone/>
            </a:pPr>
            <a:r>
              <a:rPr kumimoji="1" lang="en-US" altLang="zh-CN" sz="2000" dirty="0"/>
              <a:t>  }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/>
              <a:t>		</a:t>
            </a:r>
            <a:r>
              <a:rPr lang="zh-CN" altLang="en-US" b="1" dirty="0"/>
              <a:t>假设以数组</a:t>
            </a:r>
            <a:r>
              <a:rPr lang="en-US" altLang="zh-CN" b="1" dirty="0"/>
              <a:t>Q[m]</a:t>
            </a:r>
            <a:r>
              <a:rPr lang="zh-CN" altLang="en-US" b="1" dirty="0"/>
              <a:t>存放循环队列中的元素，同时以</a:t>
            </a:r>
            <a:r>
              <a:rPr lang="en-US" altLang="zh-CN" b="1" dirty="0"/>
              <a:t>rear</a:t>
            </a:r>
            <a:r>
              <a:rPr lang="zh-CN" altLang="en-US" b="1" dirty="0"/>
              <a:t>和</a:t>
            </a:r>
            <a:r>
              <a:rPr lang="en-US" altLang="zh-CN" b="1" dirty="0"/>
              <a:t>length </a:t>
            </a:r>
            <a:r>
              <a:rPr lang="zh-CN" altLang="en-US" b="1" dirty="0"/>
              <a:t>分别指示环形队列中的队尾位置和队列中所含元素的个数：</a:t>
            </a:r>
          </a:p>
          <a:p>
            <a:pPr>
              <a:buNone/>
            </a:pPr>
            <a:r>
              <a:rPr lang="zh-CN" altLang="en-US" b="1" dirty="0"/>
              <a:t>      </a:t>
            </a:r>
            <a:r>
              <a:rPr lang="en-US" altLang="zh-CN" b="1" dirty="0"/>
              <a:t>1</a:t>
            </a:r>
            <a:r>
              <a:rPr lang="zh-CN" altLang="en-US" b="1" dirty="0"/>
              <a:t>）求队列中第一个元素的实际位置。</a:t>
            </a:r>
          </a:p>
          <a:p>
            <a:pPr>
              <a:buNone/>
            </a:pPr>
            <a:r>
              <a:rPr lang="zh-CN" altLang="en-US" b="1" dirty="0"/>
              <a:t>      </a:t>
            </a:r>
            <a:r>
              <a:rPr lang="en-US" altLang="zh-CN" b="1" dirty="0"/>
              <a:t>2</a:t>
            </a:r>
            <a:r>
              <a:rPr lang="zh-CN" altLang="en-US" b="1" dirty="0"/>
              <a:t>）给出该循环队列的队空条件和队满条件，并写出相应的插入</a:t>
            </a:r>
            <a:r>
              <a:rPr lang="en-US" altLang="zh-CN" b="1" dirty="0"/>
              <a:t>(</a:t>
            </a:r>
            <a:r>
              <a:rPr lang="en-US" altLang="zh-CN" b="1" dirty="0" err="1"/>
              <a:t>enqueue</a:t>
            </a:r>
            <a:r>
              <a:rPr lang="en-US" altLang="zh-CN" b="1" dirty="0"/>
              <a:t>)</a:t>
            </a:r>
            <a:r>
              <a:rPr lang="zh-CN" altLang="en-US" b="1" dirty="0"/>
              <a:t>和删除</a:t>
            </a:r>
            <a:r>
              <a:rPr lang="en-US" altLang="zh-CN" b="1" dirty="0"/>
              <a:t>(</a:t>
            </a:r>
            <a:r>
              <a:rPr lang="en-US" altLang="zh-CN" b="1" dirty="0" err="1"/>
              <a:t>dlqueue</a:t>
            </a:r>
            <a:r>
              <a:rPr lang="en-US" altLang="zh-CN" b="1" dirty="0"/>
              <a:t>)</a:t>
            </a:r>
            <a:r>
              <a:rPr lang="zh-CN" altLang="en-US" b="1" dirty="0"/>
              <a:t>元素的操作算法。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52144" y="411480"/>
            <a:ext cx="8229600" cy="582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假设以数组</a:t>
            </a: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Q[m]</a:t>
            </a:r>
            <a: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存放循环队列中的元素，同时以</a:t>
            </a: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rear</a:t>
            </a:r>
            <a: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length</a:t>
            </a:r>
            <a: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分别指示环队列中队尾位置和队列中元素的个数。</a:t>
            </a:r>
            <a:b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1)</a:t>
            </a:r>
            <a: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求队列中第一个元素的实际位置。</a:t>
            </a:r>
            <a:b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2)</a:t>
            </a:r>
            <a: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给出该循环队列的队空条件和队满条件，并写出相应的插入和删除的方法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76144" y="2231136"/>
            <a:ext cx="3200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057144" y="22311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361944" y="22311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742944" y="22311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581144" y="22311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885944" y="22311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5266944" y="22311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571744" y="22311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742944" y="2154936"/>
            <a:ext cx="838200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…….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514344" y="19263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733544" y="19263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361944" y="1926336"/>
            <a:ext cx="609600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front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657344" y="1926336"/>
            <a:ext cx="609600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rear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669669" y="1432624"/>
            <a:ext cx="367408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1)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523744" y="1545336"/>
            <a:ext cx="3962400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/>
              <a:t>情况一</a:t>
            </a:r>
            <a:r>
              <a:rPr lang="en-US" altLang="zh-CN" sz="1600" dirty="0"/>
              <a:t>:</a:t>
            </a:r>
            <a:r>
              <a:rPr lang="en-US" altLang="zh-CN" sz="1600" dirty="0">
                <a:latin typeface="Times New Roman" pitchFamily="18" charset="0"/>
              </a:rPr>
              <a:t> front=rear-length+1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2676144" y="3678936"/>
            <a:ext cx="3200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3057144" y="36789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3361944" y="36789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742944" y="36789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4581144" y="36789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4885944" y="36789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5266944" y="36789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5571744" y="36789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742944" y="3602736"/>
            <a:ext cx="838200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…….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3514344" y="33741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4733544" y="33741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361944" y="3374136"/>
            <a:ext cx="609600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rear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657344" y="3374136"/>
            <a:ext cx="609600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front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599944" y="2916936"/>
            <a:ext cx="3962400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/>
              <a:t>情况二</a:t>
            </a:r>
            <a:r>
              <a:rPr lang="en-US" altLang="zh-CN" sz="1600"/>
              <a:t>:</a:t>
            </a:r>
            <a:r>
              <a:rPr lang="en-US" altLang="zh-CN" sz="1600">
                <a:latin typeface="Times New Roman" pitchFamily="18" charset="0"/>
              </a:rPr>
              <a:t> front=rear-length+1+m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2599944" y="4440936"/>
            <a:ext cx="3962400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/>
              <a:t>合并</a:t>
            </a:r>
            <a:r>
              <a:rPr lang="en-US" altLang="zh-CN" sz="1600"/>
              <a:t>:</a:t>
            </a:r>
            <a:r>
              <a:rPr lang="en-US" altLang="zh-CN" sz="1600">
                <a:latin typeface="Times New Roman" pitchFamily="18" charset="0"/>
              </a:rPr>
              <a:t> front=(rear-length+1+m)%m</a:t>
            </a: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1304544" y="3678936"/>
            <a:ext cx="1371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609344" y="36789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1990344" y="36789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2295144" y="36789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2676144" y="3297936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>
            <a:off x="4581144" y="3374136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>
            <a:off x="1456944" y="329793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1380744" y="3374136"/>
            <a:ext cx="609600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front’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/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dirty="0"/>
              <a:t>队空情况</a:t>
            </a:r>
            <a:r>
              <a:rPr lang="en-US" altLang="zh-CN" dirty="0"/>
              <a:t>: length==0</a:t>
            </a:r>
          </a:p>
          <a:p>
            <a:pPr>
              <a:buFontTx/>
              <a:buNone/>
            </a:pPr>
            <a:r>
              <a:rPr lang="zh-CN" altLang="en-US" dirty="0"/>
              <a:t>队满情况</a:t>
            </a:r>
            <a:r>
              <a:rPr lang="en-US" altLang="zh-CN" dirty="0"/>
              <a:t>: length==m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B6C2B773-194F-0348-A372-04B0C2BFA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472" y="376222"/>
            <a:ext cx="8366848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800" dirty="0">
                <a:solidFill>
                  <a:srgbClr val="FF0000"/>
                </a:solidFill>
              </a:rPr>
              <a:t>2010</a:t>
            </a:r>
            <a:r>
              <a:rPr lang="zh-CN" altLang="en-US" sz="4800" dirty="0">
                <a:solidFill>
                  <a:srgbClr val="FF0000"/>
                </a:solidFill>
              </a:rPr>
              <a:t>年全国统考题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FADA3C05-D0BD-934F-9A0E-46A9C022F3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5" y="1897063"/>
            <a:ext cx="8029575" cy="3317875"/>
          </a:xfrm>
        </p:spPr>
        <p:txBody>
          <a:bodyPr>
            <a:normAutofit/>
          </a:bodyPr>
          <a:lstStyle/>
          <a:p>
            <a:pPr eaLnBrk="1" hangingPunct="1">
              <a:buFont typeface="Wingdings 2" pitchFamily="2" charset="2"/>
              <a:buNone/>
            </a:pPr>
            <a:r>
              <a:rPr lang="zh-CN" altLang="en-US" sz="2400" dirty="0"/>
              <a:t>       若元素</a:t>
            </a:r>
            <a:r>
              <a:rPr lang="en-US" altLang="zh-CN" sz="2400" dirty="0" err="1"/>
              <a:t>a,b,c,d,e,f</a:t>
            </a:r>
            <a:r>
              <a:rPr lang="zh-CN" altLang="en-US" sz="2400" dirty="0"/>
              <a:t>依次进栈，允许进栈、退栈操作交替进行。但不允许连续三次进行退栈工作，则不可能得到的出栈序列是（   ）</a:t>
            </a:r>
          </a:p>
          <a:p>
            <a:pPr eaLnBrk="1" hangingPunct="1">
              <a:buFont typeface="Wingdings 2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A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dcebfa</a:t>
            </a:r>
            <a:r>
              <a:rPr lang="en-US" altLang="zh-CN" sz="2400" dirty="0"/>
              <a:t>   B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cbdaef</a:t>
            </a:r>
            <a:r>
              <a:rPr lang="en-US" altLang="zh-CN" sz="2400" dirty="0"/>
              <a:t>    C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bcaefd</a:t>
            </a:r>
            <a:r>
              <a:rPr lang="en-US" altLang="zh-CN" sz="2400" dirty="0"/>
              <a:t>   D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afedcb</a:t>
            </a:r>
            <a:endParaRPr lang="en-US" altLang="zh-CN" sz="2400" dirty="0"/>
          </a:p>
          <a:p>
            <a:pPr eaLnBrk="1" hangingPunct="1">
              <a:buFont typeface="Wingdings 2" pitchFamily="2" charset="2"/>
              <a:buNone/>
            </a:pPr>
            <a:endParaRPr lang="en-US" altLang="zh-CN" sz="2400" dirty="0"/>
          </a:p>
          <a:p>
            <a:pPr eaLnBrk="1" hangingPunct="1">
              <a:buFont typeface="Wingdings" pitchFamily="2" charset="2"/>
              <a:buNone/>
            </a:pPr>
            <a:endParaRPr lang="en-US" altLang="zh-CN" sz="2400" b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89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7464" y="274320"/>
            <a:ext cx="7010400" cy="3242501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>
                <a:latin typeface="Times New Roman" pitchFamily="18" charset="0"/>
              </a:rPr>
              <a:t>public void </a:t>
            </a:r>
            <a:r>
              <a:rPr kumimoji="1" lang="en-US" altLang="zh-CN" sz="1600" dirty="0" err="1">
                <a:latin typeface="Times New Roman" pitchFamily="18" charset="0"/>
              </a:rPr>
              <a:t>enqueue</a:t>
            </a:r>
            <a:r>
              <a:rPr kumimoji="1" lang="en-US" altLang="zh-CN" sz="1600" dirty="0">
                <a:latin typeface="Times New Roman" pitchFamily="18" charset="0"/>
              </a:rPr>
              <a:t>(Object x) throws Overflow{  /*</a:t>
            </a:r>
            <a:r>
              <a:rPr kumimoji="1" lang="zh-CN" altLang="en-US" sz="1600" dirty="0">
                <a:latin typeface="Times New Roman" pitchFamily="18" charset="0"/>
              </a:rPr>
              <a:t>入队*</a:t>
            </a:r>
            <a:r>
              <a:rPr kumimoji="1" lang="en-US" altLang="zh-CN" sz="1600" dirty="0">
                <a:latin typeface="Times New Roman" pitchFamily="18" charset="0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>
                <a:latin typeface="Times New Roman" pitchFamily="18" charset="0"/>
              </a:rPr>
              <a:t>	if(</a:t>
            </a:r>
            <a:r>
              <a:rPr kumimoji="1" lang="en-US" altLang="zh-CN" sz="1600" dirty="0" err="1">
                <a:latin typeface="Times New Roman" pitchFamily="18" charset="0"/>
              </a:rPr>
              <a:t>isFull</a:t>
            </a:r>
            <a:r>
              <a:rPr kumimoji="1" lang="en-US" altLang="zh-CN" sz="1600" dirty="0">
                <a:latin typeface="Times New Roman" pitchFamily="18" charset="0"/>
              </a:rPr>
              <a:t>()){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>
                <a:latin typeface="Times New Roman" pitchFamily="18" charset="0"/>
              </a:rPr>
              <a:t>		 throws new Overflow();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>
                <a:latin typeface="Times New Roman" pitchFamily="18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>
                <a:latin typeface="Times New Roman" pitchFamily="18" charset="0"/>
              </a:rPr>
              <a:t>	else{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>
                <a:latin typeface="Times New Roman" pitchFamily="18" charset="0"/>
              </a:rPr>
              <a:t>		length++;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>
                <a:latin typeface="Times New Roman" pitchFamily="18" charset="0"/>
              </a:rPr>
              <a:t>		rear = (rear+1)%m;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>
                <a:latin typeface="Times New Roman" pitchFamily="18" charset="0"/>
              </a:rPr>
              <a:t>		Q[rear] =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>
                <a:latin typeface="Times New Roman" pitchFamily="18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>
                <a:latin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>
                <a:latin typeface="Times New Roman" pitchFamily="18" charset="0"/>
              </a:rPr>
              <a:t>public Object </a:t>
            </a:r>
            <a:r>
              <a:rPr kumimoji="1" lang="en-US" altLang="zh-CN" sz="1600" dirty="0" err="1">
                <a:latin typeface="Times New Roman" pitchFamily="18" charset="0"/>
              </a:rPr>
              <a:t>dequeue</a:t>
            </a:r>
            <a:r>
              <a:rPr kumimoji="1" lang="en-US" altLang="zh-CN" sz="1600" dirty="0">
                <a:latin typeface="Times New Roman" pitchFamily="18" charset="0"/>
              </a:rPr>
              <a:t>() throws Underflow{  /*</a:t>
            </a:r>
            <a:r>
              <a:rPr kumimoji="1" lang="zh-CN" altLang="en-US" sz="1600" dirty="0">
                <a:latin typeface="Times New Roman" pitchFamily="18" charset="0"/>
              </a:rPr>
              <a:t>出队*</a:t>
            </a:r>
            <a:r>
              <a:rPr kumimoji="1" lang="en-US" altLang="zh-CN" sz="1600" dirty="0">
                <a:latin typeface="Times New Roman" pitchFamily="18" charset="0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>
                <a:latin typeface="Times New Roman" pitchFamily="18" charset="0"/>
              </a:rPr>
              <a:t>	if(</a:t>
            </a:r>
            <a:r>
              <a:rPr kumimoji="1" lang="en-US" altLang="zh-CN" sz="1600" dirty="0" err="1">
                <a:latin typeface="Times New Roman" pitchFamily="18" charset="0"/>
              </a:rPr>
              <a:t>isEmpty</a:t>
            </a:r>
            <a:r>
              <a:rPr kumimoji="1" lang="en-US" altLang="zh-CN" sz="1600" dirty="0">
                <a:latin typeface="Times New Roman" pitchFamily="18" charset="0"/>
              </a:rPr>
              <a:t>()){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>
                <a:latin typeface="Times New Roman" pitchFamily="18" charset="0"/>
              </a:rPr>
              <a:t>		throws new Underflow();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>
                <a:latin typeface="Times New Roman" pitchFamily="18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>
                <a:latin typeface="Times New Roman" pitchFamily="18" charset="0"/>
              </a:rPr>
              <a:t>	else{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>
                <a:latin typeface="Times New Roman" pitchFamily="18" charset="0"/>
              </a:rPr>
              <a:t>		length--;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>
                <a:latin typeface="Times New Roman" pitchFamily="18" charset="0"/>
              </a:rPr>
              <a:t>		return Q[(rear-length+1+m)%m];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>
                <a:latin typeface="Times New Roman" pitchFamily="18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>
                <a:latin typeface="Times New Roman" pitchFamily="18" charset="0"/>
              </a:rPr>
              <a:t>}</a:t>
            </a:r>
          </a:p>
          <a:p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55648" y="509016"/>
            <a:ext cx="8229600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关于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rear==0,length==0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的问题</a:t>
            </a: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4498848" y="1804416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18"/>
          <p:cNvSpPr>
            <a:spLocks noChangeShapeType="1"/>
          </p:cNvSpPr>
          <p:nvPr/>
        </p:nvSpPr>
        <p:spPr bwMode="auto">
          <a:xfrm>
            <a:off x="4879848" y="180441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>
            <a:off x="5260848" y="180441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Line 20"/>
          <p:cNvSpPr>
            <a:spLocks noChangeShapeType="1"/>
          </p:cNvSpPr>
          <p:nvPr/>
        </p:nvSpPr>
        <p:spPr bwMode="auto">
          <a:xfrm>
            <a:off x="5641848" y="180441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Line 21"/>
          <p:cNvSpPr>
            <a:spLocks noChangeShapeType="1"/>
          </p:cNvSpPr>
          <p:nvPr/>
        </p:nvSpPr>
        <p:spPr bwMode="auto">
          <a:xfrm>
            <a:off x="4575048" y="134721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4803648" y="134721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4117848" y="1423416"/>
            <a:ext cx="60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front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4803648" y="1423416"/>
            <a:ext cx="60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rear</a:t>
            </a: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4498848" y="1804416"/>
            <a:ext cx="533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o1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2060448" y="1728216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rear==0,length==1</a:t>
            </a: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>
            <a:off x="5260848" y="2261616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5489448" y="2490216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O1</a:t>
            </a:r>
            <a:r>
              <a:rPr lang="zh-CN" altLang="en-US" sz="1400"/>
              <a:t>出队</a:t>
            </a:r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4575048" y="3557016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30"/>
          <p:cNvSpPr>
            <a:spLocks noChangeShapeType="1"/>
          </p:cNvSpPr>
          <p:nvPr/>
        </p:nvSpPr>
        <p:spPr bwMode="auto">
          <a:xfrm>
            <a:off x="4956048" y="355701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>
            <a:off x="5337048" y="355701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>
            <a:off x="5718048" y="355701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" name="Line 33"/>
          <p:cNvSpPr>
            <a:spLocks noChangeShapeType="1"/>
          </p:cNvSpPr>
          <p:nvPr/>
        </p:nvSpPr>
        <p:spPr bwMode="auto">
          <a:xfrm>
            <a:off x="5108448" y="309981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>
            <a:off x="4879848" y="309981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4498848" y="3176016"/>
            <a:ext cx="60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rear</a:t>
            </a:r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auto">
          <a:xfrm>
            <a:off x="5032248" y="3176016"/>
            <a:ext cx="60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front</a:t>
            </a:r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2060448" y="3328416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rear==0,length==0</a:t>
            </a:r>
          </a:p>
        </p:txBody>
      </p:sp>
      <p:sp>
        <p:nvSpPr>
          <p:cNvPr id="26" name="Text Box 39"/>
          <p:cNvSpPr txBox="1">
            <a:spLocks noChangeArrowheads="1"/>
          </p:cNvSpPr>
          <p:nvPr/>
        </p:nvSpPr>
        <p:spPr bwMode="auto">
          <a:xfrm>
            <a:off x="2136648" y="4471416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出始状态呢</a:t>
            </a:r>
            <a:r>
              <a:rPr lang="en-US" altLang="zh-CN" sz="2400"/>
              <a:t>?</a:t>
            </a:r>
          </a:p>
        </p:txBody>
      </p:sp>
      <p:sp>
        <p:nvSpPr>
          <p:cNvPr id="27" name="Text Box 40"/>
          <p:cNvSpPr txBox="1">
            <a:spLocks noChangeArrowheads="1"/>
          </p:cNvSpPr>
          <p:nvPr/>
        </p:nvSpPr>
        <p:spPr bwMode="auto">
          <a:xfrm>
            <a:off x="5870448" y="4471416"/>
            <a:ext cx="259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rear==-1, front==0</a:t>
            </a:r>
          </a:p>
        </p:txBody>
      </p:sp>
      <p:sp>
        <p:nvSpPr>
          <p:cNvPr id="28" name="Line 41"/>
          <p:cNvSpPr>
            <a:spLocks noChangeShapeType="1"/>
          </p:cNvSpPr>
          <p:nvPr/>
        </p:nvSpPr>
        <p:spPr bwMode="auto">
          <a:xfrm>
            <a:off x="4956048" y="462381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2600" y="899886"/>
            <a:ext cx="7010400" cy="5631543"/>
          </a:xfrm>
        </p:spPr>
        <p:txBody>
          <a:bodyPr/>
          <a:lstStyle/>
          <a:p>
            <a:pPr>
              <a:buNone/>
            </a:pPr>
            <a:r>
              <a:rPr lang="zh-CN" altLang="en-US" sz="1800" dirty="0"/>
              <a:t>设有一个</a:t>
            </a:r>
            <a:r>
              <a:rPr lang="en-US" altLang="zh-CN" sz="1800" dirty="0"/>
              <a:t>n*n</a:t>
            </a:r>
            <a:r>
              <a:rPr lang="zh-CN" altLang="en-US" sz="1800" dirty="0"/>
              <a:t>的对称矩阵</a:t>
            </a:r>
            <a:r>
              <a:rPr lang="en-US" altLang="zh-CN" sz="1800" dirty="0"/>
              <a:t>A</a:t>
            </a:r>
            <a:r>
              <a:rPr lang="zh-CN" altLang="en-US" sz="1800" dirty="0"/>
              <a:t>，如下图</a:t>
            </a:r>
            <a:r>
              <a:rPr lang="en-US" altLang="zh-CN" sz="1800" dirty="0"/>
              <a:t>(a)</a:t>
            </a:r>
            <a:r>
              <a:rPr lang="zh-CN" altLang="en-US" sz="1800" dirty="0"/>
              <a:t>所示。为了节约存储，可以只存对角线及对角线以上的元素，或者只存对角线或对角线以下的元素。前者称为上三角矩阵，后者称为下三角矩阵。我们把它们按行存放于一个一维数组</a:t>
            </a:r>
            <a:r>
              <a:rPr lang="en-US" altLang="zh-CN" sz="1800" dirty="0"/>
              <a:t>B</a:t>
            </a:r>
            <a:r>
              <a:rPr lang="zh-CN" altLang="en-US" sz="1800" dirty="0"/>
              <a:t>中，如图</a:t>
            </a:r>
            <a:r>
              <a:rPr lang="en-US" altLang="zh-CN" sz="1800" dirty="0"/>
              <a:t>(b)</a:t>
            </a:r>
            <a:r>
              <a:rPr lang="zh-CN" altLang="en-US" sz="1800" dirty="0"/>
              <a:t>和图</a:t>
            </a:r>
            <a:r>
              <a:rPr lang="en-US" altLang="zh-CN" sz="1800" dirty="0"/>
              <a:t>(c)</a:t>
            </a:r>
            <a:r>
              <a:rPr lang="zh-CN" altLang="en-US" sz="1800" dirty="0"/>
              <a:t>所示。并称之为对称矩阵</a:t>
            </a:r>
            <a:r>
              <a:rPr lang="en-US" altLang="zh-CN" sz="1800" dirty="0"/>
              <a:t>A</a:t>
            </a:r>
            <a:r>
              <a:rPr lang="zh-CN" altLang="en-US" sz="1800" dirty="0"/>
              <a:t>的压缩存储方式。试问：</a:t>
            </a:r>
          </a:p>
          <a:p>
            <a:pPr>
              <a:buNone/>
            </a:pPr>
            <a:r>
              <a:rPr lang="zh-CN" altLang="en-US" sz="1800" dirty="0"/>
              <a:t>   </a:t>
            </a:r>
            <a:r>
              <a:rPr lang="en-US" altLang="zh-CN" sz="1800" dirty="0"/>
              <a:t>1</a:t>
            </a:r>
            <a:r>
              <a:rPr lang="zh-CN" altLang="en-US" sz="1800" dirty="0"/>
              <a:t>）存放对称矩阵</a:t>
            </a:r>
            <a:r>
              <a:rPr lang="en-US" altLang="zh-CN" sz="1800" dirty="0"/>
              <a:t>A</a:t>
            </a:r>
            <a:r>
              <a:rPr lang="zh-CN" altLang="en-US" sz="1800" dirty="0"/>
              <a:t>上三角部分或下三角部分的一维数组</a:t>
            </a:r>
            <a:r>
              <a:rPr lang="en-US" altLang="zh-CN" sz="1800" dirty="0"/>
              <a:t>B</a:t>
            </a:r>
            <a:r>
              <a:rPr lang="zh-CN" altLang="en-US" sz="1800" dirty="0"/>
              <a:t>有多少元素？</a:t>
            </a:r>
          </a:p>
          <a:p>
            <a:pPr>
              <a:buNone/>
            </a:pPr>
            <a:r>
              <a:rPr lang="zh-CN" altLang="en-US" sz="1800" dirty="0"/>
              <a:t>   </a:t>
            </a:r>
            <a:r>
              <a:rPr lang="en-US" altLang="zh-CN" sz="1800" dirty="0"/>
              <a:t>2</a:t>
            </a:r>
            <a:r>
              <a:rPr lang="zh-CN" altLang="en-US" sz="1800" dirty="0"/>
              <a:t>）若在一维数组</a:t>
            </a:r>
            <a:r>
              <a:rPr lang="en-US" altLang="zh-CN" sz="1800" dirty="0"/>
              <a:t>B</a:t>
            </a:r>
            <a:r>
              <a:rPr lang="zh-CN" altLang="en-US" sz="1800" dirty="0"/>
              <a:t>中从</a:t>
            </a:r>
            <a:r>
              <a:rPr lang="en-US" altLang="zh-CN" sz="1800" dirty="0"/>
              <a:t>0</a:t>
            </a:r>
            <a:r>
              <a:rPr lang="zh-CN" altLang="en-US" sz="1800" dirty="0"/>
              <a:t>号位置开始存放，则如图</a:t>
            </a:r>
            <a:r>
              <a:rPr lang="en-US" altLang="zh-CN" sz="1800" dirty="0"/>
              <a:t>(a)</a:t>
            </a:r>
            <a:r>
              <a:rPr lang="zh-CN" altLang="en-US" sz="1800" dirty="0"/>
              <a:t>所示的对称矩阵中的任一元素</a:t>
            </a:r>
            <a:r>
              <a:rPr lang="en-US" altLang="zh-CN" sz="1800" dirty="0" err="1"/>
              <a:t>a</a:t>
            </a:r>
            <a:r>
              <a:rPr lang="en-US" altLang="zh-CN" sz="1800" baseline="-25000" dirty="0" err="1"/>
              <a:t>ij</a:t>
            </a:r>
            <a:r>
              <a:rPr lang="zh-CN" altLang="en-US" sz="1800" dirty="0"/>
              <a:t>在只存上三角部分的情形下</a:t>
            </a:r>
            <a:r>
              <a:rPr lang="en-US" altLang="zh-CN" sz="1800" dirty="0"/>
              <a:t>(</a:t>
            </a:r>
            <a:r>
              <a:rPr lang="zh-CN" altLang="en-US" sz="1800" dirty="0"/>
              <a:t>图</a:t>
            </a:r>
            <a:r>
              <a:rPr lang="en-US" altLang="zh-CN" sz="1800" dirty="0"/>
              <a:t>(b))</a:t>
            </a:r>
            <a:r>
              <a:rPr lang="zh-CN" altLang="en-US" sz="1800" dirty="0"/>
              <a:t>应存于一维数组的什么下标位置？给出计算公式。</a:t>
            </a:r>
          </a:p>
          <a:p>
            <a:pPr>
              <a:buNone/>
            </a:pPr>
            <a:r>
              <a:rPr lang="zh-CN" altLang="en-US" sz="1800" dirty="0"/>
              <a:t>   </a:t>
            </a:r>
            <a:r>
              <a:rPr lang="en-US" altLang="zh-CN" sz="1800" dirty="0"/>
              <a:t>3</a:t>
            </a:r>
            <a:r>
              <a:rPr lang="zh-CN" altLang="en-US" sz="1800" dirty="0"/>
              <a:t>）若在一维数组</a:t>
            </a:r>
            <a:r>
              <a:rPr lang="en-US" altLang="zh-CN" sz="1800" dirty="0"/>
              <a:t>B</a:t>
            </a:r>
            <a:r>
              <a:rPr lang="zh-CN" altLang="en-US" sz="1800" dirty="0"/>
              <a:t>中从</a:t>
            </a:r>
            <a:r>
              <a:rPr lang="en-US" altLang="zh-CN" sz="1800" dirty="0"/>
              <a:t>0</a:t>
            </a:r>
            <a:r>
              <a:rPr lang="zh-CN" altLang="en-US" sz="1800" dirty="0"/>
              <a:t>号位置开始存放，则如图</a:t>
            </a:r>
            <a:r>
              <a:rPr lang="en-US" altLang="zh-CN" sz="1800" dirty="0"/>
              <a:t>(a)</a:t>
            </a:r>
            <a:r>
              <a:rPr lang="zh-CN" altLang="en-US" sz="1800" dirty="0"/>
              <a:t>所示的对称矩阵中的任一元素</a:t>
            </a:r>
            <a:r>
              <a:rPr lang="en-US" altLang="zh-CN" sz="1800" dirty="0" err="1"/>
              <a:t>a</a:t>
            </a:r>
            <a:r>
              <a:rPr lang="en-US" altLang="zh-CN" sz="1800" baseline="-25000" dirty="0" err="1"/>
              <a:t>ij</a:t>
            </a:r>
            <a:r>
              <a:rPr lang="zh-CN" altLang="en-US" sz="1800" dirty="0"/>
              <a:t>在只存下三角部分的情况下*</a:t>
            </a:r>
            <a:r>
              <a:rPr lang="en-US" altLang="zh-CN" sz="1800" dirty="0"/>
              <a:t>(</a:t>
            </a:r>
            <a:r>
              <a:rPr lang="zh-CN" altLang="en-US" sz="1800" dirty="0"/>
              <a:t>图</a:t>
            </a:r>
            <a:r>
              <a:rPr lang="en-US" altLang="zh-CN" sz="1800" dirty="0"/>
              <a:t>(c))</a:t>
            </a:r>
            <a:r>
              <a:rPr lang="zh-CN" altLang="en-US" sz="1800" dirty="0"/>
              <a:t>应存于一维数组的什么下标位置？给出计算公式。</a:t>
            </a:r>
          </a:p>
          <a:p>
            <a:pPr>
              <a:buNone/>
            </a:pPr>
            <a:r>
              <a:rPr lang="zh-CN" altLang="en-US" sz="1800" dirty="0"/>
              <a:t>       </a:t>
            </a:r>
            <a:r>
              <a:rPr lang="en-US" altLang="zh-CN" sz="1800" dirty="0"/>
              <a:t>a</a:t>
            </a:r>
            <a:r>
              <a:rPr lang="en-US" altLang="zh-CN" sz="1800" baseline="-25000" dirty="0"/>
              <a:t>11</a:t>
            </a:r>
            <a:r>
              <a:rPr lang="en-US" altLang="zh-CN" sz="1800" dirty="0"/>
              <a:t>  a</a:t>
            </a:r>
            <a:r>
              <a:rPr lang="en-US" altLang="zh-CN" sz="1800" baseline="-25000" dirty="0"/>
              <a:t>12</a:t>
            </a:r>
            <a:r>
              <a:rPr lang="en-US" altLang="zh-CN" sz="1800" dirty="0"/>
              <a:t> …a</a:t>
            </a:r>
            <a:r>
              <a:rPr lang="en-US" altLang="zh-CN" sz="1800" baseline="-25000" dirty="0"/>
              <a:t>1n</a:t>
            </a:r>
            <a:r>
              <a:rPr lang="en-US" altLang="zh-CN" sz="1800" dirty="0"/>
              <a:t>              a</a:t>
            </a:r>
            <a:r>
              <a:rPr lang="en-US" altLang="zh-CN" sz="1800" baseline="-25000" dirty="0"/>
              <a:t>11</a:t>
            </a:r>
            <a:r>
              <a:rPr lang="en-US" altLang="zh-CN" sz="1800" dirty="0"/>
              <a:t> a</a:t>
            </a:r>
            <a:r>
              <a:rPr lang="en-US" altLang="zh-CN" sz="1800" baseline="-25000" dirty="0"/>
              <a:t>12</a:t>
            </a:r>
            <a:r>
              <a:rPr lang="en-US" altLang="zh-CN" sz="1800" dirty="0"/>
              <a:t> …a</a:t>
            </a:r>
            <a:r>
              <a:rPr lang="en-US" altLang="zh-CN" sz="1800" baseline="-25000" dirty="0"/>
              <a:t>1n</a:t>
            </a:r>
            <a:r>
              <a:rPr lang="en-US" altLang="zh-CN" sz="1800" dirty="0"/>
              <a:t>                  a</a:t>
            </a:r>
            <a:r>
              <a:rPr lang="en-US" altLang="zh-CN" sz="1800" baseline="-25000" dirty="0"/>
              <a:t>11</a:t>
            </a:r>
          </a:p>
          <a:p>
            <a:pPr>
              <a:buNone/>
            </a:pPr>
            <a:r>
              <a:rPr lang="en-US" altLang="zh-CN" sz="1800" dirty="0"/>
              <a:t>       a</a:t>
            </a:r>
            <a:r>
              <a:rPr lang="en-US" altLang="zh-CN" sz="1800" baseline="-25000" dirty="0"/>
              <a:t>21</a:t>
            </a:r>
            <a:r>
              <a:rPr lang="en-US" altLang="zh-CN" sz="1800" dirty="0"/>
              <a:t>  a</a:t>
            </a:r>
            <a:r>
              <a:rPr lang="en-US" altLang="zh-CN" sz="1800" baseline="-25000" dirty="0"/>
              <a:t>22</a:t>
            </a:r>
            <a:r>
              <a:rPr lang="en-US" altLang="zh-CN" sz="1800" dirty="0"/>
              <a:t> …a</a:t>
            </a:r>
            <a:r>
              <a:rPr lang="en-US" altLang="zh-CN" sz="1800" baseline="-25000" dirty="0"/>
              <a:t>2n</a:t>
            </a:r>
            <a:r>
              <a:rPr lang="en-US" altLang="zh-CN" sz="1800" dirty="0"/>
              <a:t>                     a</a:t>
            </a:r>
            <a:r>
              <a:rPr lang="en-US" altLang="zh-CN" sz="1800" baseline="-25000" dirty="0"/>
              <a:t>22</a:t>
            </a:r>
            <a:r>
              <a:rPr lang="en-US" altLang="zh-CN" sz="1800" dirty="0"/>
              <a:t> …a</a:t>
            </a:r>
            <a:r>
              <a:rPr lang="en-US" altLang="zh-CN" sz="1800" baseline="-25000" dirty="0"/>
              <a:t>2n</a:t>
            </a:r>
            <a:r>
              <a:rPr lang="en-US" altLang="zh-CN" sz="1800" dirty="0"/>
              <a:t>                a</a:t>
            </a:r>
            <a:r>
              <a:rPr lang="en-US" altLang="zh-CN" sz="1800" baseline="-25000" dirty="0"/>
              <a:t>21</a:t>
            </a:r>
            <a:r>
              <a:rPr lang="en-US" altLang="zh-CN" sz="1800" dirty="0"/>
              <a:t> a</a:t>
            </a:r>
            <a:r>
              <a:rPr lang="en-US" altLang="zh-CN" sz="1800" baseline="-25000" dirty="0"/>
              <a:t>22</a:t>
            </a:r>
          </a:p>
          <a:p>
            <a:pPr>
              <a:buNone/>
            </a:pPr>
            <a:r>
              <a:rPr lang="en-US" altLang="zh-CN" sz="1800" dirty="0"/>
              <a:t>         ………..                           ……….                ………</a:t>
            </a:r>
          </a:p>
          <a:p>
            <a:pPr>
              <a:buNone/>
            </a:pPr>
            <a:r>
              <a:rPr lang="en-US" altLang="zh-CN" sz="1800" dirty="0"/>
              <a:t>       a</a:t>
            </a:r>
            <a:r>
              <a:rPr lang="en-US" altLang="zh-CN" sz="1800" baseline="-25000" dirty="0"/>
              <a:t>n1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a</a:t>
            </a:r>
            <a:r>
              <a:rPr lang="en-US" altLang="zh-CN" sz="1800" baseline="-25000" dirty="0" err="1"/>
              <a:t>n1</a:t>
            </a:r>
            <a:r>
              <a:rPr lang="en-US" altLang="zh-CN" sz="1800" dirty="0"/>
              <a:t> …</a:t>
            </a:r>
            <a:r>
              <a:rPr lang="en-US" altLang="zh-CN" sz="1800" dirty="0" err="1"/>
              <a:t>a</a:t>
            </a:r>
            <a:r>
              <a:rPr lang="en-US" altLang="zh-CN" sz="1800" baseline="-25000" dirty="0" err="1"/>
              <a:t>nn</a:t>
            </a:r>
            <a:r>
              <a:rPr lang="en-US" altLang="zh-CN" sz="1800" dirty="0"/>
              <a:t>                                 </a:t>
            </a:r>
            <a:r>
              <a:rPr lang="en-US" altLang="zh-CN" sz="1800" dirty="0" err="1"/>
              <a:t>a</a:t>
            </a:r>
            <a:r>
              <a:rPr lang="en-US" altLang="zh-CN" sz="1800" baseline="-25000" dirty="0" err="1"/>
              <a:t>nn</a:t>
            </a:r>
            <a:r>
              <a:rPr lang="en-US" altLang="zh-CN" sz="1800" dirty="0"/>
              <a:t>              a</a:t>
            </a:r>
            <a:r>
              <a:rPr lang="en-US" altLang="zh-CN" sz="1800" baseline="-25000" dirty="0"/>
              <a:t>n1</a:t>
            </a:r>
            <a:r>
              <a:rPr lang="en-US" altLang="zh-CN" sz="1800" dirty="0"/>
              <a:t> a</a:t>
            </a:r>
            <a:r>
              <a:rPr lang="en-US" altLang="zh-CN" sz="1800" baseline="-25000" dirty="0"/>
              <a:t>n2</a:t>
            </a:r>
            <a:r>
              <a:rPr lang="en-US" altLang="zh-CN" sz="1800" dirty="0"/>
              <a:t> … </a:t>
            </a:r>
            <a:r>
              <a:rPr lang="en-US" altLang="zh-CN" sz="1800" dirty="0" err="1"/>
              <a:t>a</a:t>
            </a:r>
            <a:r>
              <a:rPr lang="en-US" altLang="zh-CN" sz="1800" baseline="-25000" dirty="0" err="1"/>
              <a:t>nn</a:t>
            </a:r>
            <a:endParaRPr lang="en-US" altLang="zh-CN" sz="1800" baseline="-25000" dirty="0"/>
          </a:p>
          <a:p>
            <a:pPr>
              <a:buNone/>
            </a:pPr>
            <a:r>
              <a:rPr lang="en-US" altLang="zh-CN" sz="1800" dirty="0"/>
              <a:t>              (a)                                    (b)                               (c)</a:t>
            </a:r>
          </a:p>
          <a:p>
            <a:endParaRPr lang="zh-CN" altLang="en-US" sz="1800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168810" y="5232401"/>
            <a:ext cx="6248400" cy="1219200"/>
            <a:chOff x="672" y="3168"/>
            <a:chExt cx="3936" cy="768"/>
          </a:xfrm>
        </p:grpSpPr>
        <p:sp>
          <p:nvSpPr>
            <p:cNvPr id="5" name="AutoShape 4"/>
            <p:cNvSpPr>
              <a:spLocks/>
            </p:cNvSpPr>
            <p:nvPr/>
          </p:nvSpPr>
          <p:spPr bwMode="auto">
            <a:xfrm>
              <a:off x="672" y="3216"/>
              <a:ext cx="48" cy="672"/>
            </a:xfrm>
            <a:prstGeom prst="leftBracket">
              <a:avLst>
                <a:gd name="adj" fmla="val 1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  <p:sp>
          <p:nvSpPr>
            <p:cNvPr id="6" name="AutoShape 5"/>
            <p:cNvSpPr>
              <a:spLocks/>
            </p:cNvSpPr>
            <p:nvPr/>
          </p:nvSpPr>
          <p:spPr bwMode="auto">
            <a:xfrm>
              <a:off x="1632" y="3216"/>
              <a:ext cx="48" cy="720"/>
            </a:xfrm>
            <a:prstGeom prst="rightBracket">
              <a:avLst>
                <a:gd name="adj" fmla="val 1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  <p:sp>
          <p:nvSpPr>
            <p:cNvPr id="7" name="AutoShape 6"/>
            <p:cNvSpPr>
              <a:spLocks/>
            </p:cNvSpPr>
            <p:nvPr/>
          </p:nvSpPr>
          <p:spPr bwMode="auto">
            <a:xfrm>
              <a:off x="2064" y="3168"/>
              <a:ext cx="48" cy="768"/>
            </a:xfrm>
            <a:prstGeom prst="leftBracket">
              <a:avLst>
                <a:gd name="adj" fmla="val 133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  <p:sp>
          <p:nvSpPr>
            <p:cNvPr id="8" name="AutoShape 7"/>
            <p:cNvSpPr>
              <a:spLocks/>
            </p:cNvSpPr>
            <p:nvPr/>
          </p:nvSpPr>
          <p:spPr bwMode="auto">
            <a:xfrm>
              <a:off x="3216" y="3168"/>
              <a:ext cx="48" cy="720"/>
            </a:xfrm>
            <a:prstGeom prst="rightBracket">
              <a:avLst>
                <a:gd name="adj" fmla="val 1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  <p:sp>
          <p:nvSpPr>
            <p:cNvPr id="9" name="AutoShape 8"/>
            <p:cNvSpPr>
              <a:spLocks/>
            </p:cNvSpPr>
            <p:nvPr/>
          </p:nvSpPr>
          <p:spPr bwMode="auto">
            <a:xfrm>
              <a:off x="3456" y="3216"/>
              <a:ext cx="48" cy="672"/>
            </a:xfrm>
            <a:prstGeom prst="leftBracket">
              <a:avLst>
                <a:gd name="adj" fmla="val 1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  <p:sp>
          <p:nvSpPr>
            <p:cNvPr id="10" name="AutoShape 9"/>
            <p:cNvSpPr>
              <a:spLocks/>
            </p:cNvSpPr>
            <p:nvPr/>
          </p:nvSpPr>
          <p:spPr bwMode="auto">
            <a:xfrm>
              <a:off x="4560" y="3168"/>
              <a:ext cx="48" cy="720"/>
            </a:xfrm>
            <a:prstGeom prst="rightBracket">
              <a:avLst>
                <a:gd name="adj" fmla="val 1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zh-CN" sz="1700" dirty="0">
                <a:latin typeface="Times New Roman" pitchFamily="18" charset="0"/>
              </a:rPr>
              <a:t>1)    </a:t>
            </a:r>
            <a:r>
              <a:rPr kumimoji="1" lang="zh-CN" altLang="en-US" sz="1700" dirty="0">
                <a:latin typeface="Times New Roman" pitchFamily="18" charset="0"/>
              </a:rPr>
              <a:t>存放对称矩阵</a:t>
            </a:r>
            <a:r>
              <a:rPr kumimoji="1" lang="en-US" altLang="zh-CN" sz="1700" dirty="0">
                <a:latin typeface="Times New Roman" pitchFamily="18" charset="0"/>
              </a:rPr>
              <a:t>A</a:t>
            </a:r>
            <a:r>
              <a:rPr kumimoji="1" lang="zh-CN" altLang="en-US" sz="1700" dirty="0">
                <a:latin typeface="Times New Roman" pitchFamily="18" charset="0"/>
              </a:rPr>
              <a:t>上三角部分或下三角部分的一维数组</a:t>
            </a:r>
            <a:r>
              <a:rPr kumimoji="1" lang="en-US" altLang="zh-CN" sz="1700" dirty="0">
                <a:latin typeface="Times New Roman" pitchFamily="18" charset="0"/>
              </a:rPr>
              <a:t>B</a:t>
            </a:r>
            <a:r>
              <a:rPr kumimoji="1" lang="zh-CN" altLang="en-US" sz="1700" dirty="0">
                <a:latin typeface="Times New Roman" pitchFamily="18" charset="0"/>
              </a:rPr>
              <a:t>有多少元素？</a:t>
            </a:r>
            <a:endParaRPr kumimoji="1" lang="zh-CN" altLang="en-US" sz="1700" dirty="0">
              <a:solidFill>
                <a:srgbClr val="CC0000"/>
              </a:solidFill>
              <a:latin typeface="Times New Roman" pitchFamily="18" charset="0"/>
            </a:endParaRPr>
          </a:p>
          <a:p>
            <a:pPr>
              <a:buNone/>
            </a:pPr>
            <a:r>
              <a:rPr kumimoji="1" lang="en-US" altLang="zh-CN" sz="1700" dirty="0">
                <a:solidFill>
                  <a:srgbClr val="CC0000"/>
                </a:solidFill>
                <a:latin typeface="Times New Roman" pitchFamily="18" charset="0"/>
              </a:rPr>
              <a:t>a11</a:t>
            </a:r>
            <a:r>
              <a:rPr kumimoji="1" lang="en-US" altLang="zh-CN" sz="1700" dirty="0">
                <a:latin typeface="Times New Roman" pitchFamily="18" charset="0"/>
              </a:rPr>
              <a:t>  </a:t>
            </a:r>
            <a:r>
              <a:rPr kumimoji="1" lang="en-US" altLang="zh-CN" sz="1700" dirty="0">
                <a:solidFill>
                  <a:srgbClr val="CC0000"/>
                </a:solidFill>
                <a:latin typeface="Times New Roman" pitchFamily="18" charset="0"/>
              </a:rPr>
              <a:t>a12</a:t>
            </a:r>
            <a:r>
              <a:rPr kumimoji="1" lang="en-US" altLang="zh-CN" sz="1700" dirty="0">
                <a:latin typeface="Times New Roman" pitchFamily="18" charset="0"/>
              </a:rPr>
              <a:t>  </a:t>
            </a:r>
            <a:r>
              <a:rPr kumimoji="1" lang="en-US" altLang="zh-CN" sz="1700" dirty="0">
                <a:solidFill>
                  <a:srgbClr val="CC0000"/>
                </a:solidFill>
                <a:latin typeface="Times New Roman" pitchFamily="18" charset="0"/>
              </a:rPr>
              <a:t>a13</a:t>
            </a:r>
            <a:r>
              <a:rPr kumimoji="1" lang="en-US" altLang="zh-CN" sz="1700" dirty="0">
                <a:latin typeface="Times New Roman" pitchFamily="18" charset="0"/>
              </a:rPr>
              <a:t>…</a:t>
            </a:r>
            <a:r>
              <a:rPr kumimoji="1" lang="en-US" altLang="zh-CN" sz="1700" dirty="0">
                <a:solidFill>
                  <a:srgbClr val="CC0000"/>
                </a:solidFill>
                <a:latin typeface="Times New Roman" pitchFamily="18" charset="0"/>
              </a:rPr>
              <a:t>a1n</a:t>
            </a:r>
            <a:r>
              <a:rPr kumimoji="1" lang="en-US" altLang="zh-CN" sz="1700" dirty="0">
                <a:latin typeface="Times New Roman" pitchFamily="18" charset="0"/>
              </a:rPr>
              <a:t>       </a:t>
            </a:r>
            <a:r>
              <a:rPr kumimoji="1" lang="en-US" altLang="zh-CN" sz="1700" dirty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kumimoji="1" lang="zh-CN" altLang="en-US" sz="1700" dirty="0">
                <a:solidFill>
                  <a:schemeClr val="tx2"/>
                </a:solidFill>
                <a:latin typeface="Times New Roman" pitchFamily="18" charset="0"/>
              </a:rPr>
              <a:t>个元素</a:t>
            </a:r>
            <a:r>
              <a:rPr kumimoji="1" lang="zh-CN" altLang="en-US" sz="1700" dirty="0">
                <a:latin typeface="Times New Roman" pitchFamily="18" charset="0"/>
              </a:rPr>
              <a:t>                   显然元素个数为：</a:t>
            </a:r>
          </a:p>
          <a:p>
            <a:pPr>
              <a:buNone/>
            </a:pPr>
            <a:r>
              <a:rPr kumimoji="1" lang="en-US" altLang="zh-CN" sz="1700" dirty="0">
                <a:latin typeface="Times New Roman" pitchFamily="18" charset="0"/>
              </a:rPr>
              <a:t>a21  </a:t>
            </a:r>
            <a:r>
              <a:rPr kumimoji="1" lang="en-US" altLang="zh-CN" sz="1700" dirty="0">
                <a:solidFill>
                  <a:srgbClr val="CC0000"/>
                </a:solidFill>
                <a:latin typeface="Times New Roman" pitchFamily="18" charset="0"/>
              </a:rPr>
              <a:t>a22</a:t>
            </a:r>
            <a:r>
              <a:rPr kumimoji="1" lang="en-US" altLang="zh-CN" sz="1700" dirty="0">
                <a:latin typeface="Times New Roman" pitchFamily="18" charset="0"/>
              </a:rPr>
              <a:t>  </a:t>
            </a:r>
            <a:r>
              <a:rPr kumimoji="1" lang="en-US" altLang="zh-CN" sz="1700" dirty="0">
                <a:solidFill>
                  <a:srgbClr val="CC0000"/>
                </a:solidFill>
                <a:latin typeface="Times New Roman" pitchFamily="18" charset="0"/>
              </a:rPr>
              <a:t>a23</a:t>
            </a:r>
            <a:r>
              <a:rPr kumimoji="1" lang="en-US" altLang="zh-CN" sz="1700" dirty="0">
                <a:latin typeface="Times New Roman" pitchFamily="18" charset="0"/>
              </a:rPr>
              <a:t>…</a:t>
            </a:r>
            <a:r>
              <a:rPr kumimoji="1" lang="en-US" altLang="zh-CN" sz="1700" dirty="0">
                <a:solidFill>
                  <a:srgbClr val="CC0000"/>
                </a:solidFill>
                <a:latin typeface="Times New Roman" pitchFamily="18" charset="0"/>
              </a:rPr>
              <a:t>a2n       </a:t>
            </a:r>
            <a:r>
              <a:rPr kumimoji="1" lang="en-US" altLang="zh-CN" sz="1700" dirty="0">
                <a:solidFill>
                  <a:schemeClr val="tx2"/>
                </a:solidFill>
                <a:latin typeface="Times New Roman" pitchFamily="18" charset="0"/>
              </a:rPr>
              <a:t>n-1</a:t>
            </a:r>
            <a:r>
              <a:rPr kumimoji="1" lang="zh-CN" altLang="en-US" sz="1700" dirty="0">
                <a:solidFill>
                  <a:schemeClr val="tx2"/>
                </a:solidFill>
                <a:latin typeface="Times New Roman" pitchFamily="18" charset="0"/>
              </a:rPr>
              <a:t>个元素</a:t>
            </a:r>
            <a:r>
              <a:rPr kumimoji="1" lang="zh-CN" altLang="en-US" sz="1700" dirty="0">
                <a:solidFill>
                  <a:schemeClr val="accent2"/>
                </a:solidFill>
                <a:latin typeface="Times New Roman" pitchFamily="18" charset="0"/>
              </a:rPr>
              <a:t>                </a:t>
            </a:r>
            <a:r>
              <a:rPr kumimoji="1" lang="en-US" altLang="zh-CN" sz="1700" dirty="0">
                <a:solidFill>
                  <a:schemeClr val="tx2"/>
                </a:solidFill>
                <a:latin typeface="Times New Roman" pitchFamily="18" charset="0"/>
              </a:rPr>
              <a:t>1+2+3+…n=n(n+1)/2</a:t>
            </a:r>
          </a:p>
          <a:p>
            <a:pPr>
              <a:buNone/>
            </a:pPr>
            <a:r>
              <a:rPr kumimoji="1" lang="en-US" altLang="zh-CN" sz="1700" dirty="0">
                <a:latin typeface="Times New Roman" pitchFamily="18" charset="0"/>
              </a:rPr>
              <a:t>a31  a32 </a:t>
            </a:r>
            <a:r>
              <a:rPr kumimoji="1" lang="en-US" altLang="zh-CN" sz="1700" dirty="0">
                <a:solidFill>
                  <a:srgbClr val="990033"/>
                </a:solidFill>
                <a:latin typeface="Times New Roman" pitchFamily="18" charset="0"/>
              </a:rPr>
              <a:t> </a:t>
            </a:r>
            <a:r>
              <a:rPr kumimoji="1" lang="en-US" altLang="zh-CN" sz="1700" dirty="0">
                <a:solidFill>
                  <a:srgbClr val="CC0000"/>
                </a:solidFill>
                <a:latin typeface="Times New Roman" pitchFamily="18" charset="0"/>
              </a:rPr>
              <a:t>a33</a:t>
            </a:r>
            <a:r>
              <a:rPr kumimoji="1" lang="en-US" altLang="zh-CN" sz="1700" dirty="0">
                <a:latin typeface="Times New Roman" pitchFamily="18" charset="0"/>
              </a:rPr>
              <a:t>…</a:t>
            </a:r>
            <a:r>
              <a:rPr kumimoji="1" lang="en-US" altLang="zh-CN" sz="1700" dirty="0">
                <a:solidFill>
                  <a:srgbClr val="CC0000"/>
                </a:solidFill>
                <a:latin typeface="Times New Roman" pitchFamily="18" charset="0"/>
              </a:rPr>
              <a:t>a3n       </a:t>
            </a:r>
            <a:r>
              <a:rPr kumimoji="1" lang="en-US" altLang="zh-CN" sz="1700" dirty="0">
                <a:solidFill>
                  <a:schemeClr val="tx2"/>
                </a:solidFill>
                <a:latin typeface="Times New Roman" pitchFamily="18" charset="0"/>
              </a:rPr>
              <a:t>n-2</a:t>
            </a:r>
            <a:r>
              <a:rPr kumimoji="1" lang="zh-CN" altLang="en-US" sz="1700" dirty="0">
                <a:solidFill>
                  <a:schemeClr val="tx2"/>
                </a:solidFill>
                <a:latin typeface="Times New Roman" pitchFamily="18" charset="0"/>
              </a:rPr>
              <a:t>个元素</a:t>
            </a:r>
          </a:p>
          <a:p>
            <a:pPr>
              <a:buNone/>
            </a:pPr>
            <a:r>
              <a:rPr kumimoji="1" lang="en-US" altLang="zh-CN" sz="1700" dirty="0">
                <a:latin typeface="Times New Roman" pitchFamily="18" charset="0"/>
              </a:rPr>
              <a:t>….   ….  ….     ….         </a:t>
            </a:r>
            <a:r>
              <a:rPr kumimoji="1" lang="en-US" altLang="zh-CN" sz="1700" dirty="0">
                <a:solidFill>
                  <a:schemeClr val="tx2"/>
                </a:solidFill>
                <a:latin typeface="Times New Roman" pitchFamily="18" charset="0"/>
              </a:rPr>
              <a:t>…….</a:t>
            </a:r>
          </a:p>
          <a:p>
            <a:pPr>
              <a:buNone/>
            </a:pPr>
            <a:r>
              <a:rPr kumimoji="1" lang="en-US" altLang="zh-CN" sz="1700" dirty="0">
                <a:latin typeface="Times New Roman" pitchFamily="18" charset="0"/>
              </a:rPr>
              <a:t>an1  an2  an3…</a:t>
            </a:r>
            <a:r>
              <a:rPr kumimoji="1" lang="en-US" altLang="zh-CN" sz="1700" dirty="0" err="1">
                <a:solidFill>
                  <a:srgbClr val="CC0000"/>
                </a:solidFill>
                <a:latin typeface="Times New Roman" pitchFamily="18" charset="0"/>
              </a:rPr>
              <a:t>ann</a:t>
            </a:r>
            <a:r>
              <a:rPr kumimoji="1" lang="en-US" altLang="zh-CN" sz="1700" dirty="0">
                <a:solidFill>
                  <a:srgbClr val="CC0000"/>
                </a:solidFill>
                <a:latin typeface="Times New Roman" pitchFamily="18" charset="0"/>
              </a:rPr>
              <a:t>       </a:t>
            </a:r>
            <a:r>
              <a:rPr kumimoji="1" lang="en-US" altLang="zh-CN" sz="1700" dirty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zh-CN" altLang="en-US" sz="1700" dirty="0">
                <a:solidFill>
                  <a:schemeClr val="tx2"/>
                </a:solidFill>
                <a:latin typeface="Times New Roman" pitchFamily="18" charset="0"/>
              </a:rPr>
              <a:t>个元素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1700" dirty="0">
                <a:latin typeface="Times New Roman" pitchFamily="18" charset="0"/>
              </a:rPr>
              <a:t>2</a:t>
            </a:r>
            <a:r>
              <a:rPr kumimoji="1" lang="zh-CN" altLang="en-US" sz="1700" dirty="0">
                <a:latin typeface="Times New Roman" pitchFamily="18" charset="0"/>
              </a:rPr>
              <a:t>） 若在一维数组</a:t>
            </a:r>
            <a:r>
              <a:rPr kumimoji="1" lang="en-US" altLang="zh-CN" sz="1700" dirty="0">
                <a:latin typeface="Times New Roman" pitchFamily="18" charset="0"/>
              </a:rPr>
              <a:t>B</a:t>
            </a:r>
            <a:r>
              <a:rPr kumimoji="1" lang="zh-CN" altLang="en-US" sz="1700" dirty="0">
                <a:latin typeface="Times New Roman" pitchFamily="18" charset="0"/>
              </a:rPr>
              <a:t>中从</a:t>
            </a:r>
            <a:r>
              <a:rPr kumimoji="1" lang="en-US" altLang="zh-CN" sz="1700" dirty="0">
                <a:latin typeface="Times New Roman" pitchFamily="18" charset="0"/>
              </a:rPr>
              <a:t>0</a:t>
            </a:r>
            <a:r>
              <a:rPr kumimoji="1" lang="zh-CN" altLang="en-US" sz="1700" dirty="0">
                <a:latin typeface="Times New Roman" pitchFamily="18" charset="0"/>
              </a:rPr>
              <a:t>号位置开始存放，则如图</a:t>
            </a:r>
            <a:r>
              <a:rPr kumimoji="1" lang="en-US" altLang="zh-CN" sz="1700" dirty="0">
                <a:latin typeface="Times New Roman" pitchFamily="18" charset="0"/>
              </a:rPr>
              <a:t>(a)</a:t>
            </a:r>
            <a:r>
              <a:rPr kumimoji="1" lang="zh-CN" altLang="en-US" sz="1700" dirty="0">
                <a:latin typeface="Times New Roman" pitchFamily="18" charset="0"/>
              </a:rPr>
              <a:t>所示的对称矩阵中的任一元素</a:t>
            </a:r>
            <a:r>
              <a:rPr kumimoji="1" lang="en-US" altLang="zh-CN" sz="1700" dirty="0" err="1">
                <a:latin typeface="Times New Roman" pitchFamily="18" charset="0"/>
              </a:rPr>
              <a:t>aij</a:t>
            </a:r>
            <a:r>
              <a:rPr kumimoji="1" lang="zh-CN" altLang="en-US" sz="1700" dirty="0">
                <a:latin typeface="Times New Roman" pitchFamily="18" charset="0"/>
              </a:rPr>
              <a:t>在只存上三角部分的情形下</a:t>
            </a:r>
            <a:r>
              <a:rPr kumimoji="1" lang="en-US" altLang="zh-CN" sz="1700" dirty="0">
                <a:latin typeface="Times New Roman" pitchFamily="18" charset="0"/>
              </a:rPr>
              <a:t>(</a:t>
            </a:r>
            <a:r>
              <a:rPr kumimoji="1" lang="zh-CN" altLang="en-US" sz="1700" dirty="0">
                <a:latin typeface="Times New Roman" pitchFamily="18" charset="0"/>
              </a:rPr>
              <a:t>图</a:t>
            </a:r>
            <a:r>
              <a:rPr kumimoji="1" lang="en-US" altLang="zh-CN" sz="1700" dirty="0">
                <a:latin typeface="Times New Roman" pitchFamily="18" charset="0"/>
              </a:rPr>
              <a:t>(b))</a:t>
            </a:r>
            <a:r>
              <a:rPr kumimoji="1" lang="zh-CN" altLang="en-US" sz="1700" dirty="0">
                <a:latin typeface="Times New Roman" pitchFamily="18" charset="0"/>
              </a:rPr>
              <a:t>应存于一维数组的什么下标位置？给出计算公式。</a:t>
            </a:r>
            <a:endParaRPr kumimoji="1" lang="en-US" altLang="zh-CN" sz="1700" dirty="0">
              <a:latin typeface="Times New Roman" pitchFamily="18" charset="0"/>
            </a:endParaRPr>
          </a:p>
          <a:p>
            <a:r>
              <a:rPr kumimoji="1" lang="en-US" altLang="zh-CN" sz="1800" dirty="0">
                <a:latin typeface="Times New Roman" pitchFamily="18" charset="0"/>
              </a:rPr>
              <a:t>a11  a12  a13…a1n       </a:t>
            </a:r>
            <a:r>
              <a:rPr kumimoji="1" lang="en-US" altLang="zh-CN" sz="1800" dirty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kumimoji="1" lang="zh-CN" altLang="en-US" sz="1800" dirty="0">
                <a:solidFill>
                  <a:schemeClr val="tx2"/>
                </a:solidFill>
                <a:latin typeface="Times New Roman" pitchFamily="18" charset="0"/>
              </a:rPr>
              <a:t>个元素</a:t>
            </a:r>
            <a:r>
              <a:rPr kumimoji="1" lang="zh-CN" altLang="en-US" sz="1800" dirty="0">
                <a:solidFill>
                  <a:schemeClr val="accent2"/>
                </a:solidFill>
                <a:latin typeface="Times New Roman" pitchFamily="18" charset="0"/>
              </a:rPr>
              <a:t>                </a:t>
            </a:r>
          </a:p>
          <a:p>
            <a:r>
              <a:rPr kumimoji="1" lang="zh-CN" altLang="en-US" sz="1800" dirty="0">
                <a:latin typeface="Times New Roman" pitchFamily="18" charset="0"/>
              </a:rPr>
              <a:t>        </a:t>
            </a:r>
            <a:r>
              <a:rPr kumimoji="1" lang="en-US" altLang="zh-CN" sz="1800" dirty="0">
                <a:latin typeface="Times New Roman" pitchFamily="18" charset="0"/>
              </a:rPr>
              <a:t>a22  a23…a2n       </a:t>
            </a:r>
            <a:r>
              <a:rPr kumimoji="1" lang="en-US" altLang="zh-CN" sz="1800" dirty="0">
                <a:solidFill>
                  <a:schemeClr val="tx2"/>
                </a:solidFill>
                <a:latin typeface="Times New Roman" pitchFamily="18" charset="0"/>
              </a:rPr>
              <a:t>n-1</a:t>
            </a:r>
            <a:r>
              <a:rPr kumimoji="1" lang="zh-CN" altLang="en-US" sz="1800" dirty="0">
                <a:solidFill>
                  <a:schemeClr val="tx2"/>
                </a:solidFill>
                <a:latin typeface="Times New Roman" pitchFamily="18" charset="0"/>
              </a:rPr>
              <a:t>个元素</a:t>
            </a:r>
          </a:p>
          <a:p>
            <a:r>
              <a:rPr kumimoji="1" lang="zh-CN" altLang="en-US" sz="1800" dirty="0">
                <a:latin typeface="Times New Roman" pitchFamily="18" charset="0"/>
              </a:rPr>
              <a:t>                </a:t>
            </a:r>
            <a:r>
              <a:rPr kumimoji="1" lang="en-US" altLang="zh-CN" sz="1800" dirty="0">
                <a:latin typeface="Times New Roman" pitchFamily="18" charset="0"/>
              </a:rPr>
              <a:t>a33…</a:t>
            </a:r>
            <a:r>
              <a:rPr kumimoji="1" lang="en-US" altLang="zh-CN" sz="1800" dirty="0">
                <a:solidFill>
                  <a:srgbClr val="CC0000"/>
                </a:solidFill>
                <a:latin typeface="Times New Roman" pitchFamily="18" charset="0"/>
              </a:rPr>
              <a:t>a3n</a:t>
            </a:r>
            <a:r>
              <a:rPr kumimoji="1" lang="en-US" altLang="zh-CN" sz="1800" dirty="0">
                <a:latin typeface="Times New Roman" pitchFamily="18" charset="0"/>
              </a:rPr>
              <a:t>       </a:t>
            </a:r>
            <a:r>
              <a:rPr kumimoji="1" lang="en-US" altLang="zh-CN" sz="1800" dirty="0">
                <a:solidFill>
                  <a:schemeClr val="tx2"/>
                </a:solidFill>
                <a:latin typeface="Times New Roman" pitchFamily="18" charset="0"/>
              </a:rPr>
              <a:t>n-2</a:t>
            </a:r>
            <a:r>
              <a:rPr kumimoji="1" lang="zh-CN" altLang="en-US" sz="1800" dirty="0">
                <a:solidFill>
                  <a:schemeClr val="tx2"/>
                </a:solidFill>
                <a:latin typeface="Times New Roman" pitchFamily="18" charset="0"/>
              </a:rPr>
              <a:t>个元素</a:t>
            </a:r>
          </a:p>
          <a:p>
            <a:r>
              <a:rPr kumimoji="1" lang="zh-CN" altLang="en-US" sz="1800" dirty="0">
                <a:latin typeface="Times New Roman" pitchFamily="18" charset="0"/>
              </a:rPr>
              <a:t>               </a:t>
            </a:r>
            <a:r>
              <a:rPr kumimoji="1" lang="en-US" altLang="zh-CN" sz="1800" dirty="0">
                <a:latin typeface="Times New Roman" pitchFamily="18" charset="0"/>
              </a:rPr>
              <a:t>…………        </a:t>
            </a:r>
            <a:r>
              <a:rPr kumimoji="1" lang="en-US" altLang="zh-CN" sz="1800" dirty="0">
                <a:solidFill>
                  <a:schemeClr val="tx2"/>
                </a:solidFill>
                <a:latin typeface="Times New Roman" pitchFamily="18" charset="0"/>
              </a:rPr>
              <a:t>………</a:t>
            </a:r>
          </a:p>
          <a:p>
            <a:r>
              <a:rPr kumimoji="1" lang="en-US" altLang="zh-CN" sz="1800" dirty="0">
                <a:latin typeface="Times New Roman" pitchFamily="18" charset="0"/>
              </a:rPr>
              <a:t>                          </a:t>
            </a:r>
            <a:r>
              <a:rPr kumimoji="1" lang="en-US" altLang="zh-CN" sz="1800" dirty="0" err="1">
                <a:latin typeface="Times New Roman" pitchFamily="18" charset="0"/>
              </a:rPr>
              <a:t>ann</a:t>
            </a:r>
            <a:r>
              <a:rPr kumimoji="1" lang="en-US" altLang="zh-CN" sz="1800" dirty="0">
                <a:latin typeface="Times New Roman" pitchFamily="18" charset="0"/>
              </a:rPr>
              <a:t>       </a:t>
            </a:r>
            <a:r>
              <a:rPr kumimoji="1" lang="en-US" altLang="zh-CN" sz="1800" dirty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zh-CN" altLang="en-US" sz="1800" dirty="0">
                <a:solidFill>
                  <a:schemeClr val="tx2"/>
                </a:solidFill>
                <a:latin typeface="Times New Roman" pitchFamily="18" charset="0"/>
              </a:rPr>
              <a:t>个元素</a:t>
            </a:r>
          </a:p>
          <a:p>
            <a:endParaRPr kumimoji="1" lang="zh-CN" altLang="en-US" sz="1800" dirty="0">
              <a:latin typeface="Times New Roman" pitchFamily="18" charset="0"/>
            </a:endParaRPr>
          </a:p>
          <a:p>
            <a:endParaRPr kumimoji="1" lang="en-US" altLang="zh-CN" sz="1800" dirty="0">
              <a:latin typeface="Times New Roman" pitchFamily="18" charset="0"/>
            </a:endParaRPr>
          </a:p>
          <a:p>
            <a:pPr>
              <a:buNone/>
            </a:pPr>
            <a:endParaRPr kumimoji="1" lang="zh-CN" altLang="en-US" sz="1700" dirty="0">
              <a:latin typeface="Times New Roman" pitchFamily="18" charset="0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3893457" y="2547258"/>
            <a:ext cx="2286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892799" y="2278742"/>
            <a:ext cx="2815772" cy="29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latin typeface="Times New Roman" pitchFamily="18" charset="0"/>
              </a:rPr>
              <a:t>以</a:t>
            </a:r>
            <a:r>
              <a:rPr kumimoji="1" lang="en-US" altLang="zh-CN" dirty="0">
                <a:latin typeface="Times New Roman" pitchFamily="18" charset="0"/>
              </a:rPr>
              <a:t>a3n</a:t>
            </a:r>
            <a:r>
              <a:rPr kumimoji="1" lang="zh-CN" altLang="en-US" dirty="0">
                <a:latin typeface="Times New Roman" pitchFamily="18" charset="0"/>
              </a:rPr>
              <a:t>为例，其为第：</a:t>
            </a:r>
          </a:p>
          <a:p>
            <a:pPr>
              <a:spcBef>
                <a:spcPct val="50000"/>
              </a:spcBef>
            </a:pPr>
            <a:r>
              <a:rPr kumimoji="1" lang="en-US" altLang="zh-CN" dirty="0">
                <a:latin typeface="Times New Roman" pitchFamily="18" charset="0"/>
              </a:rPr>
              <a:t>n+</a:t>
            </a:r>
            <a:r>
              <a:rPr kumimoji="1" lang="zh-CN" altLang="en-US" dirty="0">
                <a:latin typeface="Times New Roman" pitchFamily="18" charset="0"/>
              </a:rPr>
              <a:t>（</a:t>
            </a:r>
            <a:r>
              <a:rPr kumimoji="1" lang="en-US" altLang="zh-CN" dirty="0">
                <a:latin typeface="Times New Roman" pitchFamily="18" charset="0"/>
              </a:rPr>
              <a:t>n-1)+[(n-3) +1  ] </a:t>
            </a:r>
            <a:r>
              <a:rPr kumimoji="1" lang="zh-CN" altLang="en-US" dirty="0">
                <a:latin typeface="Times New Roman" pitchFamily="18" charset="0"/>
              </a:rPr>
              <a:t>个元素</a:t>
            </a:r>
          </a:p>
          <a:p>
            <a:pPr>
              <a:spcBef>
                <a:spcPct val="50000"/>
              </a:spcBef>
            </a:pPr>
            <a:endParaRPr kumimoji="1" lang="zh-CN" altLang="en-US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dirty="0">
                <a:latin typeface="Times New Roman" pitchFamily="18" charset="0"/>
              </a:rPr>
              <a:t>由此可得“通用公式”：</a:t>
            </a:r>
          </a:p>
          <a:p>
            <a:pPr>
              <a:spcBef>
                <a:spcPct val="50000"/>
              </a:spcBef>
            </a:pPr>
            <a:r>
              <a:rPr kumimoji="1" lang="en-US" altLang="zh-CN" dirty="0" err="1">
                <a:latin typeface="Times New Roman" pitchFamily="18" charset="0"/>
              </a:rPr>
              <a:t>aij</a:t>
            </a:r>
            <a:r>
              <a:rPr kumimoji="1" lang="zh-CN" altLang="en-US" dirty="0">
                <a:latin typeface="Times New Roman" pitchFamily="18" charset="0"/>
              </a:rPr>
              <a:t>为第 </a:t>
            </a:r>
            <a:r>
              <a:rPr kumimoji="1" lang="en-US" altLang="zh-CN" dirty="0">
                <a:latin typeface="Times New Roman" pitchFamily="18" charset="0"/>
              </a:rPr>
              <a:t>n+(n-1)+(n-2)+….</a:t>
            </a:r>
          </a:p>
          <a:p>
            <a:pPr>
              <a:spcBef>
                <a:spcPct val="50000"/>
              </a:spcBef>
            </a:pPr>
            <a:r>
              <a:rPr kumimoji="1" lang="en-US" altLang="zh-CN" dirty="0">
                <a:latin typeface="Times New Roman" pitchFamily="18" charset="0"/>
              </a:rPr>
              <a:t>+[n-(i-2)] +(j-</a:t>
            </a:r>
            <a:r>
              <a:rPr kumimoji="1" lang="en-US" altLang="zh-CN" dirty="0" err="1">
                <a:latin typeface="Times New Roman" pitchFamily="18" charset="0"/>
              </a:rPr>
              <a:t>i</a:t>
            </a:r>
            <a:r>
              <a:rPr kumimoji="1" lang="en-US" altLang="zh-CN" dirty="0">
                <a:latin typeface="Times New Roman" pitchFamily="18" charset="0"/>
              </a:rPr>
              <a:t>) +1</a:t>
            </a:r>
          </a:p>
          <a:p>
            <a:pPr>
              <a:spcBef>
                <a:spcPct val="50000"/>
              </a:spcBef>
            </a:pPr>
            <a:r>
              <a:rPr kumimoji="1" lang="en-US" altLang="zh-CN" dirty="0">
                <a:latin typeface="Times New Roman" pitchFamily="18" charset="0"/>
              </a:rPr>
              <a:t>=(2n-i+2)(i-1)/2+(j-</a:t>
            </a:r>
            <a:r>
              <a:rPr kumimoji="1" lang="en-US" altLang="zh-CN" dirty="0" err="1">
                <a:latin typeface="Times New Roman" pitchFamily="18" charset="0"/>
              </a:rPr>
              <a:t>i</a:t>
            </a:r>
            <a:r>
              <a:rPr kumimoji="1" lang="en-US" altLang="zh-CN" dirty="0">
                <a:latin typeface="Times New Roman" pitchFamily="18" charset="0"/>
              </a:rPr>
              <a:t>)+1</a:t>
            </a:r>
            <a:r>
              <a:rPr kumimoji="1" lang="zh-CN" altLang="en-US" dirty="0">
                <a:latin typeface="Times New Roman" pitchFamily="18" charset="0"/>
              </a:rPr>
              <a:t>个元素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2600" y="3364993"/>
            <a:ext cx="7010400" cy="2602420"/>
          </a:xfrm>
        </p:spPr>
        <p:txBody>
          <a:bodyPr/>
          <a:lstStyle/>
          <a:p>
            <a:r>
              <a:rPr kumimoji="1" lang="zh-CN" altLang="en-US" sz="2000" dirty="0">
                <a:latin typeface="Times New Roman" pitchFamily="18" charset="0"/>
              </a:rPr>
              <a:t>结束了吗？没有！因为刚才讨论的都是</a:t>
            </a:r>
            <a:r>
              <a:rPr kumimoji="1" lang="en-US" altLang="zh-CN" sz="2000" u="sng" dirty="0" err="1">
                <a:solidFill>
                  <a:srgbClr val="CC0000"/>
                </a:solidFill>
                <a:latin typeface="Times New Roman" pitchFamily="18" charset="0"/>
              </a:rPr>
              <a:t>i</a:t>
            </a:r>
            <a:r>
              <a:rPr kumimoji="1" lang="en-US" altLang="zh-CN" sz="2000" u="sng" dirty="0">
                <a:solidFill>
                  <a:srgbClr val="CC0000"/>
                </a:solidFill>
                <a:latin typeface="Times New Roman" pitchFamily="18" charset="0"/>
              </a:rPr>
              <a:t>&lt;=j</a:t>
            </a:r>
            <a:r>
              <a:rPr kumimoji="1" lang="zh-CN" altLang="en-US" sz="2000" dirty="0">
                <a:latin typeface="Times New Roman" pitchFamily="18" charset="0"/>
              </a:rPr>
              <a:t>的情况！</a:t>
            </a:r>
          </a:p>
          <a:p>
            <a:r>
              <a:rPr kumimoji="1" lang="zh-CN" altLang="en-US" sz="2000" dirty="0">
                <a:latin typeface="Times New Roman" pitchFamily="18" charset="0"/>
              </a:rPr>
              <a:t>当</a:t>
            </a:r>
            <a:r>
              <a:rPr kumimoji="1" lang="en-US" altLang="zh-CN" sz="2000" u="sng" dirty="0" err="1">
                <a:solidFill>
                  <a:srgbClr val="CC0000"/>
                </a:solidFill>
                <a:latin typeface="Times New Roman" pitchFamily="18" charset="0"/>
              </a:rPr>
              <a:t>i</a:t>
            </a:r>
            <a:r>
              <a:rPr kumimoji="1" lang="en-US" altLang="zh-CN" sz="2000" u="sng" dirty="0">
                <a:solidFill>
                  <a:srgbClr val="CC0000"/>
                </a:solidFill>
                <a:latin typeface="Times New Roman" pitchFamily="18" charset="0"/>
              </a:rPr>
              <a:t>&gt;j</a:t>
            </a:r>
            <a:r>
              <a:rPr kumimoji="1" lang="zh-CN" altLang="en-US" sz="2000" dirty="0">
                <a:latin typeface="Times New Roman" pitchFamily="18" charset="0"/>
              </a:rPr>
              <a:t>时候呢？很简单，把公式中的</a:t>
            </a:r>
            <a:r>
              <a:rPr kumimoji="1" lang="en-US" altLang="zh-CN" sz="2000" dirty="0" err="1">
                <a:latin typeface="Times New Roman" pitchFamily="18" charset="0"/>
              </a:rPr>
              <a:t>i</a:t>
            </a:r>
            <a:r>
              <a:rPr kumimoji="1" lang="zh-CN" altLang="en-US" sz="2000" dirty="0">
                <a:latin typeface="Times New Roman" pitchFamily="18" charset="0"/>
              </a:rPr>
              <a:t>和</a:t>
            </a:r>
            <a:r>
              <a:rPr kumimoji="1" lang="en-US" altLang="zh-CN" sz="2000" dirty="0">
                <a:latin typeface="Times New Roman" pitchFamily="18" charset="0"/>
              </a:rPr>
              <a:t>j</a:t>
            </a:r>
            <a:r>
              <a:rPr kumimoji="1" lang="zh-CN" altLang="en-US" sz="2000" dirty="0">
                <a:latin typeface="Times New Roman" pitchFamily="18" charset="0"/>
              </a:rPr>
              <a:t>的位置换一下即可！</a:t>
            </a:r>
          </a:p>
          <a:p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(2n-</a:t>
            </a:r>
            <a:r>
              <a:rPr kumimoji="1" lang="en-US" altLang="zh-CN" sz="2000" u="sng" dirty="0">
                <a:solidFill>
                  <a:srgbClr val="CC0000"/>
                </a:solidFill>
                <a:latin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+2)(</a:t>
            </a:r>
            <a:r>
              <a:rPr kumimoji="1" lang="en-US" altLang="zh-CN" sz="2000" u="sng" dirty="0">
                <a:solidFill>
                  <a:srgbClr val="CC0000"/>
                </a:solidFill>
                <a:latin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-1)/2+(</a:t>
            </a:r>
            <a:r>
              <a:rPr kumimoji="1" lang="en-US" altLang="zh-CN" sz="2000" u="sng" dirty="0">
                <a:solidFill>
                  <a:srgbClr val="CC0000"/>
                </a:solidFill>
                <a:latin typeface="Times New Roman" pitchFamily="18" charset="0"/>
              </a:rPr>
              <a:t>j</a:t>
            </a:r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-</a:t>
            </a:r>
            <a:r>
              <a:rPr kumimoji="1" lang="en-US" altLang="zh-CN" sz="2000" u="sng" dirty="0" err="1">
                <a:solidFill>
                  <a:srgbClr val="CC0000"/>
                </a:solidFill>
                <a:latin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)+1</a:t>
            </a:r>
            <a:r>
              <a:rPr kumimoji="1" lang="zh-CN" altLang="en-US" sz="2000" dirty="0">
                <a:solidFill>
                  <a:srgbClr val="CC0000"/>
                </a:solidFill>
                <a:latin typeface="Times New Roman" pitchFamily="18" charset="0"/>
              </a:rPr>
              <a:t>变为： </a:t>
            </a:r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(2n-j+2)(j-1)/2+(</a:t>
            </a:r>
            <a:r>
              <a:rPr kumimoji="1" lang="en-US" altLang="zh-CN" sz="2000" dirty="0" err="1">
                <a:solidFill>
                  <a:srgbClr val="CC0000"/>
                </a:solidFill>
                <a:latin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-j)+1 </a:t>
            </a:r>
          </a:p>
          <a:p>
            <a:endParaRPr lang="zh-CN" alt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78381" y="1567380"/>
            <a:ext cx="7127875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latin typeface="Times New Roman" pitchFamily="18" charset="0"/>
              </a:rPr>
              <a:t>在这里注意一个小细节，其实， </a:t>
            </a:r>
            <a:r>
              <a:rPr kumimoji="1" lang="en-US" altLang="zh-CN" sz="2000" dirty="0" err="1">
                <a:latin typeface="Times New Roman" pitchFamily="18" charset="0"/>
              </a:rPr>
              <a:t>aij</a:t>
            </a:r>
            <a:r>
              <a:rPr kumimoji="1" lang="zh-CN" altLang="en-US" sz="2000" dirty="0">
                <a:latin typeface="Times New Roman" pitchFamily="18" charset="0"/>
              </a:rPr>
              <a:t>为第 </a:t>
            </a:r>
            <a:r>
              <a:rPr kumimoji="1" lang="en-US" altLang="zh-CN" sz="2000" dirty="0">
                <a:latin typeface="Times New Roman" pitchFamily="18" charset="0"/>
              </a:rPr>
              <a:t>n+(n-1)+(n-2)+….+[n-(i-2)] +(j-</a:t>
            </a:r>
            <a:r>
              <a:rPr kumimoji="1" lang="en-US" altLang="zh-CN" sz="2000" dirty="0" err="1">
                <a:latin typeface="Times New Roman" pitchFamily="18" charset="0"/>
              </a:rPr>
              <a:t>i</a:t>
            </a:r>
            <a:r>
              <a:rPr kumimoji="1" lang="en-US" altLang="zh-CN" sz="2000" dirty="0">
                <a:latin typeface="Times New Roman" pitchFamily="18" charset="0"/>
              </a:rPr>
              <a:t>) +1=(2n-i+2)(i-1)/2+(j-</a:t>
            </a:r>
            <a:r>
              <a:rPr kumimoji="1" lang="en-US" altLang="zh-CN" sz="2000" dirty="0" err="1">
                <a:latin typeface="Times New Roman" pitchFamily="18" charset="0"/>
              </a:rPr>
              <a:t>i</a:t>
            </a:r>
            <a:r>
              <a:rPr kumimoji="1" lang="en-US" altLang="zh-CN" sz="2000" dirty="0">
                <a:latin typeface="Times New Roman" pitchFamily="18" charset="0"/>
              </a:rPr>
              <a:t>)+1</a:t>
            </a:r>
            <a:r>
              <a:rPr kumimoji="1" lang="zh-CN" altLang="en-US" sz="2000" dirty="0">
                <a:latin typeface="Times New Roman" pitchFamily="18" charset="0"/>
              </a:rPr>
              <a:t>这个公式的推导是基于</a:t>
            </a:r>
            <a:r>
              <a:rPr kumimoji="1" lang="en-US" altLang="zh-CN" sz="2000" dirty="0" err="1">
                <a:latin typeface="Times New Roman" pitchFamily="18" charset="0"/>
              </a:rPr>
              <a:t>i</a:t>
            </a:r>
            <a:r>
              <a:rPr kumimoji="1" lang="en-US" altLang="zh-CN" sz="2000" dirty="0">
                <a:latin typeface="Times New Roman" pitchFamily="18" charset="0"/>
              </a:rPr>
              <a:t>&gt;1</a:t>
            </a:r>
            <a:r>
              <a:rPr kumimoji="1" lang="zh-CN" altLang="en-US" sz="2000" dirty="0">
                <a:latin typeface="Times New Roman" pitchFamily="18" charset="0"/>
              </a:rPr>
              <a:t>的情况下讨论的，当</a:t>
            </a:r>
            <a:r>
              <a:rPr kumimoji="1" lang="en-US" altLang="zh-CN" sz="2000" dirty="0" err="1">
                <a:latin typeface="Times New Roman" pitchFamily="18" charset="0"/>
              </a:rPr>
              <a:t>i</a:t>
            </a:r>
            <a:r>
              <a:rPr kumimoji="1" lang="en-US" altLang="zh-CN" sz="2000" dirty="0">
                <a:latin typeface="Times New Roman" pitchFamily="18" charset="0"/>
              </a:rPr>
              <a:t>=1</a:t>
            </a:r>
            <a:r>
              <a:rPr kumimoji="1" lang="zh-CN" altLang="en-US" sz="2000" dirty="0">
                <a:latin typeface="Times New Roman" pitchFamily="18" charset="0"/>
              </a:rPr>
              <a:t>时</a:t>
            </a:r>
            <a:r>
              <a:rPr kumimoji="1" lang="en-US" altLang="zh-CN" sz="2000" dirty="0" err="1">
                <a:latin typeface="Times New Roman" pitchFamily="18" charset="0"/>
              </a:rPr>
              <a:t>aij</a:t>
            </a:r>
            <a:r>
              <a:rPr kumimoji="1" lang="en-US" altLang="zh-CN" sz="2000" dirty="0">
                <a:latin typeface="Times New Roman" pitchFamily="18" charset="0"/>
              </a:rPr>
              <a:t>=j-i+1;</a:t>
            </a:r>
          </a:p>
          <a:p>
            <a:r>
              <a:rPr kumimoji="1" lang="zh-CN" altLang="en-US" sz="2000" dirty="0">
                <a:latin typeface="Times New Roman" pitchFamily="18" charset="0"/>
              </a:rPr>
              <a:t>当然了，最后二者合并结果为</a:t>
            </a:r>
            <a:r>
              <a:rPr kumimoji="1" lang="en-US" altLang="zh-CN" sz="2000" dirty="0">
                <a:latin typeface="Times New Roman" pitchFamily="18" charset="0"/>
              </a:rPr>
              <a:t>(2n-i+2)(i-1)/2+(j-</a:t>
            </a:r>
            <a:r>
              <a:rPr kumimoji="1" lang="en-US" altLang="zh-CN" sz="2000" dirty="0" err="1">
                <a:latin typeface="Times New Roman" pitchFamily="18" charset="0"/>
              </a:rPr>
              <a:t>i</a:t>
            </a:r>
            <a:r>
              <a:rPr kumimoji="1" lang="en-US" altLang="zh-CN" sz="2000" dirty="0">
                <a:latin typeface="Times New Roman" pitchFamily="18" charset="0"/>
              </a:rPr>
              <a:t>)+1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9992" y="1060704"/>
            <a:ext cx="7010400" cy="5449824"/>
          </a:xfrm>
        </p:spPr>
        <p:txBody>
          <a:bodyPr/>
          <a:lstStyle/>
          <a:p>
            <a:r>
              <a:rPr kumimoji="1" lang="en-US" altLang="zh-CN" sz="2000" dirty="0">
                <a:latin typeface="Times New Roman" pitchFamily="18" charset="0"/>
              </a:rPr>
              <a:t>3</a:t>
            </a:r>
            <a:r>
              <a:rPr kumimoji="1" lang="zh-CN" altLang="en-US" sz="2000" dirty="0">
                <a:latin typeface="Times New Roman" pitchFamily="18" charset="0"/>
              </a:rPr>
              <a:t>）若在一维数组</a:t>
            </a:r>
            <a:r>
              <a:rPr kumimoji="1" lang="en-US" altLang="zh-CN" sz="2000" dirty="0">
                <a:latin typeface="Times New Roman" pitchFamily="18" charset="0"/>
              </a:rPr>
              <a:t>B</a:t>
            </a:r>
            <a:r>
              <a:rPr kumimoji="1" lang="zh-CN" altLang="en-US" sz="2000" dirty="0">
                <a:latin typeface="Times New Roman" pitchFamily="18" charset="0"/>
              </a:rPr>
              <a:t>中从</a:t>
            </a:r>
            <a:r>
              <a:rPr kumimoji="1" lang="en-US" altLang="zh-CN" sz="2000" dirty="0">
                <a:latin typeface="Times New Roman" pitchFamily="18" charset="0"/>
              </a:rPr>
              <a:t>0</a:t>
            </a:r>
            <a:r>
              <a:rPr kumimoji="1" lang="zh-CN" altLang="en-US" sz="2000" dirty="0">
                <a:latin typeface="Times New Roman" pitchFamily="18" charset="0"/>
              </a:rPr>
              <a:t>号位置开始存放，则如图</a:t>
            </a:r>
            <a:r>
              <a:rPr kumimoji="1" lang="en-US" altLang="zh-CN" sz="2000" dirty="0">
                <a:latin typeface="Times New Roman" pitchFamily="18" charset="0"/>
              </a:rPr>
              <a:t>(a)</a:t>
            </a:r>
            <a:r>
              <a:rPr kumimoji="1" lang="zh-CN" altLang="en-US" sz="2000" dirty="0">
                <a:latin typeface="Times New Roman" pitchFamily="18" charset="0"/>
              </a:rPr>
              <a:t>所示的对称矩阵中的任一元素</a:t>
            </a:r>
            <a:r>
              <a:rPr kumimoji="1" lang="en-US" altLang="zh-CN" sz="2000" dirty="0" err="1">
                <a:latin typeface="Times New Roman" pitchFamily="18" charset="0"/>
              </a:rPr>
              <a:t>aij</a:t>
            </a:r>
            <a:r>
              <a:rPr kumimoji="1" lang="zh-CN" altLang="en-US" sz="2000" dirty="0">
                <a:latin typeface="Times New Roman" pitchFamily="18" charset="0"/>
              </a:rPr>
              <a:t>在只存下三角部分的情况下*</a:t>
            </a:r>
            <a:r>
              <a:rPr kumimoji="1" lang="en-US" altLang="zh-CN" sz="2000" dirty="0">
                <a:latin typeface="Times New Roman" pitchFamily="18" charset="0"/>
              </a:rPr>
              <a:t>(</a:t>
            </a:r>
            <a:r>
              <a:rPr kumimoji="1" lang="zh-CN" altLang="en-US" sz="2000" dirty="0">
                <a:latin typeface="Times New Roman" pitchFamily="18" charset="0"/>
              </a:rPr>
              <a:t>图</a:t>
            </a:r>
            <a:r>
              <a:rPr kumimoji="1" lang="en-US" altLang="zh-CN" sz="2000" dirty="0">
                <a:latin typeface="Times New Roman" pitchFamily="18" charset="0"/>
              </a:rPr>
              <a:t>(c))</a:t>
            </a:r>
            <a:r>
              <a:rPr kumimoji="1" lang="zh-CN" altLang="en-US" sz="2000" dirty="0">
                <a:latin typeface="Times New Roman" pitchFamily="18" charset="0"/>
              </a:rPr>
              <a:t>应存于一维数组的什么下标位置？给出计算公式。</a:t>
            </a:r>
            <a:endParaRPr kumimoji="1" lang="zh-CN" altLang="en-US" sz="2000" dirty="0">
              <a:solidFill>
                <a:srgbClr val="CC0000"/>
              </a:solidFill>
              <a:latin typeface="Times New Roman" pitchFamily="18" charset="0"/>
            </a:endParaRPr>
          </a:p>
          <a:p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a11                                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chemeClr val="tx2"/>
                </a:solidFill>
                <a:latin typeface="Times New Roman" pitchFamily="18" charset="0"/>
              </a:rPr>
              <a:t>个元素</a:t>
            </a:r>
          </a:p>
          <a:p>
            <a:r>
              <a:rPr kumimoji="1" lang="en-US" altLang="zh-CN" sz="2000" dirty="0">
                <a:latin typeface="Times New Roman" pitchFamily="18" charset="0"/>
              </a:rPr>
              <a:t>a21  </a:t>
            </a:r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a22</a:t>
            </a:r>
            <a:r>
              <a:rPr kumimoji="1" lang="en-US" altLang="zh-CN" sz="2000" dirty="0">
                <a:latin typeface="Times New Roman" pitchFamily="18" charset="0"/>
              </a:rPr>
              <a:t>                        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chemeClr val="tx2"/>
                </a:solidFill>
                <a:latin typeface="Times New Roman" pitchFamily="18" charset="0"/>
              </a:rPr>
              <a:t>个元素</a:t>
            </a:r>
          </a:p>
          <a:p>
            <a:r>
              <a:rPr kumimoji="1" lang="en-US" altLang="zh-CN" sz="2000" dirty="0">
                <a:latin typeface="Times New Roman" pitchFamily="18" charset="0"/>
              </a:rPr>
              <a:t>a31  a32 </a:t>
            </a:r>
            <a:r>
              <a:rPr kumimoji="1" lang="en-US" altLang="zh-CN" sz="2000" dirty="0">
                <a:solidFill>
                  <a:srgbClr val="990033"/>
                </a:solidFill>
                <a:latin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a33                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kumimoji="1" lang="zh-CN" altLang="en-US" sz="2000" dirty="0">
                <a:solidFill>
                  <a:schemeClr val="tx2"/>
                </a:solidFill>
                <a:latin typeface="Times New Roman" pitchFamily="18" charset="0"/>
              </a:rPr>
              <a:t>个元素</a:t>
            </a:r>
          </a:p>
          <a:p>
            <a:r>
              <a:rPr kumimoji="1" lang="en-US" altLang="zh-CN" sz="2000" dirty="0">
                <a:latin typeface="Times New Roman" pitchFamily="18" charset="0"/>
              </a:rPr>
              <a:t>……………….</a:t>
            </a:r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             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</a:rPr>
              <a:t>……….</a:t>
            </a:r>
          </a:p>
          <a:p>
            <a:r>
              <a:rPr kumimoji="1" lang="en-US" altLang="zh-CN" sz="2000" dirty="0">
                <a:latin typeface="Times New Roman" pitchFamily="18" charset="0"/>
              </a:rPr>
              <a:t>an1  an2  an3…</a:t>
            </a:r>
            <a:r>
              <a:rPr kumimoji="1" lang="en-US" altLang="zh-CN" sz="2000" dirty="0" err="1">
                <a:solidFill>
                  <a:srgbClr val="CC0000"/>
                </a:solidFill>
                <a:latin typeface="Times New Roman" pitchFamily="18" charset="0"/>
              </a:rPr>
              <a:t>ann</a:t>
            </a:r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       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kumimoji="1" lang="zh-CN" altLang="en-US" sz="2000" dirty="0">
                <a:solidFill>
                  <a:schemeClr val="tx2"/>
                </a:solidFill>
                <a:latin typeface="Times New Roman" pitchFamily="18" charset="0"/>
              </a:rPr>
              <a:t>个元素</a:t>
            </a:r>
          </a:p>
          <a:p>
            <a:endParaRPr lang="zh-CN" altLang="en-US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5541264" y="2632901"/>
            <a:ext cx="360273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latin typeface="Times New Roman" pitchFamily="18" charset="0"/>
              </a:rPr>
              <a:t>简单多了！以</a:t>
            </a:r>
            <a:r>
              <a:rPr kumimoji="1" lang="en-US" altLang="zh-CN" sz="2000" dirty="0">
                <a:latin typeface="Times New Roman" pitchFamily="18" charset="0"/>
              </a:rPr>
              <a:t>a32</a:t>
            </a:r>
            <a:r>
              <a:rPr kumimoji="1" lang="zh-CN" altLang="en-US" sz="2000" dirty="0">
                <a:latin typeface="Times New Roman" pitchFamily="18" charset="0"/>
              </a:rPr>
              <a:t>为例，显然为数组中第 </a:t>
            </a:r>
            <a:r>
              <a:rPr kumimoji="1" lang="en-US" altLang="zh-CN" sz="2000" dirty="0">
                <a:latin typeface="Times New Roman" pitchFamily="18" charset="0"/>
              </a:rPr>
              <a:t>1+2+3+ +</a:t>
            </a:r>
            <a:r>
              <a:rPr kumimoji="1" lang="zh-CN" altLang="en-US" sz="2000" dirty="0">
                <a:latin typeface="Times New Roman" pitchFamily="18" charset="0"/>
              </a:rPr>
              <a:t>（</a:t>
            </a:r>
            <a:r>
              <a:rPr kumimoji="1" lang="en-US" altLang="zh-CN" sz="2000" dirty="0">
                <a:latin typeface="Times New Roman" pitchFamily="18" charset="0"/>
              </a:rPr>
              <a:t>i-1</a:t>
            </a:r>
            <a:r>
              <a:rPr kumimoji="1" lang="zh-CN" altLang="en-US" sz="2000" dirty="0">
                <a:latin typeface="Times New Roman" pitchFamily="18" charset="0"/>
              </a:rPr>
              <a:t>）</a:t>
            </a:r>
            <a:r>
              <a:rPr kumimoji="1" lang="en-US" altLang="zh-CN" sz="2000" dirty="0">
                <a:latin typeface="Times New Roman" pitchFamily="18" charset="0"/>
              </a:rPr>
              <a:t>+j</a:t>
            </a:r>
            <a:r>
              <a:rPr kumimoji="1" lang="zh-CN" altLang="en-US" sz="2000" dirty="0">
                <a:latin typeface="Times New Roman" pitchFamily="18" charset="0"/>
              </a:rPr>
              <a:t>个元素</a:t>
            </a:r>
          </a:p>
          <a:p>
            <a:pPr>
              <a:spcBef>
                <a:spcPct val="50000"/>
              </a:spcBef>
            </a:pPr>
            <a:r>
              <a:rPr kumimoji="1" lang="zh-CN" altLang="en-US" sz="2000" dirty="0">
                <a:latin typeface="Times New Roman" pitchFamily="18" charset="0"/>
              </a:rPr>
              <a:t>所以“通用公式为”：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dirty="0" err="1">
                <a:latin typeface="Times New Roman" pitchFamily="18" charset="0"/>
              </a:rPr>
              <a:t>aij</a:t>
            </a:r>
            <a:r>
              <a:rPr kumimoji="1" lang="zh-CN" altLang="en-US" sz="2000" dirty="0">
                <a:latin typeface="Times New Roman" pitchFamily="18" charset="0"/>
              </a:rPr>
              <a:t>为第</a:t>
            </a:r>
            <a:r>
              <a:rPr kumimoji="1" lang="en-US" altLang="zh-CN" sz="2000" dirty="0" err="1">
                <a:solidFill>
                  <a:srgbClr val="CC0000"/>
                </a:solidFill>
                <a:latin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*</a:t>
            </a:r>
            <a:r>
              <a:rPr kumimoji="1" lang="zh-CN" altLang="en-US" sz="2000" dirty="0">
                <a:solidFill>
                  <a:srgbClr val="CC0000"/>
                </a:solidFill>
                <a:latin typeface="Times New Roman" pitchFamily="18" charset="0"/>
              </a:rPr>
              <a:t>（</a:t>
            </a:r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i-1</a:t>
            </a:r>
            <a:r>
              <a:rPr kumimoji="1" lang="zh-CN" altLang="en-US" sz="2000" dirty="0">
                <a:solidFill>
                  <a:srgbClr val="CC0000"/>
                </a:solidFill>
                <a:latin typeface="Times New Roman" pitchFamily="18" charset="0"/>
              </a:rPr>
              <a:t>）</a:t>
            </a:r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/2+j</a:t>
            </a:r>
            <a:r>
              <a:rPr kumimoji="1" lang="zh-CN" altLang="en-US" sz="2000" dirty="0">
                <a:latin typeface="Times New Roman" pitchFamily="18" charset="0"/>
              </a:rPr>
              <a:t>个元素</a:t>
            </a: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1606296" y="4962144"/>
            <a:ext cx="83058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latin typeface="Times New Roman" pitchFamily="18" charset="0"/>
              </a:rPr>
              <a:t>同理：这是</a:t>
            </a:r>
            <a:r>
              <a:rPr kumimoji="1" lang="en-US" altLang="zh-CN" sz="2000" dirty="0" err="1">
                <a:latin typeface="Times New Roman" pitchFamily="18" charset="0"/>
              </a:rPr>
              <a:t>i</a:t>
            </a:r>
            <a:r>
              <a:rPr kumimoji="1" lang="en-US" altLang="zh-CN" sz="2000" dirty="0">
                <a:latin typeface="Times New Roman" pitchFamily="18" charset="0"/>
              </a:rPr>
              <a:t>&gt;=j</a:t>
            </a:r>
            <a:r>
              <a:rPr kumimoji="1" lang="zh-CN" altLang="en-US" sz="2000" dirty="0">
                <a:latin typeface="Times New Roman" pitchFamily="18" charset="0"/>
              </a:rPr>
              <a:t>的情况，当</a:t>
            </a:r>
            <a:r>
              <a:rPr kumimoji="1" lang="en-US" altLang="zh-CN" sz="2000" dirty="0" err="1">
                <a:latin typeface="Times New Roman" pitchFamily="18" charset="0"/>
              </a:rPr>
              <a:t>i</a:t>
            </a:r>
            <a:r>
              <a:rPr kumimoji="1" lang="en-US" altLang="zh-CN" sz="2000" dirty="0">
                <a:latin typeface="Times New Roman" pitchFamily="18" charset="0"/>
              </a:rPr>
              <a:t>&lt;=j</a:t>
            </a:r>
            <a:r>
              <a:rPr kumimoji="1" lang="zh-CN" altLang="en-US" sz="2000" dirty="0">
                <a:latin typeface="Times New Roman" pitchFamily="18" charset="0"/>
              </a:rPr>
              <a:t>的时候将公式变为：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CC0000"/>
                </a:solidFill>
                <a:latin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*</a:t>
            </a:r>
            <a:r>
              <a:rPr kumimoji="1" lang="zh-CN" altLang="en-US" sz="2000" dirty="0">
                <a:solidFill>
                  <a:srgbClr val="CC0000"/>
                </a:solidFill>
                <a:latin typeface="Times New Roman" pitchFamily="18" charset="0"/>
              </a:rPr>
              <a:t>（</a:t>
            </a:r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i-1</a:t>
            </a:r>
            <a:r>
              <a:rPr kumimoji="1" lang="zh-CN" altLang="en-US" sz="2000" dirty="0">
                <a:solidFill>
                  <a:srgbClr val="CC0000"/>
                </a:solidFill>
                <a:latin typeface="Times New Roman" pitchFamily="18" charset="0"/>
              </a:rPr>
              <a:t>）</a:t>
            </a:r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/2+j                                j*</a:t>
            </a:r>
            <a:r>
              <a:rPr kumimoji="1" lang="zh-CN" altLang="en-US" sz="2000" dirty="0">
                <a:solidFill>
                  <a:srgbClr val="CC0000"/>
                </a:solidFill>
                <a:latin typeface="Times New Roman" pitchFamily="18" charset="0"/>
              </a:rPr>
              <a:t>（</a:t>
            </a:r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j-1</a:t>
            </a:r>
            <a:r>
              <a:rPr kumimoji="1" lang="zh-CN" altLang="en-US" sz="2000" dirty="0">
                <a:solidFill>
                  <a:srgbClr val="CC0000"/>
                </a:solidFill>
                <a:latin typeface="Times New Roman" pitchFamily="18" charset="0"/>
              </a:rPr>
              <a:t>）</a:t>
            </a:r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/2+i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B36A8C5C-F3DA-F946-8CDB-33F671AF4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472" y="285736"/>
            <a:ext cx="7801004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FF0000"/>
                </a:solidFill>
                <a:latin typeface="Arial Black" pitchFamily="34" charset="0"/>
              </a:rPr>
              <a:t>分析</a:t>
            </a:r>
          </a:p>
        </p:txBody>
      </p:sp>
      <p:sp>
        <p:nvSpPr>
          <p:cNvPr id="35843" name="Line 4">
            <a:extLst>
              <a:ext uri="{FF2B5EF4-FFF2-40B4-BE49-F238E27FC236}">
                <a16:creationId xmlns:a16="http://schemas.microsoft.com/office/drawing/2014/main" id="{ECD20476-6F85-2140-9279-4F785F9D2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2997200"/>
            <a:ext cx="0" cy="266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4" name="Line 5">
            <a:extLst>
              <a:ext uri="{FF2B5EF4-FFF2-40B4-BE49-F238E27FC236}">
                <a16:creationId xmlns:a16="http://schemas.microsoft.com/office/drawing/2014/main" id="{DF7A269A-B632-B64F-802E-01EBDD9DA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2997200"/>
            <a:ext cx="0" cy="266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5" name="Line 6">
            <a:extLst>
              <a:ext uri="{FF2B5EF4-FFF2-40B4-BE49-F238E27FC236}">
                <a16:creationId xmlns:a16="http://schemas.microsoft.com/office/drawing/2014/main" id="{BEEF45E1-5396-1440-9D63-74AD02486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56610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6" name="Line 7">
            <a:extLst>
              <a:ext uri="{FF2B5EF4-FFF2-40B4-BE49-F238E27FC236}">
                <a16:creationId xmlns:a16="http://schemas.microsoft.com/office/drawing/2014/main" id="{930F4780-42CB-9B42-9A20-C16A55F14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52292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7" name="Line 8">
            <a:extLst>
              <a:ext uri="{FF2B5EF4-FFF2-40B4-BE49-F238E27FC236}">
                <a16:creationId xmlns:a16="http://schemas.microsoft.com/office/drawing/2014/main" id="{F2D03656-92E3-9744-BBBD-F94D48701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47974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8" name="Line 9">
            <a:extLst>
              <a:ext uri="{FF2B5EF4-FFF2-40B4-BE49-F238E27FC236}">
                <a16:creationId xmlns:a16="http://schemas.microsoft.com/office/drawing/2014/main" id="{0B11D183-6FFF-E743-BABF-89F16698B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43656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9" name="Text Box 12">
            <a:extLst>
              <a:ext uri="{FF2B5EF4-FFF2-40B4-BE49-F238E27FC236}">
                <a16:creationId xmlns:a16="http://schemas.microsoft.com/office/drawing/2014/main" id="{925958E5-9D9F-7D45-9F11-DD4A07138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224088"/>
            <a:ext cx="2973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hlink"/>
                </a:solidFill>
              </a:rPr>
              <a:t>入栈顺序：</a:t>
            </a:r>
            <a:r>
              <a:rPr lang="en-US" altLang="zh-CN" b="1"/>
              <a:t>a, b, c, d, e, f, g</a:t>
            </a:r>
          </a:p>
        </p:txBody>
      </p:sp>
      <p:sp>
        <p:nvSpPr>
          <p:cNvPr id="35850" name="Text Box 14">
            <a:extLst>
              <a:ext uri="{FF2B5EF4-FFF2-40B4-BE49-F238E27FC236}">
                <a16:creationId xmlns:a16="http://schemas.microsoft.com/office/drawing/2014/main" id="{43596403-0DD8-7048-B2EA-D83C03E34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2205038"/>
            <a:ext cx="2795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hlink"/>
                </a:solidFill>
              </a:rPr>
              <a:t>出栈顺序：</a:t>
            </a:r>
            <a:r>
              <a:rPr lang="en-US" altLang="zh-CN" b="1">
                <a:solidFill>
                  <a:schemeClr val="hlink"/>
                </a:solidFill>
              </a:rPr>
              <a:t> </a:t>
            </a:r>
            <a:r>
              <a:rPr lang="en-US" altLang="zh-CN" b="1"/>
              <a:t>a, f, e, d, c, b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35482F41-3D36-4340-A8B9-7F8AF50E1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5148263"/>
            <a:ext cx="409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a</a:t>
            </a:r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50219E86-0C36-464E-B877-41739405C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143500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b</a:t>
            </a: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82BDB19B-5307-7748-90AF-FB99D9EE6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002088"/>
            <a:ext cx="407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a</a:t>
            </a:r>
          </a:p>
        </p:txBody>
      </p:sp>
      <p:grpSp>
        <p:nvGrpSpPr>
          <p:cNvPr id="35854" name="Group 14">
            <a:extLst>
              <a:ext uri="{FF2B5EF4-FFF2-40B4-BE49-F238E27FC236}">
                <a16:creationId xmlns:a16="http://schemas.microsoft.com/office/drawing/2014/main" id="{480D127A-D33E-9843-A1E6-C6869F474794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4076700"/>
            <a:ext cx="3887787" cy="431800"/>
            <a:chOff x="0" y="0"/>
            <a:chExt cx="2449" cy="272"/>
          </a:xfrm>
        </p:grpSpPr>
        <p:sp>
          <p:nvSpPr>
            <p:cNvPr id="35872" name="Line 19">
              <a:extLst>
                <a:ext uri="{FF2B5EF4-FFF2-40B4-BE49-F238E27FC236}">
                  <a16:creationId xmlns:a16="http://schemas.microsoft.com/office/drawing/2014/main" id="{618069D8-B095-9543-B3C4-1FDA166EE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72"/>
              <a:ext cx="2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3" name="Line 20">
              <a:extLst>
                <a:ext uri="{FF2B5EF4-FFF2-40B4-BE49-F238E27FC236}">
                  <a16:creationId xmlns:a16="http://schemas.microsoft.com/office/drawing/2014/main" id="{334A5A7A-C19F-134A-A0BE-AF353D5C5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4" name="Line 21">
              <a:extLst>
                <a:ext uri="{FF2B5EF4-FFF2-40B4-BE49-F238E27FC236}">
                  <a16:creationId xmlns:a16="http://schemas.microsoft.com/office/drawing/2014/main" id="{51E69DCC-23FF-D343-9793-B509B2E21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5" name="Line 22">
              <a:extLst>
                <a:ext uri="{FF2B5EF4-FFF2-40B4-BE49-F238E27FC236}">
                  <a16:creationId xmlns:a16="http://schemas.microsoft.com/office/drawing/2014/main" id="{920E4E30-06E9-B84B-ADAC-CAECA9F79C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6" name="Line 23">
              <a:extLst>
                <a:ext uri="{FF2B5EF4-FFF2-40B4-BE49-F238E27FC236}">
                  <a16:creationId xmlns:a16="http://schemas.microsoft.com/office/drawing/2014/main" id="{32BCE31C-1231-554B-9CC4-A0F3C72B3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7" name="Line 24">
              <a:extLst>
                <a:ext uri="{FF2B5EF4-FFF2-40B4-BE49-F238E27FC236}">
                  <a16:creationId xmlns:a16="http://schemas.microsoft.com/office/drawing/2014/main" id="{48C4FB6D-5AAA-A248-B6CD-1A5552A66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8" name="Line 25">
              <a:extLst>
                <a:ext uri="{FF2B5EF4-FFF2-40B4-BE49-F238E27FC236}">
                  <a16:creationId xmlns:a16="http://schemas.microsoft.com/office/drawing/2014/main" id="{6A59F0AC-6A59-9B4A-88DC-899C936F5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Line 26">
              <a:extLst>
                <a:ext uri="{FF2B5EF4-FFF2-40B4-BE49-F238E27FC236}">
                  <a16:creationId xmlns:a16="http://schemas.microsoft.com/office/drawing/2014/main" id="{6F82A4A4-6B19-F44E-9E4F-F9AD8167C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0" name="Line 27">
              <a:extLst>
                <a:ext uri="{FF2B5EF4-FFF2-40B4-BE49-F238E27FC236}">
                  <a16:creationId xmlns:a16="http://schemas.microsoft.com/office/drawing/2014/main" id="{72B32AE3-75D8-F34E-BE16-7ED426BD7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3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Text Box 30">
            <a:extLst>
              <a:ext uri="{FF2B5EF4-FFF2-40B4-BE49-F238E27FC236}">
                <a16:creationId xmlns:a16="http://schemas.microsoft.com/office/drawing/2014/main" id="{B44F2B23-64CF-9846-911E-A5BA32FB6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4714875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c</a:t>
            </a:r>
          </a:p>
        </p:txBody>
      </p:sp>
      <p:sp>
        <p:nvSpPr>
          <p:cNvPr id="27" name="Text Box 31">
            <a:extLst>
              <a:ext uri="{FF2B5EF4-FFF2-40B4-BE49-F238E27FC236}">
                <a16:creationId xmlns:a16="http://schemas.microsoft.com/office/drawing/2014/main" id="{0E4A2401-2757-3649-9731-D68E340CE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289425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d</a:t>
            </a:r>
          </a:p>
        </p:txBody>
      </p:sp>
      <p:sp>
        <p:nvSpPr>
          <p:cNvPr id="28" name="Text Box 33">
            <a:extLst>
              <a:ext uri="{FF2B5EF4-FFF2-40B4-BE49-F238E27FC236}">
                <a16:creationId xmlns:a16="http://schemas.microsoft.com/office/drawing/2014/main" id="{750E0927-27AF-8C40-AA91-267A6FB10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002088"/>
            <a:ext cx="320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f</a:t>
            </a:r>
          </a:p>
        </p:txBody>
      </p:sp>
      <p:sp>
        <p:nvSpPr>
          <p:cNvPr id="29" name="Text Box 37">
            <a:extLst>
              <a:ext uri="{FF2B5EF4-FFF2-40B4-BE49-F238E27FC236}">
                <a16:creationId xmlns:a16="http://schemas.microsoft.com/office/drawing/2014/main" id="{B00B20BB-A59B-7548-B842-759351817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002088"/>
            <a:ext cx="409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e</a:t>
            </a:r>
          </a:p>
        </p:txBody>
      </p:sp>
      <p:sp>
        <p:nvSpPr>
          <p:cNvPr id="30" name="Text Box 38">
            <a:extLst>
              <a:ext uri="{FF2B5EF4-FFF2-40B4-BE49-F238E27FC236}">
                <a16:creationId xmlns:a16="http://schemas.microsoft.com/office/drawing/2014/main" id="{F8811705-993B-6E48-B46E-4E127BC81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849688"/>
            <a:ext cx="409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e</a:t>
            </a:r>
          </a:p>
        </p:txBody>
      </p:sp>
      <p:sp>
        <p:nvSpPr>
          <p:cNvPr id="31" name="Text Box 39">
            <a:extLst>
              <a:ext uri="{FF2B5EF4-FFF2-40B4-BE49-F238E27FC236}">
                <a16:creationId xmlns:a16="http://schemas.microsoft.com/office/drawing/2014/main" id="{AF661CC5-B627-C143-AE39-F98087DA6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" y="3429000"/>
            <a:ext cx="319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f</a:t>
            </a:r>
          </a:p>
        </p:txBody>
      </p:sp>
      <p:sp>
        <p:nvSpPr>
          <p:cNvPr id="32" name="Text Box 41">
            <a:extLst>
              <a:ext uri="{FF2B5EF4-FFF2-40B4-BE49-F238E27FC236}">
                <a16:creationId xmlns:a16="http://schemas.microsoft.com/office/drawing/2014/main" id="{917397B6-3EA1-5D40-B9A4-E7404DBDC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338" y="4002088"/>
            <a:ext cx="434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d</a:t>
            </a:r>
          </a:p>
        </p:txBody>
      </p:sp>
      <p:sp>
        <p:nvSpPr>
          <p:cNvPr id="33" name="Text Box 43">
            <a:extLst>
              <a:ext uri="{FF2B5EF4-FFF2-40B4-BE49-F238E27FC236}">
                <a16:creationId xmlns:a16="http://schemas.microsoft.com/office/drawing/2014/main" id="{03A798ED-DB98-204E-AE1C-89ECF6DB9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002088"/>
            <a:ext cx="409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c</a:t>
            </a:r>
          </a:p>
        </p:txBody>
      </p:sp>
      <p:sp>
        <p:nvSpPr>
          <p:cNvPr id="34" name="Line 45">
            <a:extLst>
              <a:ext uri="{FF2B5EF4-FFF2-40B4-BE49-F238E27FC236}">
                <a16:creationId xmlns:a16="http://schemas.microsoft.com/office/drawing/2014/main" id="{4C4D0515-DCDD-0845-AD74-0B80B7FBB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5373688"/>
            <a:ext cx="3603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46">
            <a:extLst>
              <a:ext uri="{FF2B5EF4-FFF2-40B4-BE49-F238E27FC236}">
                <a16:creationId xmlns:a16="http://schemas.microsoft.com/office/drawing/2014/main" id="{D664E1AC-A4DE-1445-8758-AC86BDDBD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4002088"/>
            <a:ext cx="434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b</a:t>
            </a:r>
          </a:p>
        </p:txBody>
      </p:sp>
      <p:sp>
        <p:nvSpPr>
          <p:cNvPr id="35865" name="Line 9">
            <a:extLst>
              <a:ext uri="{FF2B5EF4-FFF2-40B4-BE49-F238E27FC236}">
                <a16:creationId xmlns:a16="http://schemas.microsoft.com/office/drawing/2014/main" id="{879BE960-FBE7-CE49-A98E-9C7F26C1CD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475" y="3929063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6" name="Line 9">
            <a:extLst>
              <a:ext uri="{FF2B5EF4-FFF2-40B4-BE49-F238E27FC236}">
                <a16:creationId xmlns:a16="http://schemas.microsoft.com/office/drawing/2014/main" id="{79A0323B-FF73-0645-8B12-ADDBA659E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475" y="3500438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45">
            <a:extLst>
              <a:ext uri="{FF2B5EF4-FFF2-40B4-BE49-F238E27FC236}">
                <a16:creationId xmlns:a16="http://schemas.microsoft.com/office/drawing/2014/main" id="{5A43851C-DC9F-4948-86FD-DBE07CC70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" y="3571875"/>
            <a:ext cx="3603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45">
            <a:extLst>
              <a:ext uri="{FF2B5EF4-FFF2-40B4-BE49-F238E27FC236}">
                <a16:creationId xmlns:a16="http://schemas.microsoft.com/office/drawing/2014/main" id="{8300D2A1-3201-294D-983F-A6311319B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" y="4071938"/>
            <a:ext cx="3603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45">
            <a:extLst>
              <a:ext uri="{FF2B5EF4-FFF2-40B4-BE49-F238E27FC236}">
                <a16:creationId xmlns:a16="http://schemas.microsoft.com/office/drawing/2014/main" id="{D2329648-4B99-354E-83B5-E99856BF6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" y="4500563"/>
            <a:ext cx="3603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45">
            <a:extLst>
              <a:ext uri="{FF2B5EF4-FFF2-40B4-BE49-F238E27FC236}">
                <a16:creationId xmlns:a16="http://schemas.microsoft.com/office/drawing/2014/main" id="{E0677DAF-9153-D146-AB78-9D55C6C7E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" y="4929188"/>
            <a:ext cx="3603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5">
            <a:extLst>
              <a:ext uri="{FF2B5EF4-FFF2-40B4-BE49-F238E27FC236}">
                <a16:creationId xmlns:a16="http://schemas.microsoft.com/office/drawing/2014/main" id="{0047A1C7-23F0-A14E-B253-23E44F115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357813"/>
            <a:ext cx="3603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16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  <p:bldP spid="1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2009</a:t>
            </a:r>
            <a:r>
              <a:rPr lang="zh-CN" altLang="en-US" dirty="0"/>
              <a:t>年全国统考题</a:t>
            </a:r>
            <a:r>
              <a:rPr lang="en-US" altLang="zh-CN" dirty="0"/>
              <a:t>1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 dirty="0"/>
              <a:t>1</a:t>
            </a:r>
            <a:r>
              <a:rPr lang="zh-CN" altLang="zh-CN" b="1" dirty="0"/>
              <a:t>、</a:t>
            </a:r>
            <a:r>
              <a:rPr lang="zh-CN" altLang="en-US" b="1" dirty="0"/>
              <a:t>为解决计算机主机与打印机之间速度不匹配问题</a:t>
            </a:r>
            <a:r>
              <a:rPr lang="en-US" altLang="zh-CN" b="1" dirty="0"/>
              <a:t>,</a:t>
            </a:r>
            <a:r>
              <a:rPr lang="zh-CN" altLang="en-US" b="1" dirty="0"/>
              <a:t> 通常设置一个打印数据缓冲区</a:t>
            </a:r>
            <a:r>
              <a:rPr lang="en-US" altLang="zh-CN" b="1" dirty="0"/>
              <a:t>,</a:t>
            </a:r>
            <a:r>
              <a:rPr lang="zh-CN" altLang="en-US" b="1" dirty="0"/>
              <a:t>主机将要输出的数据依次写入该缓冲区</a:t>
            </a:r>
            <a:r>
              <a:rPr lang="en-US" altLang="zh-CN" b="1" dirty="0"/>
              <a:t>,</a:t>
            </a:r>
            <a:r>
              <a:rPr lang="zh-CN" altLang="en-US" b="1" dirty="0"/>
              <a:t> 而打印机则依次从该缓冲区中取出数据</a:t>
            </a:r>
            <a:r>
              <a:rPr lang="en-US" altLang="zh-CN" b="1" dirty="0"/>
              <a:t>.</a:t>
            </a:r>
            <a:r>
              <a:rPr lang="zh-CN" altLang="en-US" b="1" dirty="0"/>
              <a:t>  该缓冲区的逻辑结构应该是</a:t>
            </a:r>
            <a:r>
              <a:rPr lang="zh-CN" altLang="zh-CN" b="1" dirty="0"/>
              <a:t>（</a:t>
            </a:r>
            <a:r>
              <a:rPr lang="en-US" altLang="zh-CN" b="1" dirty="0"/>
              <a:t>   </a:t>
            </a:r>
            <a:r>
              <a:rPr lang="zh-CN" altLang="zh-CN" b="1" dirty="0"/>
              <a:t>）</a:t>
            </a:r>
          </a:p>
          <a:p>
            <a:pPr>
              <a:buFontTx/>
              <a:buNone/>
            </a:pPr>
            <a:r>
              <a:rPr lang="en-US" altLang="zh-CN" b="1" dirty="0"/>
              <a:t> 		A.</a:t>
            </a:r>
            <a:r>
              <a:rPr lang="zh-CN" altLang="en-US" b="1" dirty="0"/>
              <a:t> 栈        </a:t>
            </a:r>
            <a:r>
              <a:rPr lang="en-US" altLang="zh-CN" b="1" dirty="0"/>
              <a:t>B.</a:t>
            </a:r>
            <a:r>
              <a:rPr lang="zh-CN" altLang="en-US" b="1" dirty="0"/>
              <a:t> 队列        </a:t>
            </a:r>
            <a:r>
              <a:rPr lang="en-US" altLang="zh-CN" b="1" dirty="0"/>
              <a:t>C.</a:t>
            </a:r>
            <a:r>
              <a:rPr lang="zh-CN" altLang="en-US" b="1" dirty="0"/>
              <a:t> 树       </a:t>
            </a:r>
            <a:r>
              <a:rPr lang="en-US" altLang="zh-CN" b="1" dirty="0"/>
              <a:t>D.</a:t>
            </a:r>
            <a:r>
              <a:rPr lang="zh-CN" altLang="en-US" b="1" dirty="0"/>
              <a:t> 图</a:t>
            </a:r>
            <a:endParaRPr lang="zh-CN" altLang="zh-CN" b="1" dirty="0"/>
          </a:p>
          <a:p>
            <a:pPr>
              <a:buNone/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解题思路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52600" y="1395413"/>
            <a:ext cx="6735763" cy="4572000"/>
          </a:xfrm>
        </p:spPr>
        <p:txBody>
          <a:bodyPr/>
          <a:lstStyle/>
          <a:p>
            <a:pPr>
              <a:buNone/>
            </a:pPr>
            <a:r>
              <a:rPr lang="en-US" altLang="zh-CN" dirty="0">
                <a:ea typeface="宋体" pitchFamily="2" charset="-122"/>
              </a:rPr>
              <a:t>A</a:t>
            </a:r>
            <a:r>
              <a:rPr lang="zh-CN" altLang="en-US" dirty="0">
                <a:ea typeface="宋体" pitchFamily="2" charset="-122"/>
              </a:rPr>
              <a:t> 栈是后进先出</a:t>
            </a:r>
            <a:endParaRPr lang="en-US" altLang="zh-CN" dirty="0">
              <a:ea typeface="宋体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itchFamily="2" charset="-122"/>
              </a:rPr>
              <a:t>B</a:t>
            </a:r>
            <a:r>
              <a:rPr lang="zh-CN" altLang="en-US" dirty="0">
                <a:ea typeface="宋体" pitchFamily="2" charset="-122"/>
              </a:rPr>
              <a:t>是先进先出，</a:t>
            </a:r>
            <a:r>
              <a:rPr lang="en-US" altLang="zh-CN" dirty="0">
                <a:ea typeface="宋体" pitchFamily="2" charset="-122"/>
              </a:rPr>
              <a:t>FIFO</a:t>
            </a:r>
            <a:r>
              <a:rPr lang="zh-CN" altLang="en-US" dirty="0">
                <a:ea typeface="宋体" pitchFamily="2" charset="-122"/>
              </a:rPr>
              <a:t>，符合题目条件</a:t>
            </a:r>
            <a:endParaRPr lang="en-US" altLang="zh-CN" dirty="0">
              <a:ea typeface="宋体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itchFamily="2" charset="-122"/>
              </a:rPr>
              <a:t>CD</a:t>
            </a:r>
            <a:r>
              <a:rPr lang="zh-CN" altLang="en-US" dirty="0">
                <a:ea typeface="宋体" pitchFamily="2" charset="-122"/>
              </a:rPr>
              <a:t>都是有一定的时间复杂度，新建插入搜索删除都需要一定的时间开销，而这些开销对于问题的解决是没有实际意义的。</a:t>
            </a:r>
            <a:endParaRPr lang="en-US" altLang="zh-CN" dirty="0">
              <a:ea typeface="宋体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itchFamily="2" charset="-122"/>
              </a:rPr>
              <a:t>					</a:t>
            </a:r>
            <a:r>
              <a:rPr lang="zh-CN" altLang="en-US" dirty="0">
                <a:ea typeface="宋体" pitchFamily="2" charset="-122"/>
              </a:rPr>
              <a:t>所以最后答案选择</a:t>
            </a:r>
            <a:r>
              <a:rPr lang="en-US" altLang="zh-CN" dirty="0">
                <a:ea typeface="宋体" pitchFamily="2" charset="-122"/>
              </a:rPr>
              <a:t>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2009</a:t>
            </a:r>
            <a:r>
              <a:rPr lang="zh-CN" altLang="en-US" dirty="0"/>
              <a:t>年全国统考题</a:t>
            </a:r>
            <a:r>
              <a:rPr lang="en-US" altLang="zh-CN" dirty="0"/>
              <a:t>2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b="1" dirty="0"/>
              <a:t>设栈</a:t>
            </a:r>
            <a:r>
              <a:rPr lang="en-US" altLang="zh-CN" b="1" dirty="0"/>
              <a:t>S</a:t>
            </a:r>
            <a:r>
              <a:rPr lang="zh-CN" altLang="en-US" b="1" dirty="0"/>
              <a:t>和队列</a:t>
            </a:r>
            <a:r>
              <a:rPr lang="en-US" altLang="zh-CN" b="1" dirty="0"/>
              <a:t>Q</a:t>
            </a:r>
            <a:r>
              <a:rPr lang="zh-CN" altLang="en-US" b="1" dirty="0"/>
              <a:t> 的初始状态为空</a:t>
            </a:r>
            <a:r>
              <a:rPr lang="en-US" altLang="zh-CN" b="1" dirty="0"/>
              <a:t>,</a:t>
            </a:r>
            <a:r>
              <a:rPr lang="zh-CN" altLang="en-US" b="1" dirty="0"/>
              <a:t>  元素  </a:t>
            </a:r>
            <a:r>
              <a:rPr lang="en-US" altLang="zh-CN" b="1" dirty="0" err="1"/>
              <a:t>a,b,c,d,e,f,g</a:t>
            </a:r>
            <a:r>
              <a:rPr lang="en-US" altLang="zh-CN" b="1" dirty="0"/>
              <a:t>  </a:t>
            </a:r>
            <a:r>
              <a:rPr lang="zh-CN" altLang="en-US" b="1" dirty="0"/>
              <a:t>依次进入栈</a:t>
            </a:r>
            <a:r>
              <a:rPr lang="en-US" altLang="zh-CN" b="1" dirty="0"/>
              <a:t>S.</a:t>
            </a:r>
            <a:r>
              <a:rPr lang="zh-CN" altLang="en-US" b="1" dirty="0"/>
              <a:t>  若每个元素出栈后立即进入队列</a:t>
            </a:r>
            <a:r>
              <a:rPr lang="en-US" altLang="zh-CN" b="1" dirty="0"/>
              <a:t>Q,</a:t>
            </a:r>
            <a:r>
              <a:rPr lang="zh-CN" altLang="en-US" b="1" dirty="0"/>
              <a:t>  且</a:t>
            </a:r>
            <a:r>
              <a:rPr lang="en-US" altLang="zh-CN" b="1" dirty="0"/>
              <a:t>7</a:t>
            </a:r>
            <a:r>
              <a:rPr lang="zh-CN" altLang="en-US" b="1" dirty="0"/>
              <a:t>个元素出队的顺序是  </a:t>
            </a:r>
            <a:r>
              <a:rPr lang="en-US" altLang="zh-CN" b="1" dirty="0" err="1"/>
              <a:t>b,d,c,f,e,a,g</a:t>
            </a:r>
            <a:r>
              <a:rPr lang="en-US" altLang="zh-CN" b="1" dirty="0"/>
              <a:t> ,  </a:t>
            </a:r>
            <a:r>
              <a:rPr lang="zh-CN" altLang="en-US" b="1" dirty="0"/>
              <a:t>则栈</a:t>
            </a:r>
            <a:r>
              <a:rPr lang="en-US" altLang="zh-CN" b="1" dirty="0"/>
              <a:t>S</a:t>
            </a:r>
            <a:r>
              <a:rPr lang="zh-CN" altLang="en-US" b="1" dirty="0"/>
              <a:t>的容量至少是           </a:t>
            </a:r>
            <a:endParaRPr lang="en-US" altLang="zh-CN" b="1" dirty="0"/>
          </a:p>
          <a:p>
            <a:pPr>
              <a:buFontTx/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 </a:t>
            </a:r>
            <a:r>
              <a:rPr lang="en-US" altLang="zh-CN" b="1" dirty="0"/>
              <a:t>A.</a:t>
            </a:r>
            <a:r>
              <a:rPr lang="zh-CN" altLang="en-US" b="1" dirty="0"/>
              <a:t>  </a:t>
            </a:r>
            <a:r>
              <a:rPr lang="en-US" altLang="zh-CN" b="1" dirty="0"/>
              <a:t>1</a:t>
            </a:r>
            <a:r>
              <a:rPr lang="zh-CN" altLang="en-US" b="1" dirty="0"/>
              <a:t>      </a:t>
            </a:r>
            <a:r>
              <a:rPr lang="en-US" altLang="zh-CN" b="1" dirty="0"/>
              <a:t>B.</a:t>
            </a:r>
            <a:r>
              <a:rPr lang="zh-CN" altLang="en-US" b="1" dirty="0"/>
              <a:t>  </a:t>
            </a:r>
            <a:r>
              <a:rPr lang="en-US" altLang="zh-CN" b="1" dirty="0"/>
              <a:t>2</a:t>
            </a:r>
            <a:r>
              <a:rPr lang="zh-CN" altLang="en-US" b="1" dirty="0"/>
              <a:t>      </a:t>
            </a:r>
            <a:r>
              <a:rPr lang="en-US" altLang="zh-CN" b="1" dirty="0"/>
              <a:t>C.</a:t>
            </a:r>
            <a:r>
              <a:rPr lang="zh-CN" altLang="en-US" b="1" dirty="0"/>
              <a:t>   </a:t>
            </a:r>
            <a:r>
              <a:rPr lang="en-US" altLang="zh-CN" b="1" dirty="0"/>
              <a:t>3</a:t>
            </a:r>
            <a:r>
              <a:rPr lang="zh-CN" altLang="en-US" b="1" dirty="0"/>
              <a:t>       </a:t>
            </a:r>
            <a:r>
              <a:rPr lang="en-US" altLang="zh-CN" b="1" dirty="0"/>
              <a:t>D.</a:t>
            </a:r>
            <a:r>
              <a:rPr lang="zh-CN" altLang="en-US" b="1" dirty="0"/>
              <a:t>   </a:t>
            </a:r>
            <a:r>
              <a:rPr lang="en-US" altLang="zh-CN" b="1" dirty="0"/>
              <a:t>4</a:t>
            </a:r>
            <a:r>
              <a:rPr lang="zh-CN" altLang="en-US" b="1" dirty="0"/>
              <a:t> 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解题思路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176" name="Rectangle 8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1993392" y="1295400"/>
            <a:ext cx="3429000" cy="4572000"/>
          </a:xfrm>
        </p:spPr>
        <p:txBody>
          <a:bodyPr/>
          <a:lstStyle/>
          <a:p>
            <a:r>
              <a:rPr lang="en-US" altLang="zh-CN" b="1" dirty="0" err="1"/>
              <a:t>a,b,c,d,e,f,g</a:t>
            </a:r>
            <a:r>
              <a:rPr lang="en-US" altLang="zh-CN" b="1" dirty="0"/>
              <a:t>  </a:t>
            </a:r>
            <a:r>
              <a:rPr lang="zh-CN" altLang="en-US" b="1" dirty="0"/>
              <a:t>依次进入栈</a:t>
            </a:r>
            <a:r>
              <a:rPr lang="en-US" altLang="zh-CN" b="1" dirty="0"/>
              <a:t>S</a:t>
            </a:r>
          </a:p>
          <a:p>
            <a:r>
              <a:rPr lang="en-US" altLang="zh-CN" b="1" dirty="0" err="1"/>
              <a:t>b,d,c,f,e,a,g</a:t>
            </a:r>
            <a:endParaRPr lang="en-US" altLang="zh-CN" b="1" dirty="0"/>
          </a:p>
          <a:p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 bwMode="auto">
          <a:xfrm>
            <a:off x="5614416" y="2377440"/>
            <a:ext cx="18288" cy="2432304"/>
          </a:xfrm>
          <a:prstGeom prst="line">
            <a:avLst/>
          </a:prstGeom>
          <a:solidFill>
            <a:srgbClr val="C0C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>
            <a:off x="7412736" y="2365248"/>
            <a:ext cx="18288" cy="2432304"/>
          </a:xfrm>
          <a:prstGeom prst="line">
            <a:avLst/>
          </a:prstGeom>
          <a:solidFill>
            <a:srgbClr val="C0C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 flipV="1">
            <a:off x="5645150" y="4797044"/>
            <a:ext cx="1779778" cy="3556"/>
          </a:xfrm>
          <a:prstGeom prst="line">
            <a:avLst/>
          </a:prstGeom>
          <a:solidFill>
            <a:srgbClr val="C0C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矩形 26"/>
          <p:cNvSpPr/>
          <p:nvPr/>
        </p:nvSpPr>
        <p:spPr bwMode="auto">
          <a:xfrm>
            <a:off x="5645113" y="4472977"/>
            <a:ext cx="1771687" cy="3139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        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645150" y="4160938"/>
            <a:ext cx="1774825" cy="313932"/>
          </a:xfrm>
          <a:prstGeom prst="rect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         b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右箭头 29"/>
          <p:cNvSpPr/>
          <p:nvPr/>
        </p:nvSpPr>
        <p:spPr bwMode="auto">
          <a:xfrm>
            <a:off x="4443984" y="4315968"/>
            <a:ext cx="978408" cy="623614"/>
          </a:xfrm>
          <a:prstGeom prst="rightArrow">
            <a:avLst/>
          </a:prstGeom>
          <a:solidFill>
            <a:srgbClr val="C0C0C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  top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642769" y="4158557"/>
            <a:ext cx="1774825" cy="313932"/>
          </a:xfrm>
          <a:prstGeom prst="rect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         c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647532" y="4474469"/>
            <a:ext cx="1774825" cy="3139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         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640388" y="3850582"/>
            <a:ext cx="1774825" cy="313932"/>
          </a:xfrm>
          <a:prstGeom prst="rect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         d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645150" y="4158556"/>
            <a:ext cx="1774825" cy="313932"/>
          </a:xfrm>
          <a:prstGeom prst="rect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         e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642769" y="3846612"/>
            <a:ext cx="1774825" cy="313932"/>
          </a:xfrm>
          <a:prstGeom prst="rect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         f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48148E-6 L -0.00104 -0.04722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48148E-6 L -0.00104 -0.05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4722 L -0.00312 -0.08889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4722 L -0.00208 -0.04445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4722 L -0.00104 0.00555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4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6 L -0.00313 -0.04723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4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4722 L 0.00104 -0.09583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8889 L -0.00451 -0.03611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4722 L -0.00104 0.0037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xit" presetSubtype="1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xit" presetSubtype="4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0" grpId="6" animBg="1"/>
      <p:bldP spid="30" grpId="7" animBg="1"/>
      <p:bldP spid="30" grpId="8" animBg="1"/>
      <p:bldP spid="30" grpId="9" animBg="1"/>
      <p:bldP spid="30" grpId="10" animBg="1"/>
      <p:bldP spid="30" grpId="11" animBg="1"/>
      <p:bldP spid="30" grpId="12" animBg="1"/>
      <p:bldP spid="33" grpId="0" animBg="1"/>
      <p:bldP spid="33" grpId="1" animBg="1"/>
      <p:bldP spid="34" grpId="0" animBg="1"/>
      <p:bldP spid="34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分析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None/>
            </a:pPr>
            <a:r>
              <a:rPr lang="zh-CN" altLang="en-US" dirty="0">
                <a:ea typeface="宋体" pitchFamily="2" charset="-122"/>
              </a:rPr>
              <a:t>由上面的分析可以看到最多需要三个元素在栈里面</a:t>
            </a:r>
            <a:endParaRPr lang="en-US" altLang="zh-CN" dirty="0">
              <a:ea typeface="宋体" pitchFamily="2" charset="-122"/>
            </a:endParaRPr>
          </a:p>
          <a:p>
            <a:pPr>
              <a:buNone/>
            </a:pPr>
            <a:r>
              <a:rPr lang="zh-CN" altLang="en-US" dirty="0">
                <a:ea typeface="宋体" pitchFamily="2" charset="-122"/>
              </a:rPr>
              <a:t>答案选择</a:t>
            </a:r>
            <a:r>
              <a:rPr lang="en-US" altLang="zh-CN" dirty="0">
                <a:ea typeface="宋体" pitchFamily="2" charset="-122"/>
              </a:rPr>
              <a:t>C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6605588" y="223838"/>
            <a:ext cx="213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习题</a:t>
            </a:r>
            <a:r>
              <a:rPr lang="en-US" altLang="zh-CN" dirty="0">
                <a:ea typeface="宋体" pitchFamily="2" charset="-122"/>
              </a:rPr>
              <a:t>2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/>
              <a:t>Suppose that a singly list is implemented with both a header and tail node.</a:t>
            </a:r>
          </a:p>
          <a:p>
            <a:pPr>
              <a:buNone/>
            </a:pPr>
            <a:r>
              <a:rPr lang="en-US" altLang="zh-CN" b="1" dirty="0"/>
              <a:t>	Describe </a:t>
            </a:r>
            <a:r>
              <a:rPr lang="en-US" altLang="zh-CN" b="1" dirty="0" err="1"/>
              <a:t>contant</a:t>
            </a:r>
            <a:r>
              <a:rPr lang="en-US" altLang="zh-CN" b="1" dirty="0"/>
              <a:t>-time algorithms to </a:t>
            </a:r>
          </a:p>
          <a:p>
            <a:pPr>
              <a:buNone/>
            </a:pPr>
            <a:r>
              <a:rPr lang="en-US" altLang="zh-CN" b="1" dirty="0"/>
              <a:t>    a. Insert item x before position  p ( given by an </a:t>
            </a:r>
            <a:r>
              <a:rPr lang="en-US" altLang="zh-CN" b="1" dirty="0" err="1"/>
              <a:t>iterator</a:t>
            </a:r>
            <a:r>
              <a:rPr lang="en-US" altLang="zh-CN" b="1" dirty="0"/>
              <a:t> ).</a:t>
            </a:r>
          </a:p>
          <a:p>
            <a:pPr>
              <a:buNone/>
            </a:pPr>
            <a:r>
              <a:rPr lang="en-US" altLang="zh-CN" b="1" dirty="0"/>
              <a:t>    b. Remove the item stored at position  p ( given by an </a:t>
            </a:r>
            <a:r>
              <a:rPr lang="en-US" altLang="zh-CN" b="1" dirty="0" err="1"/>
              <a:t>iterator</a:t>
            </a:r>
            <a:r>
              <a:rPr lang="en-US" altLang="zh-CN" b="1" dirty="0"/>
              <a:t> )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01158951">
  <a:themeElements>
    <a:clrScheme name="1844_Classroom Expectations_Copyedi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844_Classroom Expectations_Copyedite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844_Classroom Expectations_Copyedi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01158951</Template>
  <TotalTime>596</TotalTime>
  <Words>2126</Words>
  <Application>Microsoft Macintosh PowerPoint</Application>
  <PresentationFormat>全屏显示(4:3)</PresentationFormat>
  <Paragraphs>242</Paragraphs>
  <Slides>26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楷体_GB2312</vt:lpstr>
      <vt:lpstr>宋体</vt:lpstr>
      <vt:lpstr>Arial</vt:lpstr>
      <vt:lpstr>Arial Black</vt:lpstr>
      <vt:lpstr>Tahoma</vt:lpstr>
      <vt:lpstr>Times New Roman</vt:lpstr>
      <vt:lpstr>Wingdings</vt:lpstr>
      <vt:lpstr>Wingdings 2</vt:lpstr>
      <vt:lpstr>01158951</vt:lpstr>
      <vt:lpstr>数据结构与算法</vt:lpstr>
      <vt:lpstr>2010年全国统考题</vt:lpstr>
      <vt:lpstr>分析</vt:lpstr>
      <vt:lpstr>2009年全国统考题1</vt:lpstr>
      <vt:lpstr>解题思路</vt:lpstr>
      <vt:lpstr>2009年全国统考题2</vt:lpstr>
      <vt:lpstr>解题思路</vt:lpstr>
      <vt:lpstr>分析</vt:lpstr>
      <vt:lpstr>习题2</vt:lpstr>
      <vt:lpstr>迭代器（iterator）</vt:lpstr>
      <vt:lpstr>PowerPoint 演示文稿</vt:lpstr>
      <vt:lpstr>代码</vt:lpstr>
      <vt:lpstr>删除部分</vt:lpstr>
      <vt:lpstr>PowerPoint 演示文稿</vt:lpstr>
      <vt:lpstr>PowerPoint 演示文稿</vt:lpstr>
      <vt:lpstr>代码</vt:lpstr>
      <vt:lpstr>习题3</vt:lpstr>
      <vt:lpstr>PowerPoint 演示文稿</vt:lpstr>
      <vt:lpstr>PowerPoint 演示文稿</vt:lpstr>
      <vt:lpstr>PowerPoint 演示文稿</vt:lpstr>
      <vt:lpstr>PowerPoint 演示文稿</vt:lpstr>
      <vt:lpstr>数组</vt:lpstr>
      <vt:lpstr>分析</vt:lpstr>
      <vt:lpstr>分析</vt:lpstr>
      <vt:lpstr>分析</vt:lpstr>
      <vt:lpstr>分析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数据结构与算法分析</dc:title>
  <dc:creator>softwware</dc:creator>
  <cp:lastModifiedBy>Microsoft Office User</cp:lastModifiedBy>
  <cp:revision>52</cp:revision>
  <dcterms:created xsi:type="dcterms:W3CDTF">2011-10-29T07:22:57Z</dcterms:created>
  <dcterms:modified xsi:type="dcterms:W3CDTF">2020-12-23T06:28:55Z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