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77" r:id="rId11"/>
    <p:sldId id="262" r:id="rId12"/>
    <p:sldId id="270" r:id="rId13"/>
    <p:sldId id="276" r:id="rId14"/>
    <p:sldId id="263" r:id="rId15"/>
    <p:sldId id="264" r:id="rId16"/>
    <p:sldId id="269" r:id="rId17"/>
    <p:sldId id="265" r:id="rId18"/>
    <p:sldId id="273" r:id="rId19"/>
    <p:sldId id="274" r:id="rId20"/>
    <p:sldId id="275" r:id="rId21"/>
    <p:sldId id="272" r:id="rId22"/>
    <p:sldId id="271" r:id="rId23"/>
    <p:sldId id="279" r:id="rId24"/>
    <p:sldId id="285" r:id="rId25"/>
    <p:sldId id="287" r:id="rId26"/>
    <p:sldId id="286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1680B-E987-405D-B451-0C76226EE3EF}" type="datetimeFigureOut">
              <a:rPr lang="zh-CN" altLang="en-US" smtClean="0"/>
              <a:t>2012/12/9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A351-C880-4143-9779-148A8347E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2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A351-C880-4143-9779-148A8347E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9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8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5" name="Arc 1027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6" name="Arc 1028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7" name="Arc 1029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8" name="AutoShape 1030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6151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6152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4550A5DD-B4B9-492F-A8B3-0B6818BCC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7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141E7-C0DA-430B-8CFD-7E6FCB684BED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0D8AA-204F-4DEA-84A8-3F2CE247B8F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4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5869-4475-49E2-9E31-BEB918941F8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2952D-4FB0-48E9-82F5-29C4C65A0C7C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8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450C-6861-4113-B840-895F4A3C78B9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4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987C7-7E32-4A9C-9380-6624A1B60D4E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10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D4402-9F84-4C58-B51C-F909D087A439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8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4743F-587F-44DD-BD35-D7C55650BDD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75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64CB-B26A-4359-A93A-3371B5C087E0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40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2FCA-6689-4148-9762-CE3D9ED79F57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6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5" name="Arc 1027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6" name="Arc 1028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7" name="Arc 1029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8" name="AutoShape 1030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6151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6152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4550A5DD-B4B9-492F-A8B3-0B6818BCC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3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141E7-C0DA-430B-8CFD-7E6FCB684BED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12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0D8AA-204F-4DEA-84A8-3F2CE247B8F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04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5869-4475-49E2-9E31-BEB918941F8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73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2952D-4FB0-48E9-82F5-29C4C65A0C7C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91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A450C-6861-4113-B840-895F4A3C78B9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9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987C7-7E32-4A9C-9380-6624A1B60D4E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D4402-9F84-4C58-B51C-F909D087A439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60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4743F-587F-44DD-BD35-D7C55650BDDF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29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64CB-B26A-4359-A93A-3371B5C087E0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87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CC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2FCA-6689-4148-9762-CE3D9ED79F57}" type="slidenum">
              <a:rPr lang="zh-CN" altLang="en-US">
                <a:solidFill>
                  <a:srgbClr val="FFFFCC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2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0CF8B-BDFB-4195-8890-133C2859157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53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0E7CE-B052-4BC8-A13C-A37ECBD09AD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171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5E2C7-8340-4C02-86A4-60CDB475FE6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2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CD17-35DC-4DA0-8876-C704E85C075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6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C9A26-9D82-4138-8D35-7F9B9E5DA72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4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3021C-8B3E-47E6-8B22-4B34E5B7383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05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7A7ED-42BE-437E-8A25-B4887ABAD20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76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8A8A7-F039-4018-B667-356A016BA30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02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21A4D-C8DE-4AC9-A85B-4212ED636AD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33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B9F8F-AD60-4397-B049-8A9DCAD3C35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3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A9081-312E-4ED5-8008-C27A007FBDE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094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2012/12/9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5123" name="Arc 3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4" name="Arc 4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5" name="Arc 5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zh-CN" altLang="en-US">
              <a:solidFill>
                <a:srgbClr val="FFFFCC"/>
              </a:solidFill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zh-CN" altLang="en-US">
              <a:solidFill>
                <a:srgbClr val="FFFFCC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F131776-53E4-4C40-AFF9-2644B7D38C66}" type="slidenum">
              <a:rPr kumimoji="1" lang="zh-CN" altLang="en-US">
                <a:solidFill>
                  <a:srgbClr val="FFFFCC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38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57200" y="998538"/>
            <a:ext cx="8153400" cy="1600200"/>
            <a:chOff x="288" y="629"/>
            <a:chExt cx="5136" cy="1008"/>
          </a:xfrm>
        </p:grpSpPr>
        <p:sp>
          <p:nvSpPr>
            <p:cNvPr id="5123" name="Arc 3"/>
            <p:cNvSpPr>
              <a:spLocks/>
            </p:cNvSpPr>
            <p:nvPr/>
          </p:nvSpPr>
          <p:spPr bwMode="auto">
            <a:xfrm>
              <a:off x="3621" y="629"/>
              <a:ext cx="1803" cy="10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4" name="Arc 4"/>
            <p:cNvSpPr>
              <a:spLocks/>
            </p:cNvSpPr>
            <p:nvPr/>
          </p:nvSpPr>
          <p:spPr bwMode="auto">
            <a:xfrm>
              <a:off x="3575" y="733"/>
              <a:ext cx="1803" cy="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5" name="Arc 5"/>
            <p:cNvSpPr>
              <a:spLocks/>
            </p:cNvSpPr>
            <p:nvPr/>
          </p:nvSpPr>
          <p:spPr bwMode="auto">
            <a:xfrm>
              <a:off x="3548" y="872"/>
              <a:ext cx="1802" cy="5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zh-CN" altLang="en-US">
              <a:solidFill>
                <a:srgbClr val="FFFFCC"/>
              </a:solidFill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zh-CN" altLang="en-US">
              <a:solidFill>
                <a:srgbClr val="FFFFCC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F131776-53E4-4C40-AFF9-2644B7D38C66}" type="slidenum">
              <a:rPr kumimoji="1" lang="zh-CN" altLang="en-US">
                <a:solidFill>
                  <a:srgbClr val="FFFFCC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zh-CN" alt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378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5EBBD2-5461-47E4-BFC8-403E17B33E79}" type="slidenum">
              <a:rPr kumimoji="1"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888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6 </a:t>
            </a:r>
            <a:r>
              <a:rPr lang="zh-CN" altLang="en-US" sz="2800" dirty="0" smtClean="0"/>
              <a:t>下列</a:t>
            </a:r>
            <a:r>
              <a:rPr lang="zh-CN" altLang="en-US" sz="2800" dirty="0"/>
              <a:t>二叉排序树中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满足</a:t>
            </a:r>
            <a:r>
              <a:rPr lang="zh-CN" altLang="en-US" sz="2800" dirty="0"/>
              <a:t>平衡二叉树定义的</a:t>
            </a:r>
            <a:r>
              <a:rPr lang="zh-CN" altLang="en-US" sz="2800" dirty="0" smtClean="0"/>
              <a:t>是</a:t>
            </a:r>
            <a:endParaRPr lang="zh-CN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452563"/>
            <a:ext cx="48863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259632" y="177281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1835696" y="1916832"/>
            <a:ext cx="93610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668344" y="2195263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 flipV="1">
            <a:off x="6444208" y="2195263"/>
            <a:ext cx="1224136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259632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V="1">
            <a:off x="1835696" y="4293096"/>
            <a:ext cx="93610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419872" y="1380555"/>
            <a:ext cx="432048" cy="464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897489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F7F5F"/>
                </a:solidFill>
                <a:latin typeface="YaHei Consolas Hybrid"/>
                <a:ea typeface="YaHei Consolas Hybrid"/>
              </a:rPr>
              <a:t>// </a:t>
            </a:r>
            <a:r>
              <a:rPr lang="en-US" altLang="zh-CN" dirty="0">
                <a:solidFill>
                  <a:srgbClr val="3F7F5F"/>
                </a:solidFill>
                <a:latin typeface="YaHei Consolas Hybrid"/>
                <a:ea typeface="YaHei Consolas Hybrid"/>
              </a:rPr>
              <a:t>java </a:t>
            </a:r>
            <a:r>
              <a:rPr lang="en-US" altLang="zh-CN" dirty="0" smtClean="0">
                <a:solidFill>
                  <a:srgbClr val="3F7F5F"/>
                </a:solidFill>
                <a:latin typeface="YaHei Consolas Hybrid"/>
                <a:ea typeface="YaHei Consolas Hybrid"/>
              </a:rPr>
              <a:t>code</a:t>
            </a:r>
            <a:endParaRPr lang="en-US" altLang="zh-CN" dirty="0" smtClean="0">
              <a:solidFill>
                <a:srgbClr val="3F7F5F"/>
              </a:solidFill>
              <a:highlight>
                <a:srgbClr val="E8F2FE"/>
              </a:highlight>
              <a:latin typeface="YaHei Consolas Hybrid"/>
              <a:ea typeface="YaHei Consolas Hybrid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ArrayList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&lt;Integer&gt; list 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ArrayList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&lt;Integer&gt;(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Arrays.</a:t>
            </a:r>
            <a:r>
              <a:rPr lang="en-US" altLang="zh-CN" b="1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asList</a:t>
            </a:r>
            <a:r>
              <a:rPr lang="en-US" altLang="zh-CN" b="1" i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(17, 94,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154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, 170, 275, 503, 509, 512, 553, 612, 677, 765, 897, 908));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sought : list)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b="1" dirty="0" err="1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beg = 0, end =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list.size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da-DK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int</a:t>
            </a:r>
            <a:r>
              <a:rPr lang="da-DK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da-DK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mid = beg + (end - beg) / 2;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while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 != end &amp;&amp;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list.get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(mid) != sought)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YaHei Consolas Hybrid"/>
                <a:ea typeface="YaHei Consolas Hybrid"/>
              </a:rPr>
              <a:t>"mid position "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+ (mid + 1) + </a:t>
            </a:r>
            <a:r>
              <a:rPr lang="en-US" altLang="zh-CN" i="1" dirty="0">
                <a:solidFill>
                  <a:srgbClr val="2A00FF"/>
                </a:solidFill>
                <a:latin typeface="YaHei Consolas Hybrid"/>
                <a:ea typeface="YaHei Consolas Hybrid"/>
              </a:rPr>
              <a:t>", value "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    +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list.get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(sought &lt;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list.get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(mid))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end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mid;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else</a:t>
            </a:r>
            <a:endParaRPr lang="en-US" altLang="zh-CN" b="1" dirty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beg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mid + 1;</a:t>
            </a:r>
          </a:p>
          <a:p>
            <a:r>
              <a:rPr lang="da-DK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mid </a:t>
            </a:r>
            <a:r>
              <a:rPr lang="da-DK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beg + (end - beg) / 2;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altLang="zh-CN" dirty="0">
              <a:solidFill>
                <a:srgbClr val="000000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 == end)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else</a:t>
            </a:r>
            <a:endParaRPr lang="en-US" altLang="zh-CN" b="1" dirty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YaHei Consolas Hybrid"/>
                <a:ea typeface="YaHei Consolas Hybrid"/>
              </a:rPr>
              <a:t>"find "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+ sought);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2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1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在</a:t>
            </a:r>
            <a:r>
              <a:rPr lang="zh-CN" altLang="en-US" dirty="0"/>
              <a:t>一棵表示有序集</a:t>
            </a:r>
            <a:r>
              <a:rPr lang="en-US" altLang="zh-CN" dirty="0"/>
              <a:t>S </a:t>
            </a:r>
            <a:r>
              <a:rPr lang="zh-CN" altLang="en-US" dirty="0"/>
              <a:t>的二叉搜索树中</a:t>
            </a:r>
            <a:r>
              <a:rPr lang="en-US" altLang="zh-CN" dirty="0"/>
              <a:t>, </a:t>
            </a:r>
            <a:r>
              <a:rPr lang="zh-CN" altLang="en-US" dirty="0"/>
              <a:t>任意一条从根到叶结点的路径将</a:t>
            </a:r>
            <a:r>
              <a:rPr lang="en-US" altLang="zh-CN" dirty="0"/>
              <a:t>S</a:t>
            </a:r>
            <a:r>
              <a:rPr lang="zh-CN" altLang="en-US" dirty="0"/>
              <a:t>分为三部分</a:t>
            </a:r>
            <a:r>
              <a:rPr lang="en-US" altLang="zh-CN" dirty="0"/>
              <a:t>: </a:t>
            </a:r>
            <a:r>
              <a:rPr lang="zh-CN" altLang="en-US" dirty="0"/>
              <a:t>在</a:t>
            </a:r>
            <a:r>
              <a:rPr lang="zh-CN" altLang="en-US" dirty="0" smtClean="0"/>
              <a:t>该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 smtClean="0"/>
              <a:t>左边</a:t>
            </a:r>
            <a:r>
              <a:rPr lang="zh-CN" altLang="en-US" dirty="0"/>
              <a:t>结点中的元素组成集合</a:t>
            </a:r>
            <a:r>
              <a:rPr lang="en-US" altLang="zh-CN" dirty="0"/>
              <a:t>S1; </a:t>
            </a:r>
            <a:r>
              <a:rPr lang="zh-CN" altLang="en-US" dirty="0"/>
              <a:t>在该路径上的结点中的元素组成集合</a:t>
            </a:r>
            <a:r>
              <a:rPr lang="en-US" altLang="zh-CN" dirty="0"/>
              <a:t>S2; </a:t>
            </a:r>
            <a:r>
              <a:rPr lang="zh-CN" altLang="en-US" dirty="0"/>
              <a:t>在该路径右边结点中的元素组成集合</a:t>
            </a:r>
            <a:r>
              <a:rPr lang="en-US" altLang="zh-CN" dirty="0"/>
              <a:t>S3,  S=S1US2US3. </a:t>
            </a:r>
            <a:r>
              <a:rPr lang="zh-CN" altLang="en-US" dirty="0"/>
              <a:t>若对于任意的</a:t>
            </a:r>
            <a:r>
              <a:rPr lang="en-US" altLang="zh-CN" dirty="0"/>
              <a:t>a  S1,  b  S2,   c  S3,  </a:t>
            </a:r>
            <a:r>
              <a:rPr lang="zh-CN" altLang="en-US" dirty="0"/>
              <a:t>是否总有</a:t>
            </a:r>
            <a:r>
              <a:rPr lang="en-US" altLang="zh-CN" dirty="0"/>
              <a:t>a&lt;=b&lt;=c? </a:t>
            </a:r>
            <a:r>
              <a:rPr lang="zh-CN" altLang="en-US" dirty="0"/>
              <a:t>为什么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763688" y="442034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1640" y="49327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83768" y="39330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1583668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圆角矩形 8"/>
          <p:cNvSpPr/>
          <p:nvPr/>
        </p:nvSpPr>
        <p:spPr>
          <a:xfrm>
            <a:off x="2195736" y="49327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 flipH="1">
            <a:off x="2015716" y="4293096"/>
            <a:ext cx="720080" cy="12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圆角矩形 10"/>
          <p:cNvSpPr/>
          <p:nvPr/>
        </p:nvSpPr>
        <p:spPr>
          <a:xfrm>
            <a:off x="3347864" y="442872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1" idx="0"/>
          </p:cNvCxnSpPr>
          <p:nvPr/>
        </p:nvCxnSpPr>
        <p:spPr>
          <a:xfrm>
            <a:off x="2735796" y="4293096"/>
            <a:ext cx="864096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3851920" y="49327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  <a:endCxn id="13" idx="0"/>
          </p:cNvCxnSpPr>
          <p:nvPr/>
        </p:nvCxnSpPr>
        <p:spPr>
          <a:xfrm>
            <a:off x="3599892" y="4788768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2015716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圆角矩形 15"/>
          <p:cNvSpPr/>
          <p:nvPr/>
        </p:nvSpPr>
        <p:spPr>
          <a:xfrm>
            <a:off x="2987824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1" idx="2"/>
            <a:endCxn id="16" idx="0"/>
          </p:cNvCxnSpPr>
          <p:nvPr/>
        </p:nvCxnSpPr>
        <p:spPr>
          <a:xfrm flipH="1">
            <a:off x="3239852" y="478876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圆角矩形 17"/>
          <p:cNvSpPr/>
          <p:nvPr/>
        </p:nvSpPr>
        <p:spPr>
          <a:xfrm>
            <a:off x="2555776" y="544522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 flipH="1">
            <a:off x="2807804" y="529282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圆角矩形 19"/>
          <p:cNvSpPr/>
          <p:nvPr/>
        </p:nvSpPr>
        <p:spPr>
          <a:xfrm>
            <a:off x="3347864" y="544522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2"/>
            <a:endCxn id="20" idx="0"/>
          </p:cNvCxnSpPr>
          <p:nvPr/>
        </p:nvCxnSpPr>
        <p:spPr>
          <a:xfrm>
            <a:off x="3239852" y="5292824"/>
            <a:ext cx="36004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圆角矩形 21"/>
          <p:cNvSpPr/>
          <p:nvPr/>
        </p:nvSpPr>
        <p:spPr>
          <a:xfrm>
            <a:off x="5076056" y="4518738"/>
            <a:ext cx="3096344" cy="6756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不总是有</a:t>
            </a:r>
            <a:r>
              <a:rPr lang="en-US" altLang="zh-CN" dirty="0" smtClean="0"/>
              <a:t>a&lt;=b&lt;=c</a:t>
            </a:r>
          </a:p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5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关键码</a:t>
            </a:r>
            <a:r>
              <a:rPr lang="en-US" altLang="zh-CN" dirty="0"/>
              <a:t>DEC, FEB,  NOV, OCT, JUL,  SEP,  AUG,  APR, MAR, MAY, JUN,  JAN </a:t>
            </a:r>
            <a:r>
              <a:rPr lang="zh-CN" altLang="en-US" dirty="0"/>
              <a:t>依次插入到一棵初始为空的</a:t>
            </a:r>
            <a:r>
              <a:rPr lang="en-US" altLang="zh-CN" dirty="0"/>
              <a:t>AVL </a:t>
            </a:r>
            <a:r>
              <a:rPr lang="zh-CN" altLang="en-US" dirty="0"/>
              <a:t>树中</a:t>
            </a:r>
            <a:r>
              <a:rPr lang="en-US" altLang="zh-CN" dirty="0"/>
              <a:t>,  </a:t>
            </a:r>
            <a:r>
              <a:rPr lang="zh-CN" altLang="en-US" dirty="0"/>
              <a:t>画出每插入一个关键码后的</a:t>
            </a:r>
            <a:r>
              <a:rPr lang="en-US" altLang="zh-CN" dirty="0"/>
              <a:t>AVL </a:t>
            </a:r>
            <a:r>
              <a:rPr lang="zh-CN" altLang="en-US" dirty="0"/>
              <a:t>树</a:t>
            </a:r>
            <a:r>
              <a:rPr lang="en-US" altLang="zh-CN" dirty="0"/>
              <a:t>,  </a:t>
            </a:r>
            <a:r>
              <a:rPr lang="zh-CN" altLang="en-US" dirty="0"/>
              <a:t>并标明平衡旋转的</a:t>
            </a:r>
            <a:r>
              <a:rPr lang="zh-CN" altLang="en-US" dirty="0" smtClean="0"/>
              <a:t>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4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98593" y="762175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22629" y="1172681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FEB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2"/>
            <a:endCxn id="37" idx="0"/>
          </p:cNvCxnSpPr>
          <p:nvPr/>
        </p:nvCxnSpPr>
        <p:spPr>
          <a:xfrm>
            <a:off x="422629" y="1071749"/>
            <a:ext cx="324036" cy="10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82669" y="1604729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2"/>
            <a:endCxn id="39" idx="0"/>
          </p:cNvCxnSpPr>
          <p:nvPr/>
        </p:nvCxnSpPr>
        <p:spPr>
          <a:xfrm>
            <a:off x="746665" y="1482255"/>
            <a:ext cx="395872" cy="12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179240" y="13274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79240" y="906191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左单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403376" y="69016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FEB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870900" y="1194223"/>
            <a:ext cx="756611" cy="299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3" idx="2"/>
            <a:endCxn id="44" idx="0"/>
          </p:cNvCxnSpPr>
          <p:nvPr/>
        </p:nvCxnSpPr>
        <p:spPr>
          <a:xfrm>
            <a:off x="2727412" y="999741"/>
            <a:ext cx="521794" cy="19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917454" y="118440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3" idx="2"/>
            <a:endCxn id="46" idx="0"/>
          </p:cNvCxnSpPr>
          <p:nvPr/>
        </p:nvCxnSpPr>
        <p:spPr>
          <a:xfrm flipH="1">
            <a:off x="2241490" y="999741"/>
            <a:ext cx="48592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184122" y="1339194"/>
            <a:ext cx="667526" cy="9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03576" y="906191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左单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339824" y="1626271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4" idx="2"/>
            <a:endCxn id="50" idx="0"/>
          </p:cNvCxnSpPr>
          <p:nvPr/>
        </p:nvCxnSpPr>
        <p:spPr>
          <a:xfrm>
            <a:off x="3249206" y="1493981"/>
            <a:ext cx="450486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2403376" y="1626271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JUL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4" idx="2"/>
            <a:endCxn id="52" idx="0"/>
          </p:cNvCxnSpPr>
          <p:nvPr/>
        </p:nvCxnSpPr>
        <p:spPr>
          <a:xfrm flipH="1">
            <a:off x="2763244" y="1493981"/>
            <a:ext cx="485962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699864" y="2108785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SEP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0" idx="2"/>
            <a:endCxn id="54" idx="0"/>
          </p:cNvCxnSpPr>
          <p:nvPr/>
        </p:nvCxnSpPr>
        <p:spPr>
          <a:xfrm>
            <a:off x="3699692" y="1935845"/>
            <a:ext cx="360040" cy="17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913978" y="762175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FEB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435824" y="402135"/>
            <a:ext cx="756611" cy="299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5428056" y="1162865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2"/>
            <a:endCxn id="58" idx="0"/>
          </p:cNvCxnSpPr>
          <p:nvPr/>
        </p:nvCxnSpPr>
        <p:spPr>
          <a:xfrm flipH="1">
            <a:off x="5752092" y="1071749"/>
            <a:ext cx="485922" cy="9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13629" y="1967203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012232" y="740633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57" idx="2"/>
            <a:endCxn id="61" idx="0"/>
          </p:cNvCxnSpPr>
          <p:nvPr/>
        </p:nvCxnSpPr>
        <p:spPr>
          <a:xfrm>
            <a:off x="6814130" y="701893"/>
            <a:ext cx="557970" cy="3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6292152" y="1172681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JUL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6" idx="2"/>
            <a:endCxn id="63" idx="0"/>
          </p:cNvCxnSpPr>
          <p:nvPr/>
        </p:nvCxnSpPr>
        <p:spPr>
          <a:xfrm>
            <a:off x="6238014" y="1071749"/>
            <a:ext cx="414006" cy="10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372272" y="1172681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SEP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1" idx="2"/>
            <a:endCxn id="65" idx="0"/>
          </p:cNvCxnSpPr>
          <p:nvPr/>
        </p:nvCxnSpPr>
        <p:spPr>
          <a:xfrm>
            <a:off x="7372100" y="1050207"/>
            <a:ext cx="360040" cy="12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2"/>
            <a:endCxn id="56" idx="0"/>
          </p:cNvCxnSpPr>
          <p:nvPr/>
        </p:nvCxnSpPr>
        <p:spPr>
          <a:xfrm flipH="1">
            <a:off x="6238014" y="701893"/>
            <a:ext cx="576116" cy="60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068016" y="1554263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AUG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4707632" y="1986311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APR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8" idx="2"/>
            <a:endCxn id="68" idx="0"/>
          </p:cNvCxnSpPr>
          <p:nvPr/>
        </p:nvCxnSpPr>
        <p:spPr>
          <a:xfrm flipH="1">
            <a:off x="5427884" y="1472439"/>
            <a:ext cx="324208" cy="8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8" idx="2"/>
            <a:endCxn id="69" idx="0"/>
          </p:cNvCxnSpPr>
          <p:nvPr/>
        </p:nvCxnSpPr>
        <p:spPr>
          <a:xfrm flipH="1">
            <a:off x="5067500" y="1863837"/>
            <a:ext cx="360384" cy="12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525967" y="1673194"/>
            <a:ext cx="666363" cy="98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930474" y="2922415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FEB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7452320" y="2490367"/>
            <a:ext cx="756611" cy="299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6444552" y="330399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AUG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73" idx="2"/>
            <a:endCxn id="75" idx="0"/>
          </p:cNvCxnSpPr>
          <p:nvPr/>
        </p:nvCxnSpPr>
        <p:spPr>
          <a:xfrm flipH="1">
            <a:off x="6768588" y="3231989"/>
            <a:ext cx="48592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8028728" y="2871949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74" idx="2"/>
            <a:endCxn id="77" idx="0"/>
          </p:cNvCxnSpPr>
          <p:nvPr/>
        </p:nvCxnSpPr>
        <p:spPr>
          <a:xfrm>
            <a:off x="7830626" y="2790125"/>
            <a:ext cx="557970" cy="8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7308648" y="3313813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JUL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3" idx="2"/>
            <a:endCxn id="79" idx="0"/>
          </p:cNvCxnSpPr>
          <p:nvPr/>
        </p:nvCxnSpPr>
        <p:spPr>
          <a:xfrm>
            <a:off x="7254510" y="3231989"/>
            <a:ext cx="414006" cy="8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8388768" y="3313813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SEP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7" idx="2"/>
            <a:endCxn id="81" idx="0"/>
          </p:cNvCxnSpPr>
          <p:nvPr/>
        </p:nvCxnSpPr>
        <p:spPr>
          <a:xfrm>
            <a:off x="8388596" y="3181523"/>
            <a:ext cx="360040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4" idx="2"/>
            <a:endCxn id="73" idx="0"/>
          </p:cNvCxnSpPr>
          <p:nvPr/>
        </p:nvCxnSpPr>
        <p:spPr>
          <a:xfrm flipH="1">
            <a:off x="7254510" y="2790125"/>
            <a:ext cx="576116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932284" y="375758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859149" y="375758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cxnSp>
        <p:nvCxnSpPr>
          <p:cNvPr id="86" name="直接箭头连接符 85"/>
          <p:cNvCxnSpPr>
            <a:stCxn id="75" idx="2"/>
            <a:endCxn id="84" idx="0"/>
          </p:cNvCxnSpPr>
          <p:nvPr/>
        </p:nvCxnSpPr>
        <p:spPr>
          <a:xfrm flipH="1">
            <a:off x="6292152" y="3613571"/>
            <a:ext cx="4764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2"/>
            <a:endCxn id="85" idx="0"/>
          </p:cNvCxnSpPr>
          <p:nvPr/>
        </p:nvCxnSpPr>
        <p:spPr>
          <a:xfrm>
            <a:off x="6768588" y="3613571"/>
            <a:ext cx="45042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7804320" y="3736045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79" idx="2"/>
            <a:endCxn id="88" idx="0"/>
          </p:cNvCxnSpPr>
          <p:nvPr/>
        </p:nvCxnSpPr>
        <p:spPr>
          <a:xfrm>
            <a:off x="7668516" y="3623387"/>
            <a:ext cx="495672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164016" y="4168093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88" idx="2"/>
            <a:endCxn id="90" idx="0"/>
          </p:cNvCxnSpPr>
          <p:nvPr/>
        </p:nvCxnSpPr>
        <p:spPr>
          <a:xfrm>
            <a:off x="8164188" y="4045619"/>
            <a:ext cx="359696" cy="122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5355704" y="3498479"/>
            <a:ext cx="7204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29453" y="3066431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左单</a:t>
            </a:r>
            <a:endParaRPr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2691408" y="294395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FEB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3483496" y="2511909"/>
            <a:ext cx="756611" cy="299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1835524" y="3325539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AUG</a:t>
            </a:r>
            <a:endParaRPr lang="zh-CN" altLang="en-US" dirty="0"/>
          </a:p>
        </p:txBody>
      </p:sp>
      <p:cxnSp>
        <p:nvCxnSpPr>
          <p:cNvPr id="97" name="直接箭头连接符 96"/>
          <p:cNvCxnSpPr>
            <a:stCxn id="94" idx="2"/>
            <a:endCxn id="96" idx="0"/>
          </p:cNvCxnSpPr>
          <p:nvPr/>
        </p:nvCxnSpPr>
        <p:spPr>
          <a:xfrm flipH="1">
            <a:off x="2159560" y="3253531"/>
            <a:ext cx="8558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4211788" y="2893491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stCxn id="95" idx="2"/>
            <a:endCxn id="98" idx="0"/>
          </p:cNvCxnSpPr>
          <p:nvPr/>
        </p:nvCxnSpPr>
        <p:spPr>
          <a:xfrm>
            <a:off x="3861802" y="2811667"/>
            <a:ext cx="709854" cy="8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3491708" y="3335355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94" idx="2"/>
            <a:endCxn id="100" idx="0"/>
          </p:cNvCxnSpPr>
          <p:nvPr/>
        </p:nvCxnSpPr>
        <p:spPr>
          <a:xfrm>
            <a:off x="3015444" y="3253531"/>
            <a:ext cx="836132" cy="8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4571828" y="3335355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SEP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stCxn id="98" idx="2"/>
            <a:endCxn id="102" idx="0"/>
          </p:cNvCxnSpPr>
          <p:nvPr/>
        </p:nvCxnSpPr>
        <p:spPr>
          <a:xfrm>
            <a:off x="4571656" y="3203065"/>
            <a:ext cx="360040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5" idx="2"/>
            <a:endCxn id="94" idx="0"/>
          </p:cNvCxnSpPr>
          <p:nvPr/>
        </p:nvCxnSpPr>
        <p:spPr>
          <a:xfrm flipH="1">
            <a:off x="3015444" y="2811667"/>
            <a:ext cx="846358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1323256" y="3779129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APR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2250121" y="3779129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96" idx="2"/>
            <a:endCxn id="105" idx="0"/>
          </p:cNvCxnSpPr>
          <p:nvPr/>
        </p:nvCxnSpPr>
        <p:spPr>
          <a:xfrm flipH="1">
            <a:off x="1683124" y="3635113"/>
            <a:ext cx="4764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6" idx="2"/>
            <a:endCxn id="106" idx="0"/>
          </p:cNvCxnSpPr>
          <p:nvPr/>
        </p:nvCxnSpPr>
        <p:spPr>
          <a:xfrm>
            <a:off x="2159560" y="3635113"/>
            <a:ext cx="45042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3915544" y="375758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</a:t>
            </a:r>
            <a:endParaRPr lang="zh-CN" altLang="en-US" dirty="0"/>
          </a:p>
        </p:txBody>
      </p:sp>
      <p:cxnSp>
        <p:nvCxnSpPr>
          <p:cNvPr id="110" name="直接箭头连接符 109"/>
          <p:cNvCxnSpPr>
            <a:stCxn id="100" idx="2"/>
            <a:endCxn id="109" idx="0"/>
          </p:cNvCxnSpPr>
          <p:nvPr/>
        </p:nvCxnSpPr>
        <p:spPr>
          <a:xfrm>
            <a:off x="3851576" y="3644929"/>
            <a:ext cx="423836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3121097" y="375758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JUL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0" idx="2"/>
            <a:endCxn id="111" idx="0"/>
          </p:cNvCxnSpPr>
          <p:nvPr/>
        </p:nvCxnSpPr>
        <p:spPr>
          <a:xfrm flipH="1">
            <a:off x="3480965" y="3644929"/>
            <a:ext cx="370611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3464386" y="4168093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JUN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111" idx="2"/>
            <a:endCxn id="113" idx="0"/>
          </p:cNvCxnSpPr>
          <p:nvPr/>
        </p:nvCxnSpPr>
        <p:spPr>
          <a:xfrm>
            <a:off x="3480965" y="4067161"/>
            <a:ext cx="343289" cy="10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75384" y="4290567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左右</a:t>
            </a:r>
            <a:endParaRPr lang="zh-CN" altLang="en-US" dirty="0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2384774" y="421855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1539280" y="537068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FEB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3879013" y="5389795"/>
            <a:ext cx="756611" cy="299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NOV</a:t>
            </a:r>
            <a:endParaRPr lang="zh-CN" altLang="en-US" dirty="0"/>
          </a:p>
        </p:txBody>
      </p:sp>
      <p:sp>
        <p:nvSpPr>
          <p:cNvPr id="119" name="圆角矩形 118"/>
          <p:cNvSpPr/>
          <p:nvPr/>
        </p:nvSpPr>
        <p:spPr>
          <a:xfrm>
            <a:off x="611388" y="5824277"/>
            <a:ext cx="648072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AUG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7" idx="2"/>
            <a:endCxn id="119" idx="0"/>
          </p:cNvCxnSpPr>
          <p:nvPr/>
        </p:nvCxnSpPr>
        <p:spPr>
          <a:xfrm flipH="1">
            <a:off x="935424" y="5680261"/>
            <a:ext cx="9278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4419944" y="5843385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18" idx="2"/>
            <a:endCxn id="121" idx="0"/>
          </p:cNvCxnSpPr>
          <p:nvPr/>
        </p:nvCxnSpPr>
        <p:spPr>
          <a:xfrm>
            <a:off x="4257319" y="5689553"/>
            <a:ext cx="522493" cy="15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2713333" y="4897380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</a:t>
            </a:r>
            <a:endParaRPr lang="zh-CN" altLang="en-US" dirty="0"/>
          </a:p>
        </p:txBody>
      </p:sp>
      <p:sp>
        <p:nvSpPr>
          <p:cNvPr id="124" name="圆角矩形 123"/>
          <p:cNvSpPr/>
          <p:nvPr/>
        </p:nvSpPr>
        <p:spPr>
          <a:xfrm>
            <a:off x="4779984" y="6285249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SEP</a:t>
            </a:r>
            <a:endParaRPr lang="zh-CN" altLang="en-US" dirty="0"/>
          </a:p>
        </p:txBody>
      </p:sp>
      <p:cxnSp>
        <p:nvCxnSpPr>
          <p:cNvPr id="125" name="直接箭头连接符 124"/>
          <p:cNvCxnSpPr>
            <a:stCxn id="121" idx="2"/>
            <a:endCxn id="124" idx="0"/>
          </p:cNvCxnSpPr>
          <p:nvPr/>
        </p:nvCxnSpPr>
        <p:spPr>
          <a:xfrm>
            <a:off x="4779812" y="6152959"/>
            <a:ext cx="360040" cy="13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圆角矩形 125"/>
          <p:cNvSpPr/>
          <p:nvPr/>
        </p:nvSpPr>
        <p:spPr>
          <a:xfrm>
            <a:off x="99120" y="627786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APR</a:t>
            </a:r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1025985" y="627786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119" idx="2"/>
            <a:endCxn id="126" idx="0"/>
          </p:cNvCxnSpPr>
          <p:nvPr/>
        </p:nvCxnSpPr>
        <p:spPr>
          <a:xfrm flipH="1">
            <a:off x="458988" y="6133851"/>
            <a:ext cx="4764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9" idx="2"/>
            <a:endCxn id="127" idx="0"/>
          </p:cNvCxnSpPr>
          <p:nvPr/>
        </p:nvCxnSpPr>
        <p:spPr>
          <a:xfrm>
            <a:off x="935424" y="6133851"/>
            <a:ext cx="45042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390429" y="5843385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2331712" y="5824277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JUL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2763760" y="6285249"/>
            <a:ext cx="719736" cy="3095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JUN</a:t>
            </a:r>
            <a:endParaRPr lang="zh-CN" altLang="en-US" dirty="0"/>
          </a:p>
        </p:txBody>
      </p:sp>
      <p:cxnSp>
        <p:nvCxnSpPr>
          <p:cNvPr id="133" name="直接箭头连接符 132"/>
          <p:cNvCxnSpPr>
            <a:stCxn id="131" idx="2"/>
            <a:endCxn id="132" idx="0"/>
          </p:cNvCxnSpPr>
          <p:nvPr/>
        </p:nvCxnSpPr>
        <p:spPr>
          <a:xfrm>
            <a:off x="2691580" y="6133851"/>
            <a:ext cx="432048" cy="15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7" idx="2"/>
            <a:endCxn id="131" idx="0"/>
          </p:cNvCxnSpPr>
          <p:nvPr/>
        </p:nvCxnSpPr>
        <p:spPr>
          <a:xfrm>
            <a:off x="1863316" y="5680261"/>
            <a:ext cx="8282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8" idx="2"/>
            <a:endCxn id="130" idx="0"/>
          </p:cNvCxnSpPr>
          <p:nvPr/>
        </p:nvCxnSpPr>
        <p:spPr>
          <a:xfrm flipH="1">
            <a:off x="3750297" y="5689553"/>
            <a:ext cx="507022" cy="15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3" idx="2"/>
            <a:endCxn id="117" idx="0"/>
          </p:cNvCxnSpPr>
          <p:nvPr/>
        </p:nvCxnSpPr>
        <p:spPr>
          <a:xfrm flipH="1">
            <a:off x="1863316" y="5206954"/>
            <a:ext cx="1209885" cy="16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3" idx="2"/>
            <a:endCxn id="118" idx="0"/>
          </p:cNvCxnSpPr>
          <p:nvPr/>
        </p:nvCxnSpPr>
        <p:spPr>
          <a:xfrm>
            <a:off x="3073201" y="5206954"/>
            <a:ext cx="1184118" cy="182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1890253" y="6287778"/>
            <a:ext cx="719736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JAN</a:t>
            </a:r>
            <a:endParaRPr lang="zh-CN" altLang="en-US" dirty="0"/>
          </a:p>
        </p:txBody>
      </p:sp>
      <p:cxnSp>
        <p:nvCxnSpPr>
          <p:cNvPr id="142" name="直接箭头连接符 141"/>
          <p:cNvCxnSpPr>
            <a:stCxn id="131" idx="2"/>
            <a:endCxn id="138" idx="0"/>
          </p:cNvCxnSpPr>
          <p:nvPr/>
        </p:nvCxnSpPr>
        <p:spPr>
          <a:xfrm flipH="1">
            <a:off x="2250121" y="6133851"/>
            <a:ext cx="441459" cy="153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6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3" grpId="0" animBg="1"/>
      <p:bldP spid="65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77" grpId="0" animBg="1"/>
      <p:bldP spid="79" grpId="0" animBg="1"/>
      <p:bldP spid="81" grpId="0" animBg="1"/>
      <p:bldP spid="84" grpId="0" animBg="1"/>
      <p:bldP spid="85" grpId="0" animBg="1"/>
      <p:bldP spid="88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100" grpId="0" animBg="1"/>
      <p:bldP spid="102" grpId="0" animBg="1"/>
      <p:bldP spid="105" grpId="0" animBg="1"/>
      <p:bldP spid="106" grpId="0" animBg="1"/>
      <p:bldP spid="109" grpId="0" animBg="1"/>
      <p:bldP spid="111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1" grpId="0" animBg="1"/>
      <p:bldP spid="123" grpId="0" animBg="1"/>
      <p:bldP spid="124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对于一个高度为</a:t>
            </a:r>
            <a:r>
              <a:rPr lang="en-US" altLang="zh-CN" dirty="0"/>
              <a:t>h </a:t>
            </a:r>
            <a:r>
              <a:rPr lang="zh-CN" altLang="en-US" dirty="0"/>
              <a:t>的</a:t>
            </a:r>
            <a:r>
              <a:rPr lang="en-US" altLang="zh-CN" dirty="0"/>
              <a:t>AVL </a:t>
            </a:r>
            <a:r>
              <a:rPr lang="zh-CN" altLang="en-US" dirty="0"/>
              <a:t>树</a:t>
            </a:r>
            <a:r>
              <a:rPr lang="en-US" altLang="zh-CN" dirty="0"/>
              <a:t>, </a:t>
            </a:r>
            <a:r>
              <a:rPr lang="zh-CN" altLang="en-US" dirty="0"/>
              <a:t>其最少结点数是多少</a:t>
            </a:r>
            <a:r>
              <a:rPr lang="en-US" altLang="zh-CN" dirty="0" smtClean="0"/>
              <a:t>?</a:t>
            </a:r>
            <a:r>
              <a:rPr lang="zh-CN" altLang="en-US" dirty="0" smtClean="0"/>
              <a:t>反之</a:t>
            </a:r>
            <a:r>
              <a:rPr lang="en-US" altLang="zh-CN" dirty="0"/>
              <a:t>, </a:t>
            </a:r>
            <a:r>
              <a:rPr lang="zh-CN" altLang="en-US" dirty="0"/>
              <a:t>对于一个有</a:t>
            </a:r>
            <a:r>
              <a:rPr lang="en-US" altLang="zh-CN" dirty="0"/>
              <a:t>n </a:t>
            </a:r>
            <a:r>
              <a:rPr lang="zh-CN" altLang="en-US" dirty="0"/>
              <a:t>个结点的</a:t>
            </a:r>
            <a:r>
              <a:rPr lang="en-US" altLang="zh-CN" dirty="0"/>
              <a:t>AVL </a:t>
            </a:r>
            <a:r>
              <a:rPr lang="zh-CN" altLang="en-US" dirty="0"/>
              <a:t>树</a:t>
            </a:r>
            <a:r>
              <a:rPr lang="en-US" altLang="zh-CN" dirty="0"/>
              <a:t>,  </a:t>
            </a:r>
            <a:r>
              <a:rPr lang="zh-CN" altLang="en-US" dirty="0"/>
              <a:t>其最大高度是多少</a:t>
            </a:r>
            <a:r>
              <a:rPr lang="en-US" altLang="zh-CN" dirty="0" smtClean="0"/>
              <a:t>?</a:t>
            </a:r>
            <a:r>
              <a:rPr lang="zh-CN" altLang="en-US" smtClean="0"/>
              <a:t>最小</a:t>
            </a:r>
            <a:r>
              <a:rPr lang="zh-CN" altLang="en-US" dirty="0"/>
              <a:t>高度是多少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9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624"/>
            <a:ext cx="84582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算法分析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400" b="1" dirty="0" smtClean="0"/>
              <a:t>         具有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个结点的平衡二叉树（</a:t>
            </a:r>
            <a:r>
              <a:rPr lang="en-US" altLang="zh-CN" sz="2400" b="1" dirty="0" smtClean="0"/>
              <a:t>AVL</a:t>
            </a:r>
            <a:r>
              <a:rPr lang="zh-CN" altLang="en-US" sz="2400" b="1" dirty="0" smtClean="0"/>
              <a:t>），进行一次插入或删除的时间最坏情况</a:t>
            </a:r>
            <a:r>
              <a:rPr lang="zh-CN" altLang="en-US" sz="2400" b="1" dirty="0" smtClean="0">
                <a:ea typeface="幼圆" pitchFamily="49" charset="-122"/>
                <a:sym typeface="Symbol" pitchFamily="18" charset="2"/>
              </a:rPr>
              <a:t>≦</a:t>
            </a: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O</a:t>
            </a:r>
            <a:r>
              <a:rPr lang="zh-CN" altLang="en-US" sz="2400" b="1" dirty="0" smtClean="0">
                <a:ea typeface="幼圆" pitchFamily="49" charset="-122"/>
                <a:sym typeface="Symbol" pitchFamily="18" charset="2"/>
              </a:rPr>
              <a:t>（</a:t>
            </a: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log</a:t>
            </a:r>
            <a:r>
              <a:rPr lang="en-US" altLang="zh-CN" sz="2400" b="1" baseline="-25000" dirty="0" smtClean="0">
                <a:ea typeface="幼圆" pitchFamily="49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  n)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   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证明：实际上要考虑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个结点的平衡二叉树的最大高度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           </a:t>
            </a:r>
            <a:r>
              <a:rPr lang="zh-CN" altLang="en-US" sz="2400" b="1" dirty="0" smtClean="0">
                <a:ea typeface="幼圆" pitchFamily="49" charset="-122"/>
                <a:sym typeface="Symbol" pitchFamily="18" charset="2"/>
              </a:rPr>
              <a:t>≦</a:t>
            </a: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(3/2) log</a:t>
            </a:r>
            <a:r>
              <a:rPr lang="en-US" altLang="zh-CN" sz="2400" b="1" baseline="-25000" dirty="0" smtClean="0">
                <a:ea typeface="幼圆" pitchFamily="49" charset="-122"/>
                <a:sym typeface="Symbol" pitchFamily="18" charset="2"/>
              </a:rPr>
              <a:t>2</a:t>
            </a: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  (n + 1 )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ea typeface="幼圆" pitchFamily="49" charset="-122"/>
                <a:sym typeface="Symbol" pitchFamily="18" charset="2"/>
              </a:rPr>
              <a:t>               </a:t>
            </a:r>
            <a:r>
              <a:rPr lang="zh-CN" altLang="zh-CN" sz="2400" b="1" dirty="0" smtClean="0">
                <a:latin typeface="宋体" pitchFamily="2" charset="-122"/>
                <a:sym typeface="Symbol" pitchFamily="18" charset="2"/>
              </a:rPr>
              <a:t>设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1200" b="1" dirty="0" smtClean="0">
                <a:latin typeface="宋体" pitchFamily="2" charset="-122"/>
                <a:sym typeface="Symbol" pitchFamily="18" charset="2"/>
              </a:rPr>
              <a:t> h </a:t>
            </a:r>
            <a:r>
              <a:rPr lang="zh-CN" altLang="zh-CN" sz="2400" b="1" dirty="0" smtClean="0">
                <a:latin typeface="宋体" pitchFamily="2" charset="-122"/>
                <a:sym typeface="Symbol" pitchFamily="18" charset="2"/>
              </a:rPr>
              <a:t>为一棵高度为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h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，且结点个数最少的平衡二叉树。</a:t>
            </a:r>
            <a:endParaRPr lang="zh-CN" altLang="en-US" sz="2400" b="1" dirty="0" smtClean="0">
              <a:latin typeface="宋体" pitchFamily="2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04800" y="2864024"/>
            <a:ext cx="3657600" cy="1752600"/>
            <a:chOff x="192" y="1968"/>
            <a:chExt cx="2304" cy="1104"/>
          </a:xfrm>
        </p:grpSpPr>
        <p:sp>
          <p:nvSpPr>
            <p:cNvPr id="46154" name="Text Box 14"/>
            <p:cNvSpPr txBox="1">
              <a:spLocks noChangeArrowheads="1"/>
            </p:cNvSpPr>
            <p:nvPr/>
          </p:nvSpPr>
          <p:spPr bwMode="auto">
            <a:xfrm>
              <a:off x="192" y="2448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</a:rPr>
                <a:t>h-2</a:t>
              </a:r>
            </a:p>
          </p:txBody>
        </p:sp>
        <p:grpSp>
          <p:nvGrpSpPr>
            <p:cNvPr id="46155" name="Group 90"/>
            <p:cNvGrpSpPr>
              <a:grpSpLocks/>
            </p:cNvGrpSpPr>
            <p:nvPr/>
          </p:nvGrpSpPr>
          <p:grpSpPr bwMode="auto">
            <a:xfrm>
              <a:off x="432" y="1968"/>
              <a:ext cx="2064" cy="1104"/>
              <a:chOff x="432" y="1968"/>
              <a:chExt cx="2064" cy="1104"/>
            </a:xfrm>
          </p:grpSpPr>
          <p:sp>
            <p:nvSpPr>
              <p:cNvPr id="46156" name="AutoShape 6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7" name="Rectangle 7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8" name="Rectangle 8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9" name="Line 9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60" name="Line 10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61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371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0" b="1">
                    <a:solidFill>
                      <a:srgbClr val="FFFFFF"/>
                    </a:solidFill>
                  </a:rPr>
                  <a:t>}</a:t>
                </a:r>
              </a:p>
            </p:txBody>
          </p:sp>
          <p:sp>
            <p:nvSpPr>
              <p:cNvPr id="46162" name="Text Box 12"/>
              <p:cNvSpPr txBox="1">
                <a:spLocks noChangeArrowheads="1"/>
              </p:cNvSpPr>
              <p:nvPr/>
            </p:nvSpPr>
            <p:spPr bwMode="auto">
              <a:xfrm>
                <a:off x="1728" y="2544"/>
                <a:ext cx="3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FFFF"/>
                    </a:solidFill>
                  </a:rPr>
                  <a:t>h-1</a:t>
                </a:r>
              </a:p>
            </p:txBody>
          </p:sp>
          <p:sp>
            <p:nvSpPr>
              <p:cNvPr id="46163" name="Text Box 13"/>
              <p:cNvSpPr txBox="1">
                <a:spLocks noChangeArrowheads="1"/>
              </p:cNvSpPr>
              <p:nvPr/>
            </p:nvSpPr>
            <p:spPr bwMode="auto">
              <a:xfrm>
                <a:off x="432" y="2208"/>
                <a:ext cx="326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6600" b="1">
                    <a:solidFill>
                      <a:srgbClr val="FFFFFF"/>
                    </a:solidFill>
                  </a:rPr>
                  <a:t>{</a:t>
                </a:r>
              </a:p>
            </p:txBody>
          </p:sp>
          <p:sp>
            <p:nvSpPr>
              <p:cNvPr id="46164" name="Text Box 15"/>
              <p:cNvSpPr txBox="1">
                <a:spLocks noChangeArrowheads="1"/>
              </p:cNvSpPr>
              <p:nvPr/>
            </p:nvSpPr>
            <p:spPr bwMode="auto">
              <a:xfrm>
                <a:off x="2208" y="2400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FFFF"/>
                    </a:solidFill>
                  </a:rPr>
                  <a:t>h</a:t>
                </a:r>
              </a:p>
            </p:txBody>
          </p:sp>
          <p:sp>
            <p:nvSpPr>
              <p:cNvPr id="46165" name="Line 16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66" name="Line 17"/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67" name="Line 18"/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68" name="Line 1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267200" y="2711624"/>
            <a:ext cx="47767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</a:rPr>
              <a:t>假设右子树高度为</a:t>
            </a:r>
            <a:r>
              <a:rPr lang="en-US" altLang="zh-CN" b="1">
                <a:solidFill>
                  <a:srgbClr val="FFFFFF"/>
                </a:solidFill>
              </a:rPr>
              <a:t>h-1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</a:rPr>
              <a:t>因结点个数最少</a:t>
            </a:r>
            <a:r>
              <a:rPr lang="en-US" altLang="zh-CN" b="1">
                <a:solidFill>
                  <a:srgbClr val="FFFFFF"/>
                </a:solidFill>
              </a:rPr>
              <a:t>,</a:t>
            </a:r>
            <a:r>
              <a:rPr lang="en-US" altLang="zh-CN" b="1">
                <a:solidFill>
                  <a:srgbClr val="FFFFFF"/>
                </a:solidFill>
                <a:sym typeface="Symbol" pitchFamily="18" charset="2"/>
              </a:rPr>
              <a:t></a:t>
            </a: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左子树高度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只能是</a:t>
            </a:r>
            <a:r>
              <a:rPr lang="en-US" altLang="zh-CN" b="1">
                <a:solidFill>
                  <a:srgbClr val="FFFFFF"/>
                </a:solidFill>
                <a:sym typeface="Symbol" pitchFamily="18" charset="2"/>
              </a:rPr>
              <a:t>h-2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这两棵左子树</a:t>
            </a:r>
            <a:r>
              <a:rPr lang="en-US" altLang="zh-CN" b="1">
                <a:solidFill>
                  <a:srgbClr val="FFFFFF"/>
                </a:solidFill>
                <a:sym typeface="Symbol" pitchFamily="18" charset="2"/>
              </a:rPr>
              <a:t>,</a:t>
            </a: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右子树高度分别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为</a:t>
            </a:r>
            <a:r>
              <a:rPr lang="en-US" altLang="zh-CN" b="1">
                <a:solidFill>
                  <a:srgbClr val="FFFFFF"/>
                </a:solidFill>
                <a:sym typeface="Symbol" pitchFamily="18" charset="2"/>
              </a:rPr>
              <a:t>h-2, h-1,</a:t>
            </a:r>
            <a:r>
              <a:rPr lang="zh-CN" altLang="en-US" b="1">
                <a:solidFill>
                  <a:srgbClr val="FFFFFF"/>
                </a:solidFill>
                <a:sym typeface="Symbol" pitchFamily="18" charset="2"/>
              </a:rPr>
              <a:t>也一定是结点数最少的</a:t>
            </a:r>
            <a:r>
              <a:rPr lang="en-US" altLang="zh-CN" b="1">
                <a:solidFill>
                  <a:srgbClr val="FFFFFF"/>
                </a:solidFill>
                <a:sym typeface="Symbol" pitchFamily="18" charset="2"/>
              </a:rPr>
              <a:t>:</a:t>
            </a:r>
            <a:endParaRPr lang="en-US" altLang="zh-CN" b="1">
              <a:solidFill>
                <a:srgbClr val="FFFFFF"/>
              </a:solidFill>
            </a:endParaRP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572000" y="4769024"/>
            <a:ext cx="1955800" cy="1600200"/>
            <a:chOff x="2880" y="3168"/>
            <a:chExt cx="1232" cy="1008"/>
          </a:xfrm>
        </p:grpSpPr>
        <p:sp>
          <p:nvSpPr>
            <p:cNvPr id="46137" name="Text Box 29"/>
            <p:cNvSpPr txBox="1">
              <a:spLocks noChangeArrowheads="1"/>
            </p:cNvSpPr>
            <p:nvPr/>
          </p:nvSpPr>
          <p:spPr bwMode="auto">
            <a:xfrm>
              <a:off x="307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grpSp>
          <p:nvGrpSpPr>
            <p:cNvPr id="46138" name="Group 87"/>
            <p:cNvGrpSpPr>
              <a:grpSpLocks/>
            </p:cNvGrpSpPr>
            <p:nvPr/>
          </p:nvGrpSpPr>
          <p:grpSpPr bwMode="auto">
            <a:xfrm>
              <a:off x="2880" y="3168"/>
              <a:ext cx="1232" cy="1008"/>
              <a:chOff x="2880" y="3168"/>
              <a:chExt cx="1232" cy="1008"/>
            </a:xfrm>
          </p:grpSpPr>
          <p:sp>
            <p:nvSpPr>
              <p:cNvPr id="46139" name="Text Box 21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n = 7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0" name="Text Box 30"/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1" name="Text Box 31"/>
              <p:cNvSpPr txBox="1">
                <a:spLocks noChangeArrowheads="1"/>
              </p:cNvSpPr>
              <p:nvPr/>
            </p:nvSpPr>
            <p:spPr bwMode="auto">
              <a:xfrm>
                <a:off x="3408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2" name="Text Box 32"/>
              <p:cNvSpPr txBox="1">
                <a:spLocks noChangeArrowheads="1"/>
              </p:cNvSpPr>
              <p:nvPr/>
            </p:nvSpPr>
            <p:spPr bwMode="auto">
              <a:xfrm>
                <a:off x="3024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3" name="Text Box 33"/>
              <p:cNvSpPr txBox="1">
                <a:spLocks noChangeArrowheads="1"/>
              </p:cNvSpPr>
              <p:nvPr/>
            </p:nvSpPr>
            <p:spPr bwMode="auto">
              <a:xfrm>
                <a:off x="3216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4" name="Text Box 34"/>
              <p:cNvSpPr txBox="1">
                <a:spLocks noChangeArrowheads="1"/>
              </p:cNvSpPr>
              <p:nvPr/>
            </p:nvSpPr>
            <p:spPr bwMode="auto">
              <a:xfrm>
                <a:off x="3600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5" name="Text Box 35"/>
              <p:cNvSpPr txBox="1">
                <a:spLocks noChangeArrowheads="1"/>
              </p:cNvSpPr>
              <p:nvPr/>
            </p:nvSpPr>
            <p:spPr bwMode="auto">
              <a:xfrm>
                <a:off x="3792" y="360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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6" name="Line 52"/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7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8" name="Line 54"/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49" name="Line 55"/>
              <p:cNvSpPr>
                <a:spLocks noChangeShapeType="1"/>
              </p:cNvSpPr>
              <p:nvPr/>
            </p:nvSpPr>
            <p:spPr bwMode="auto">
              <a:xfrm flipH="1">
                <a:off x="3408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0" name="Line 56"/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1" name="Line 57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52" name="Text Box 74"/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5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</a:rPr>
                  <a:t>h = 3</a:t>
                </a:r>
              </a:p>
            </p:txBody>
          </p:sp>
          <p:sp>
            <p:nvSpPr>
              <p:cNvPr id="46153" name="Text Box 78"/>
              <p:cNvSpPr txBox="1">
                <a:spLocks noChangeArrowheads="1"/>
              </p:cNvSpPr>
              <p:nvPr/>
            </p:nvSpPr>
            <p:spPr bwMode="auto">
              <a:xfrm>
                <a:off x="3216" y="3696"/>
                <a:ext cx="3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FFFF"/>
                    </a:solidFill>
                    <a:sym typeface="Wingdings" pitchFamily="2" charset="2"/>
                  </a:rPr>
                  <a:t>T</a:t>
                </a:r>
                <a:r>
                  <a:rPr lang="en-US" altLang="zh-CN" sz="1200">
                    <a:solidFill>
                      <a:srgbClr val="FFFFFF"/>
                    </a:solidFill>
                    <a:sym typeface="Wingdings" pitchFamily="2" charset="2"/>
                  </a:rPr>
                  <a:t> 3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1600200" y="4769024"/>
            <a:ext cx="1498600" cy="1219200"/>
            <a:chOff x="1008" y="3168"/>
            <a:chExt cx="944" cy="768"/>
          </a:xfrm>
        </p:grpSpPr>
        <p:sp>
          <p:nvSpPr>
            <p:cNvPr id="46131" name="Text Box 23"/>
            <p:cNvSpPr txBox="1">
              <a:spLocks noChangeArrowheads="1"/>
            </p:cNvSpPr>
            <p:nvPr/>
          </p:nvSpPr>
          <p:spPr bwMode="auto">
            <a:xfrm>
              <a:off x="115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32" name="Text Box 24"/>
            <p:cNvSpPr txBox="1">
              <a:spLocks noChangeArrowheads="1"/>
            </p:cNvSpPr>
            <p:nvPr/>
          </p:nvSpPr>
          <p:spPr bwMode="auto">
            <a:xfrm>
              <a:off x="134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33" name="Line 48"/>
            <p:cNvSpPr>
              <a:spLocks noChangeShapeType="1"/>
            </p:cNvSpPr>
            <p:nvPr/>
          </p:nvSpPr>
          <p:spPr bwMode="auto">
            <a:xfrm>
              <a:off x="1344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34" name="Text Box 72"/>
            <p:cNvSpPr txBox="1">
              <a:spLocks noChangeArrowheads="1"/>
            </p:cNvSpPr>
            <p:nvPr/>
          </p:nvSpPr>
          <p:spPr bwMode="auto">
            <a:xfrm>
              <a:off x="1440" y="316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</a:rPr>
                <a:t>h = 1</a:t>
              </a:r>
            </a:p>
          </p:txBody>
        </p:sp>
        <p:sp>
          <p:nvSpPr>
            <p:cNvPr id="46135" name="Text Box 76"/>
            <p:cNvSpPr txBox="1">
              <a:spLocks noChangeArrowheads="1"/>
            </p:cNvSpPr>
            <p:nvPr/>
          </p:nvSpPr>
          <p:spPr bwMode="auto">
            <a:xfrm>
              <a:off x="1104" y="345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T</a:t>
              </a:r>
              <a:r>
                <a:rPr lang="en-US" altLang="zh-CN" sz="1200">
                  <a:solidFill>
                    <a:srgbClr val="FFFFFF"/>
                  </a:solidFill>
                  <a:sym typeface="Wingdings" pitchFamily="2" charset="2"/>
                </a:rPr>
                <a:t> 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36" name="Text Box 80"/>
            <p:cNvSpPr txBox="1">
              <a:spLocks noChangeArrowheads="1"/>
            </p:cNvSpPr>
            <p:nvPr/>
          </p:nvSpPr>
          <p:spPr bwMode="auto">
            <a:xfrm>
              <a:off x="1008" y="364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n = 2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895600" y="4769024"/>
            <a:ext cx="1574800" cy="1295400"/>
            <a:chOff x="1824" y="3168"/>
            <a:chExt cx="992" cy="816"/>
          </a:xfrm>
        </p:grpSpPr>
        <p:sp>
          <p:nvSpPr>
            <p:cNvPr id="46121" name="Text Box 25"/>
            <p:cNvSpPr txBox="1">
              <a:spLocks noChangeArrowheads="1"/>
            </p:cNvSpPr>
            <p:nvPr/>
          </p:nvSpPr>
          <p:spPr bwMode="auto">
            <a:xfrm>
              <a:off x="2016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22" name="Text Box 26"/>
            <p:cNvSpPr txBox="1">
              <a:spLocks noChangeArrowheads="1"/>
            </p:cNvSpPr>
            <p:nvPr/>
          </p:nvSpPr>
          <p:spPr bwMode="auto">
            <a:xfrm>
              <a:off x="2160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23" name="Text Box 27"/>
            <p:cNvSpPr txBox="1">
              <a:spLocks noChangeArrowheads="1"/>
            </p:cNvSpPr>
            <p:nvPr/>
          </p:nvSpPr>
          <p:spPr bwMode="auto">
            <a:xfrm>
              <a:off x="182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24" name="Text Box 28"/>
            <p:cNvSpPr txBox="1">
              <a:spLocks noChangeArrowheads="1"/>
            </p:cNvSpPr>
            <p:nvPr/>
          </p:nvSpPr>
          <p:spPr bwMode="auto">
            <a:xfrm>
              <a:off x="235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25" name="Line 49"/>
            <p:cNvSpPr>
              <a:spLocks noChangeShapeType="1"/>
            </p:cNvSpPr>
            <p:nvPr/>
          </p:nvSpPr>
          <p:spPr bwMode="auto">
            <a:xfrm flipH="1">
              <a:off x="2016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26" name="Line 50"/>
            <p:cNvSpPr>
              <a:spLocks noChangeShapeType="1"/>
            </p:cNvSpPr>
            <p:nvPr/>
          </p:nvSpPr>
          <p:spPr bwMode="auto">
            <a:xfrm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27" name="Line 51"/>
            <p:cNvSpPr>
              <a:spLocks noChangeShapeType="1"/>
            </p:cNvSpPr>
            <p:nvPr/>
          </p:nvSpPr>
          <p:spPr bwMode="auto">
            <a:xfrm>
              <a:off x="235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28" name="Text Box 73"/>
            <p:cNvSpPr txBox="1">
              <a:spLocks noChangeArrowheads="1"/>
            </p:cNvSpPr>
            <p:nvPr/>
          </p:nvSpPr>
          <p:spPr bwMode="auto">
            <a:xfrm>
              <a:off x="2352" y="3168"/>
              <a:ext cx="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</a:rPr>
                <a:t>h =2</a:t>
              </a:r>
            </a:p>
          </p:txBody>
        </p:sp>
        <p:sp>
          <p:nvSpPr>
            <p:cNvPr id="46129" name="Text Box 77"/>
            <p:cNvSpPr txBox="1">
              <a:spLocks noChangeArrowheads="1"/>
            </p:cNvSpPr>
            <p:nvPr/>
          </p:nvSpPr>
          <p:spPr bwMode="auto">
            <a:xfrm>
              <a:off x="2016" y="350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T</a:t>
              </a:r>
              <a:r>
                <a:rPr lang="en-US" altLang="zh-CN" sz="1200">
                  <a:solidFill>
                    <a:srgbClr val="FFFFFF"/>
                  </a:solidFill>
                  <a:sym typeface="Wingdings" pitchFamily="2" charset="2"/>
                </a:rPr>
                <a:t> 2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30" name="Text Box 81"/>
            <p:cNvSpPr txBox="1">
              <a:spLocks noChangeArrowheads="1"/>
            </p:cNvSpPr>
            <p:nvPr/>
          </p:nvSpPr>
          <p:spPr bwMode="auto">
            <a:xfrm>
              <a:off x="1968" y="369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n = 4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6705600" y="4769024"/>
            <a:ext cx="2438400" cy="1828800"/>
            <a:chOff x="4224" y="3168"/>
            <a:chExt cx="1536" cy="1152"/>
          </a:xfrm>
        </p:grpSpPr>
        <p:sp>
          <p:nvSpPr>
            <p:cNvPr id="46094" name="Text Box 36"/>
            <p:cNvSpPr txBox="1">
              <a:spLocks noChangeArrowheads="1"/>
            </p:cNvSpPr>
            <p:nvPr/>
          </p:nvSpPr>
          <p:spPr bwMode="auto">
            <a:xfrm>
              <a:off x="4560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5" name="Text Box 37"/>
            <p:cNvSpPr txBox="1">
              <a:spLocks noChangeArrowheads="1"/>
            </p:cNvSpPr>
            <p:nvPr/>
          </p:nvSpPr>
          <p:spPr bwMode="auto">
            <a:xfrm>
              <a:off x="4416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6" name="Text Box 38"/>
            <p:cNvSpPr txBox="1">
              <a:spLocks noChangeArrowheads="1"/>
            </p:cNvSpPr>
            <p:nvPr/>
          </p:nvSpPr>
          <p:spPr bwMode="auto">
            <a:xfrm>
              <a:off x="422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7" name="Text Box 39"/>
            <p:cNvSpPr txBox="1">
              <a:spLocks noChangeArrowheads="1"/>
            </p:cNvSpPr>
            <p:nvPr/>
          </p:nvSpPr>
          <p:spPr bwMode="auto">
            <a:xfrm>
              <a:off x="451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8" name="Text Box 40"/>
            <p:cNvSpPr txBox="1">
              <a:spLocks noChangeArrowheads="1"/>
            </p:cNvSpPr>
            <p:nvPr/>
          </p:nvSpPr>
          <p:spPr bwMode="auto">
            <a:xfrm>
              <a:off x="460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9" name="Text Box 41"/>
            <p:cNvSpPr txBox="1">
              <a:spLocks noChangeArrowheads="1"/>
            </p:cNvSpPr>
            <p:nvPr/>
          </p:nvSpPr>
          <p:spPr bwMode="auto">
            <a:xfrm>
              <a:off x="4848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0" name="Text Box 42"/>
            <p:cNvSpPr txBox="1">
              <a:spLocks noChangeArrowheads="1"/>
            </p:cNvSpPr>
            <p:nvPr/>
          </p:nvSpPr>
          <p:spPr bwMode="auto">
            <a:xfrm>
              <a:off x="4992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1" name="Text Box 43"/>
            <p:cNvSpPr txBox="1">
              <a:spLocks noChangeArrowheads="1"/>
            </p:cNvSpPr>
            <p:nvPr/>
          </p:nvSpPr>
          <p:spPr bwMode="auto">
            <a:xfrm>
              <a:off x="518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2" name="Text Box 44"/>
            <p:cNvSpPr txBox="1">
              <a:spLocks noChangeArrowheads="1"/>
            </p:cNvSpPr>
            <p:nvPr/>
          </p:nvSpPr>
          <p:spPr bwMode="auto">
            <a:xfrm>
              <a:off x="532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3" name="Text Box 45"/>
            <p:cNvSpPr txBox="1">
              <a:spLocks noChangeArrowheads="1"/>
            </p:cNvSpPr>
            <p:nvPr/>
          </p:nvSpPr>
          <p:spPr bwMode="auto">
            <a:xfrm>
              <a:off x="4944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4" name="Text Box 46"/>
            <p:cNvSpPr txBox="1">
              <a:spLocks noChangeArrowheads="1"/>
            </p:cNvSpPr>
            <p:nvPr/>
          </p:nvSpPr>
          <p:spPr bwMode="auto">
            <a:xfrm>
              <a:off x="5136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5" name="Text Box 47"/>
            <p:cNvSpPr txBox="1">
              <a:spLocks noChangeArrowheads="1"/>
            </p:cNvSpPr>
            <p:nvPr/>
          </p:nvSpPr>
          <p:spPr bwMode="auto">
            <a:xfrm>
              <a:off x="5473" y="384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06" name="Line 58"/>
            <p:cNvSpPr>
              <a:spLocks noChangeShapeType="1"/>
            </p:cNvSpPr>
            <p:nvPr/>
          </p:nvSpPr>
          <p:spPr bwMode="auto">
            <a:xfrm flipH="1">
              <a:off x="4608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7" name="Line 59"/>
            <p:cNvSpPr>
              <a:spLocks noChangeShapeType="1"/>
            </p:cNvSpPr>
            <p:nvPr/>
          </p:nvSpPr>
          <p:spPr bwMode="auto">
            <a:xfrm flipH="1">
              <a:off x="4416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8" name="Line 60"/>
            <p:cNvSpPr>
              <a:spLocks noChangeShapeType="1"/>
            </p:cNvSpPr>
            <p:nvPr/>
          </p:nvSpPr>
          <p:spPr bwMode="auto">
            <a:xfrm>
              <a:off x="4752" y="33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09" name="Line 61"/>
            <p:cNvSpPr>
              <a:spLocks noChangeShapeType="1"/>
            </p:cNvSpPr>
            <p:nvPr/>
          </p:nvSpPr>
          <p:spPr bwMode="auto">
            <a:xfrm>
              <a:off x="4752" y="33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0" name="Line 62"/>
            <p:cNvSpPr>
              <a:spLocks noChangeShapeType="1"/>
            </p:cNvSpPr>
            <p:nvPr/>
          </p:nvSpPr>
          <p:spPr bwMode="auto">
            <a:xfrm>
              <a:off x="5184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1" name="Line 63"/>
            <p:cNvSpPr>
              <a:spLocks noChangeShapeType="1"/>
            </p:cNvSpPr>
            <p:nvPr/>
          </p:nvSpPr>
          <p:spPr bwMode="auto">
            <a:xfrm>
              <a:off x="5376" y="36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2" name="Line 64"/>
            <p:cNvSpPr>
              <a:spLocks noChangeShapeType="1"/>
            </p:cNvSpPr>
            <p:nvPr/>
          </p:nvSpPr>
          <p:spPr bwMode="auto">
            <a:xfrm>
              <a:off x="5520" y="37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3" name="Line 65"/>
            <p:cNvSpPr>
              <a:spLocks noChangeShapeType="1"/>
            </p:cNvSpPr>
            <p:nvPr/>
          </p:nvSpPr>
          <p:spPr bwMode="auto">
            <a:xfrm>
              <a:off x="456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4" name="Line 66"/>
            <p:cNvSpPr>
              <a:spLocks noChangeShapeType="1"/>
            </p:cNvSpPr>
            <p:nvPr/>
          </p:nvSpPr>
          <p:spPr bwMode="auto">
            <a:xfrm>
              <a:off x="4704" y="364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5" name="Line 67"/>
            <p:cNvSpPr>
              <a:spLocks noChangeShapeType="1"/>
            </p:cNvSpPr>
            <p:nvPr/>
          </p:nvSpPr>
          <p:spPr bwMode="auto">
            <a:xfrm flipH="1">
              <a:off x="5040" y="350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6" name="Line 68"/>
            <p:cNvSpPr>
              <a:spLocks noChangeShapeType="1"/>
            </p:cNvSpPr>
            <p:nvPr/>
          </p:nvSpPr>
          <p:spPr bwMode="auto">
            <a:xfrm>
              <a:off x="499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7" name="Line 69"/>
            <p:cNvSpPr>
              <a:spLocks noChangeShapeType="1"/>
            </p:cNvSpPr>
            <p:nvPr/>
          </p:nvSpPr>
          <p:spPr bwMode="auto">
            <a:xfrm flipH="1">
              <a:off x="523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6118" name="Text Box 70"/>
            <p:cNvSpPr txBox="1">
              <a:spLocks noChangeArrowheads="1"/>
            </p:cNvSpPr>
            <p:nvPr/>
          </p:nvSpPr>
          <p:spPr bwMode="auto">
            <a:xfrm>
              <a:off x="5248" y="321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</a:rPr>
                <a:t>h = 4</a:t>
              </a:r>
            </a:p>
          </p:txBody>
        </p:sp>
        <p:sp>
          <p:nvSpPr>
            <p:cNvPr id="46119" name="Text Box 79"/>
            <p:cNvSpPr txBox="1">
              <a:spLocks noChangeArrowheads="1"/>
            </p:cNvSpPr>
            <p:nvPr/>
          </p:nvSpPr>
          <p:spPr bwMode="auto">
            <a:xfrm>
              <a:off x="4896" y="3840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T</a:t>
              </a:r>
              <a:r>
                <a:rPr lang="en-US" altLang="zh-CN" sz="1200">
                  <a:solidFill>
                    <a:srgbClr val="FFFFFF"/>
                  </a:solidFill>
                  <a:sym typeface="Wingdings" pitchFamily="2" charset="2"/>
                </a:rPr>
                <a:t> 4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120" name="Text Box 82"/>
            <p:cNvSpPr txBox="1">
              <a:spLocks noChangeArrowheads="1"/>
            </p:cNvSpPr>
            <p:nvPr/>
          </p:nvSpPr>
          <p:spPr bwMode="auto">
            <a:xfrm>
              <a:off x="4896" y="4032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n = 12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685800" y="4769024"/>
            <a:ext cx="1117600" cy="1143000"/>
            <a:chOff x="432" y="3168"/>
            <a:chExt cx="704" cy="720"/>
          </a:xfrm>
        </p:grpSpPr>
        <p:sp>
          <p:nvSpPr>
            <p:cNvPr id="46090" name="Text Box 22"/>
            <p:cNvSpPr txBox="1">
              <a:spLocks noChangeArrowheads="1"/>
            </p:cNvSpPr>
            <p:nvPr/>
          </p:nvSpPr>
          <p:spPr bwMode="auto">
            <a:xfrm>
              <a:off x="43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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1" name="Text Box 71"/>
            <p:cNvSpPr txBox="1">
              <a:spLocks noChangeArrowheads="1"/>
            </p:cNvSpPr>
            <p:nvPr/>
          </p:nvSpPr>
          <p:spPr bwMode="auto">
            <a:xfrm>
              <a:off x="624" y="3168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</a:rPr>
                <a:t>h = 0</a:t>
              </a:r>
            </a:p>
          </p:txBody>
        </p:sp>
        <p:sp>
          <p:nvSpPr>
            <p:cNvPr id="46092" name="Text Box 75"/>
            <p:cNvSpPr txBox="1">
              <a:spLocks noChangeArrowheads="1"/>
            </p:cNvSpPr>
            <p:nvPr/>
          </p:nvSpPr>
          <p:spPr bwMode="auto">
            <a:xfrm>
              <a:off x="480" y="3408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T</a:t>
              </a:r>
              <a:r>
                <a:rPr lang="en-US" altLang="zh-CN" sz="1200">
                  <a:solidFill>
                    <a:srgbClr val="FFFFFF"/>
                  </a:solidFill>
                  <a:sym typeface="Wingdings" pitchFamily="2" charset="2"/>
                </a:rPr>
                <a:t> 0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6093" name="Text Box 83"/>
            <p:cNvSpPr txBox="1">
              <a:spLocks noChangeArrowheads="1"/>
            </p:cNvSpPr>
            <p:nvPr/>
          </p:nvSpPr>
          <p:spPr bwMode="auto">
            <a:xfrm>
              <a:off x="432" y="3600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sym typeface="Wingdings" pitchFamily="2" charset="2"/>
                </a:rPr>
                <a:t>n = 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smtClean="0"/>
              <a:t> </a:t>
            </a:r>
            <a:r>
              <a:rPr lang="zh-CN" altLang="en-US" sz="2400" b="1" smtClean="0"/>
              <a:t>以上五棵平衡二叉树，又称为</a:t>
            </a:r>
            <a:r>
              <a:rPr lang="en-US" altLang="zh-CN" sz="2400" b="1" smtClean="0"/>
              <a:t>Fibonacci</a:t>
            </a:r>
            <a:r>
              <a:rPr lang="zh-CN" altLang="en-US" sz="2400" b="1" smtClean="0"/>
              <a:t>树。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zh-CN" altLang="en-US" sz="2400" b="1" smtClean="0"/>
              <a:t> 也可以这样说一棵高度为</a:t>
            </a:r>
            <a:r>
              <a:rPr lang="en-US" altLang="zh-CN" sz="2400" b="1" smtClean="0"/>
              <a:t>h</a:t>
            </a:r>
            <a:r>
              <a:rPr lang="zh-CN" altLang="en-US" sz="2400" b="1" smtClean="0"/>
              <a:t>的树，其右子树高度为</a:t>
            </a:r>
            <a:r>
              <a:rPr lang="en-US" altLang="zh-CN" sz="2400" b="1" smtClean="0"/>
              <a:t>h-1</a:t>
            </a:r>
            <a:r>
              <a:rPr lang="zh-CN" altLang="en-US" sz="2400" b="1" smtClean="0"/>
              <a:t>的</a:t>
            </a:r>
            <a:r>
              <a:rPr lang="en-US" altLang="zh-CN" sz="2400" b="1" smtClean="0"/>
              <a:t>Fibonacci</a:t>
            </a:r>
            <a:r>
              <a:rPr lang="zh-CN" altLang="en-US" sz="2400" b="1" smtClean="0"/>
              <a:t>树，左子树是高度为</a:t>
            </a:r>
            <a:r>
              <a:rPr lang="en-US" altLang="zh-CN" sz="2400" b="1" smtClean="0"/>
              <a:t>h-2</a:t>
            </a:r>
            <a:r>
              <a:rPr lang="zh-CN" altLang="en-US" sz="2400" b="1" smtClean="0"/>
              <a:t>的</a:t>
            </a:r>
            <a:r>
              <a:rPr lang="en-US" altLang="zh-CN" sz="2400" b="1" smtClean="0"/>
              <a:t>Fibonacci</a:t>
            </a:r>
            <a:r>
              <a:rPr lang="zh-CN" altLang="en-US" sz="2400" b="1" smtClean="0"/>
              <a:t>树，即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0" y="1828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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908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T</a:t>
            </a:r>
            <a:r>
              <a:rPr lang="en-US" altLang="zh-CN" sz="1200">
                <a:solidFill>
                  <a:srgbClr val="FFFFFF"/>
                </a:solidFill>
              </a:rPr>
              <a:t> h - 2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4290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T</a:t>
            </a:r>
            <a:r>
              <a:rPr lang="en-US" altLang="zh-CN" sz="1200">
                <a:solidFill>
                  <a:srgbClr val="FFFFFF"/>
                </a:solidFill>
              </a:rPr>
              <a:t> h - 1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H="1">
            <a:off x="28956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33528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93725" y="3013075"/>
            <a:ext cx="81629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</a:rPr>
              <a:t>假设</a:t>
            </a:r>
            <a:r>
              <a:rPr lang="en-US" altLang="zh-CN" b="1" dirty="0">
                <a:solidFill>
                  <a:srgbClr val="FFFFFF"/>
                </a:solidFill>
              </a:rPr>
              <a:t>N</a:t>
            </a:r>
            <a:r>
              <a:rPr lang="en-US" altLang="zh-CN" sz="1200" b="1" dirty="0">
                <a:solidFill>
                  <a:srgbClr val="FFFFFF"/>
                </a:solidFill>
              </a:rPr>
              <a:t> h</a:t>
            </a:r>
            <a:r>
              <a:rPr lang="zh-CN" altLang="en-US" b="1" dirty="0">
                <a:solidFill>
                  <a:srgbClr val="FFFFFF"/>
                </a:solidFill>
              </a:rPr>
              <a:t>表示一棵高度为</a:t>
            </a:r>
            <a:r>
              <a:rPr lang="en-US" altLang="zh-CN" b="1" dirty="0">
                <a:solidFill>
                  <a:srgbClr val="FFFFFF"/>
                </a:solidFill>
              </a:rPr>
              <a:t>h</a:t>
            </a:r>
            <a:r>
              <a:rPr lang="zh-CN" altLang="en-US" b="1" dirty="0">
                <a:solidFill>
                  <a:srgbClr val="FFFFFF"/>
                </a:solidFill>
              </a:rPr>
              <a:t>的</a:t>
            </a:r>
            <a:r>
              <a:rPr lang="en-US" altLang="zh-CN" b="1" dirty="0">
                <a:solidFill>
                  <a:srgbClr val="FFFFFF"/>
                </a:solidFill>
              </a:rPr>
              <a:t>Fibonacci</a:t>
            </a:r>
            <a:r>
              <a:rPr lang="zh-CN" altLang="en-US" b="1" dirty="0">
                <a:solidFill>
                  <a:srgbClr val="FFFFFF"/>
                </a:solidFill>
              </a:rPr>
              <a:t>树的结点个数，则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</a:rPr>
              <a:t>           </a:t>
            </a:r>
            <a:r>
              <a:rPr lang="en-US" altLang="zh-CN" b="1" dirty="0">
                <a:solidFill>
                  <a:srgbClr val="FFFFFF"/>
                </a:solidFill>
              </a:rPr>
              <a:t>N</a:t>
            </a:r>
            <a:r>
              <a:rPr lang="en-US" altLang="zh-CN" sz="1200" b="1" dirty="0">
                <a:solidFill>
                  <a:srgbClr val="FFFFFF"/>
                </a:solidFill>
              </a:rPr>
              <a:t> h </a:t>
            </a:r>
            <a:r>
              <a:rPr lang="en-US" altLang="zh-CN" b="1" dirty="0">
                <a:solidFill>
                  <a:srgbClr val="FFFFFF"/>
                </a:solidFill>
              </a:rPr>
              <a:t>=N</a:t>
            </a:r>
            <a:r>
              <a:rPr lang="en-US" altLang="zh-CN" sz="1200" b="1" dirty="0">
                <a:solidFill>
                  <a:srgbClr val="FFFFFF"/>
                </a:solidFill>
              </a:rPr>
              <a:t> h - 1 </a:t>
            </a:r>
            <a:r>
              <a:rPr lang="en-US" altLang="zh-CN" b="1" dirty="0">
                <a:solidFill>
                  <a:srgbClr val="FFFFFF"/>
                </a:solidFill>
              </a:rPr>
              <a:t>+ N</a:t>
            </a:r>
            <a:r>
              <a:rPr lang="en-US" altLang="zh-CN" sz="1200" b="1" dirty="0">
                <a:solidFill>
                  <a:srgbClr val="FFFFFF"/>
                </a:solidFill>
              </a:rPr>
              <a:t> h - 2 </a:t>
            </a:r>
            <a:r>
              <a:rPr lang="en-US" altLang="zh-CN" b="1" dirty="0">
                <a:solidFill>
                  <a:srgbClr val="FFFFFF"/>
                </a:solidFill>
              </a:rPr>
              <a:t>+ 1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</a:rPr>
              <a:t>   N</a:t>
            </a:r>
            <a:r>
              <a:rPr lang="en-US" altLang="zh-CN" sz="1200" b="1" dirty="0">
                <a:solidFill>
                  <a:srgbClr val="FFFFFF"/>
                </a:solidFill>
              </a:rPr>
              <a:t> 0 </a:t>
            </a:r>
            <a:r>
              <a:rPr lang="en-US" altLang="zh-CN" b="1" dirty="0">
                <a:solidFill>
                  <a:srgbClr val="FFFFFF"/>
                </a:solidFill>
              </a:rPr>
              <a:t>= 1 , N</a:t>
            </a:r>
            <a:r>
              <a:rPr lang="en-US" altLang="zh-CN" sz="1200" b="1" dirty="0">
                <a:solidFill>
                  <a:srgbClr val="FFFFFF"/>
                </a:solidFill>
              </a:rPr>
              <a:t> 1 </a:t>
            </a:r>
            <a:r>
              <a:rPr lang="en-US" altLang="zh-CN" b="1" dirty="0">
                <a:solidFill>
                  <a:srgbClr val="FFFFFF"/>
                </a:solidFill>
              </a:rPr>
              <a:t>= 2 , N</a:t>
            </a:r>
            <a:r>
              <a:rPr lang="en-US" altLang="zh-CN" sz="1200" b="1" dirty="0">
                <a:solidFill>
                  <a:srgbClr val="FFFFFF"/>
                </a:solidFill>
              </a:rPr>
              <a:t> 2 </a:t>
            </a:r>
            <a:r>
              <a:rPr lang="en-US" altLang="zh-CN" b="1" dirty="0">
                <a:solidFill>
                  <a:srgbClr val="FFFFFF"/>
                </a:solidFill>
              </a:rPr>
              <a:t>= 4 , N</a:t>
            </a:r>
            <a:r>
              <a:rPr lang="en-US" altLang="zh-CN" sz="1200" b="1" dirty="0">
                <a:solidFill>
                  <a:srgbClr val="FFFFFF"/>
                </a:solidFill>
              </a:rPr>
              <a:t> 3 </a:t>
            </a:r>
            <a:r>
              <a:rPr lang="en-US" altLang="zh-CN" b="1" dirty="0">
                <a:solidFill>
                  <a:srgbClr val="FFFFFF"/>
                </a:solidFill>
              </a:rPr>
              <a:t>= 7 , N</a:t>
            </a:r>
            <a:r>
              <a:rPr lang="en-US" altLang="zh-CN" sz="1200" b="1" dirty="0">
                <a:solidFill>
                  <a:srgbClr val="FFFFFF"/>
                </a:solidFill>
              </a:rPr>
              <a:t>4 </a:t>
            </a:r>
            <a:r>
              <a:rPr lang="en-US" altLang="zh-CN" b="1" dirty="0">
                <a:solidFill>
                  <a:srgbClr val="FFFFFF"/>
                </a:solidFill>
              </a:rPr>
              <a:t>= 12 ,   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</a:rPr>
              <a:t>N</a:t>
            </a:r>
            <a:r>
              <a:rPr lang="en-US" altLang="zh-CN" sz="1200" b="1" dirty="0">
                <a:solidFill>
                  <a:srgbClr val="FFFFFF"/>
                </a:solidFill>
              </a:rPr>
              <a:t> 0</a:t>
            </a:r>
            <a:r>
              <a:rPr lang="en-US" altLang="zh-CN" b="1" dirty="0">
                <a:solidFill>
                  <a:srgbClr val="FFFFFF"/>
                </a:solidFill>
              </a:rPr>
              <a:t> + 1 =2 , N</a:t>
            </a:r>
            <a:r>
              <a:rPr lang="en-US" altLang="zh-CN" sz="1200" b="1" dirty="0">
                <a:solidFill>
                  <a:srgbClr val="FFFFFF"/>
                </a:solidFill>
              </a:rPr>
              <a:t> 1 </a:t>
            </a:r>
            <a:r>
              <a:rPr lang="en-US" altLang="zh-CN" b="1" dirty="0">
                <a:solidFill>
                  <a:srgbClr val="FFFFFF"/>
                </a:solidFill>
              </a:rPr>
              <a:t>+ 1 = 3 , N</a:t>
            </a:r>
            <a:r>
              <a:rPr lang="en-US" altLang="zh-CN" sz="1200" b="1" dirty="0">
                <a:solidFill>
                  <a:srgbClr val="FFFFFF"/>
                </a:solidFill>
              </a:rPr>
              <a:t>2 </a:t>
            </a:r>
            <a:r>
              <a:rPr lang="en-US" altLang="zh-CN" b="1" dirty="0">
                <a:solidFill>
                  <a:srgbClr val="FFFFFF"/>
                </a:solidFill>
              </a:rPr>
              <a:t>+ 1 = 5 , N</a:t>
            </a:r>
            <a:r>
              <a:rPr lang="en-US" altLang="zh-CN" sz="1200" b="1" dirty="0">
                <a:solidFill>
                  <a:srgbClr val="FFFFFF"/>
                </a:solidFill>
              </a:rPr>
              <a:t> 3 </a:t>
            </a:r>
            <a:r>
              <a:rPr lang="en-US" altLang="zh-CN" b="1" dirty="0">
                <a:solidFill>
                  <a:srgbClr val="FFFFFF"/>
                </a:solidFill>
              </a:rPr>
              <a:t>+ 1 = 8 , N</a:t>
            </a:r>
            <a:r>
              <a:rPr lang="en-US" altLang="zh-CN" sz="1200" b="1" dirty="0">
                <a:solidFill>
                  <a:srgbClr val="FFFFFF"/>
                </a:solidFill>
              </a:rPr>
              <a:t>4 </a:t>
            </a:r>
            <a:r>
              <a:rPr lang="en-US" altLang="zh-CN" b="1" dirty="0">
                <a:solidFill>
                  <a:srgbClr val="FFFFFF"/>
                </a:solidFill>
              </a:rPr>
              <a:t>+ 1 = 13 ,  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</a:rPr>
              <a:t>  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 N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h 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+ 1</a:t>
            </a:r>
            <a:r>
              <a:rPr lang="zh-CN" altLang="zh-CN" b="1" dirty="0">
                <a:solidFill>
                  <a:srgbClr val="FFFFFF"/>
                </a:solidFill>
                <a:sym typeface="Symbol" pitchFamily="18" charset="2"/>
              </a:rPr>
              <a:t>满足费波那契数的定义，并且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1200" b="1" dirty="0">
                <a:solidFill>
                  <a:srgbClr val="FF0000"/>
                </a:solidFill>
                <a:sym typeface="Symbol" pitchFamily="18" charset="2"/>
              </a:rPr>
              <a:t> h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+ 1= F</a:t>
            </a:r>
            <a:r>
              <a:rPr lang="en-US" altLang="zh-CN" sz="1200" b="1" dirty="0">
                <a:solidFill>
                  <a:srgbClr val="FF0000"/>
                </a:solidFill>
                <a:sym typeface="Symbol" pitchFamily="18" charset="2"/>
              </a:rPr>
              <a:t> h + 3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          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0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1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2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3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4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5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6  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               0    1    1    2    3    5    8  . . .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sym typeface="Symbol" pitchFamily="18" charset="2"/>
              </a:rPr>
              <a:t>费波那契数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F</a:t>
            </a:r>
            <a:r>
              <a:rPr lang="en-US" altLang="zh-CN" sz="1200" b="1" dirty="0">
                <a:solidFill>
                  <a:srgbClr val="FFFFFF"/>
                </a:solidFill>
                <a:sym typeface="Symbol" pitchFamily="18" charset="2"/>
              </a:rPr>
              <a:t> </a:t>
            </a:r>
            <a:r>
              <a:rPr lang="en-US" altLang="zh-CN" sz="1200" b="1" dirty="0" err="1">
                <a:solidFill>
                  <a:srgbClr val="FFFFFF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FFFFFF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sym typeface="Symbol" pitchFamily="18" charset="2"/>
              </a:rPr>
              <a:t>满足下列公式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FFFF"/>
              </a:solidFill>
              <a:sym typeface="Symbol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4624"/>
            <a:ext cx="8351837" cy="6553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endParaRPr lang="en-US" altLang="zh-CN" sz="240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smtClean="0"/>
              <a:t>       F</a:t>
            </a:r>
            <a:r>
              <a:rPr lang="en-US" altLang="zh-CN" sz="1200" smtClean="0"/>
              <a:t>  i  </a:t>
            </a:r>
            <a:r>
              <a:rPr lang="en-US" altLang="zh-CN" sz="2400" smtClean="0"/>
              <a:t>= —— ( ——— ) - —— ( ——— 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2254424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114800" y="349424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620000" y="11876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29200" y="349424"/>
            <a:ext cx="971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1- 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077200" y="3168824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019800" y="425624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810000" y="425624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3725" y="1460674"/>
            <a:ext cx="6254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  <a:ea typeface="黑体" pitchFamily="2" charset="-122"/>
              </a:rPr>
              <a:t>∵ </a:t>
            </a:r>
            <a:r>
              <a:rPr lang="en-US" altLang="zh-CN" sz="3600">
                <a:solidFill>
                  <a:srgbClr val="FFFFFF"/>
                </a:solidFill>
                <a:ea typeface="黑体" pitchFamily="2" charset="-122"/>
              </a:rPr>
              <a:t> |</a:t>
            </a:r>
            <a:r>
              <a:rPr lang="en-US" altLang="zh-CN">
                <a:solidFill>
                  <a:srgbClr val="FFFFFF"/>
                </a:solidFill>
                <a:ea typeface="黑体" pitchFamily="2" charset="-122"/>
              </a:rPr>
              <a:t>——— </a:t>
            </a:r>
            <a:r>
              <a:rPr lang="en-US" altLang="zh-CN" sz="3600">
                <a:solidFill>
                  <a:srgbClr val="FFFFFF"/>
                </a:solidFill>
                <a:ea typeface="黑体" pitchFamily="2" charset="-122"/>
              </a:rPr>
              <a:t>|</a:t>
            </a:r>
            <a:r>
              <a:rPr lang="en-US" altLang="zh-CN">
                <a:solidFill>
                  <a:srgbClr val="FFFFFF"/>
                </a:solidFill>
                <a:ea typeface="黑体" pitchFamily="2" charset="-122"/>
              </a:rPr>
              <a:t> &lt; 1 , ∴ —— ( ——— </a:t>
            </a: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)   </a:t>
            </a:r>
            <a:r>
              <a:rPr lang="zh-CN" altLang="en-US" b="1">
                <a:solidFill>
                  <a:srgbClr val="FFFFFF"/>
                </a:solidFill>
                <a:ea typeface="黑体" pitchFamily="2" charset="-122"/>
              </a:rPr>
              <a:t>相当小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743200" y="349424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1+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295400" y="1492424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1-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191000" y="1416224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1-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905000" y="349424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52800" y="1492424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424488" y="1492424"/>
            <a:ext cx="227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974725" y="2981499"/>
            <a:ext cx="7918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       N</a:t>
            </a:r>
            <a:r>
              <a:rPr lang="en-US" altLang="zh-CN" sz="1200" dirty="0">
                <a:solidFill>
                  <a:srgbClr val="FF0000"/>
                </a:solidFill>
              </a:rPr>
              <a:t> h</a:t>
            </a:r>
            <a:r>
              <a:rPr lang="en-US" altLang="zh-CN" dirty="0">
                <a:solidFill>
                  <a:srgbClr val="FF0000"/>
                </a:solidFill>
              </a:rPr>
              <a:t> + 1 </a:t>
            </a:r>
            <a:r>
              <a:rPr lang="en-US" altLang="zh-CN" dirty="0">
                <a:solidFill>
                  <a:srgbClr val="FFFFFF"/>
                </a:solidFill>
              </a:rPr>
              <a:t>= —— ( ——— )    + O ( 1 )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FFFFFF"/>
              </a:solidFill>
              <a:ea typeface="黑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ea typeface="黑体" pitchFamily="2" charset="-122"/>
              </a:rPr>
              <a:t>∵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费波那契数树是具有相同高度的所有平衡二叉树中结点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     个数最少的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FFFF"/>
              </a:solidFill>
              <a:latin typeface="宋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FFFF"/>
                </a:solidFill>
                <a:latin typeface="宋体" pitchFamily="2" charset="-122"/>
              </a:rPr>
              <a:t>    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n +1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≥N</a:t>
            </a:r>
            <a:r>
              <a:rPr lang="en-US" altLang="zh-CN" sz="1200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h 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+1= </a:t>
            </a:r>
            <a:r>
              <a:rPr lang="en-US" altLang="zh-CN" dirty="0">
                <a:solidFill>
                  <a:srgbClr val="FFFFFF"/>
                </a:solidFill>
              </a:rPr>
              <a:t>——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 ( </a:t>
            </a:r>
            <a:r>
              <a:rPr lang="en-US" altLang="zh-CN" dirty="0">
                <a:solidFill>
                  <a:srgbClr val="FFFFFF"/>
                </a:solidFill>
              </a:rPr>
              <a:t>———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 )  + O( 1 )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FFFFFF"/>
              </a:solidFill>
              <a:latin typeface="宋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  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∴ 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h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≤</a:t>
            </a:r>
            <a:r>
              <a:rPr lang="en-US" altLang="zh-CN" dirty="0">
                <a:solidFill>
                  <a:srgbClr val="FFFFFF"/>
                </a:solidFill>
              </a:rPr>
              <a:t>————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 lo</a:t>
            </a:r>
            <a:r>
              <a:rPr lang="en-US" altLang="zh-CN" dirty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g (n+1)+0(1)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  <a:ea typeface="黑体" pitchFamily="2" charset="-122"/>
              </a:rPr>
              <a:t>≈</a:t>
            </a:r>
            <a:r>
              <a:rPr lang="en-US" altLang="zh-CN" dirty="0">
                <a:solidFill>
                  <a:srgbClr val="FFFFFF"/>
                </a:solidFill>
              </a:rPr>
              <a:t>—</a:t>
            </a: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log (n+1)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宋体" pitchFamily="2" charset="-122"/>
              </a:rPr>
              <a:t>        log </a:t>
            </a:r>
            <a:r>
              <a:rPr lang="en-US" altLang="zh-CN" dirty="0">
                <a:solidFill>
                  <a:srgbClr val="FFFFFF"/>
                </a:solidFill>
              </a:rPr>
              <a:t>——</a:t>
            </a:r>
            <a:endParaRPr lang="en-US" altLang="zh-CN" dirty="0">
              <a:solidFill>
                <a:srgbClr val="FFFFFF"/>
              </a:solidFill>
              <a:latin typeface="宋体" pitchFamily="2" charset="-122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819400" y="5775499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1+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581400" y="2787824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1+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495800" y="4616624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1+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   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43200" y="2864024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505200" y="4692824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   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√5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743200" y="53024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6096000" y="5378624"/>
            <a:ext cx="336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48200" y="2864024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h + 3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4038600" y="5759624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6781800" y="5759624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667000" y="6140624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15000" y="4692824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</a:rPr>
              <a:t>h + 3</a:t>
            </a: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2124075" y="80662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3429000" y="501824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 flipV="1">
            <a:off x="3429000" y="425624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3276600" y="4256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5580063" y="42562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1763713" y="15686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3657600" y="19496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4716463" y="149242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2987675" y="332122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4140200" y="28640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4356100" y="8066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3708400" y="51500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5076825" y="469282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3348038" y="583582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4.3 </a:t>
            </a:r>
            <a:r>
              <a:rPr lang="en-US" altLang="zh-CN" smtClean="0"/>
              <a:t>Properties of binary trees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mtClean="0"/>
              <a:t> </a:t>
            </a:r>
            <a:r>
              <a:rPr lang="en-US" altLang="zh-CN" sz="2800" smtClean="0">
                <a:solidFill>
                  <a:srgbClr val="33CC33"/>
                </a:solidFill>
              </a:rPr>
              <a:t>Property 3</a:t>
            </a:r>
            <a:r>
              <a:rPr lang="en-US" altLang="zh-CN" sz="2800" smtClean="0"/>
              <a:t>. A binary tree of height h, h&gt;=0, has at least h+1 and at most 2</a:t>
            </a:r>
            <a:r>
              <a:rPr lang="en-US" altLang="zh-CN" sz="2800" baseline="30000" smtClean="0"/>
              <a:t>h+1</a:t>
            </a:r>
            <a:r>
              <a:rPr lang="en-US" altLang="zh-CN" sz="2800" smtClean="0"/>
              <a:t> –1 elements in it.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proof of property 3:</a:t>
            </a:r>
          </a:p>
          <a:p>
            <a:pPr eaLnBrk="1" hangingPunct="1">
              <a:buFontTx/>
              <a:buNone/>
            </a:pP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     </a:t>
            </a:r>
            <a:r>
              <a:rPr lang="en-US" altLang="zh-CN" sz="2800" smtClean="0">
                <a:sym typeface="Symbol" pitchFamily="18" charset="2"/>
              </a:rPr>
              <a:t></a:t>
            </a:r>
            <a:r>
              <a:rPr lang="en-US" altLang="zh-CN" sz="2800" smtClean="0"/>
              <a:t> 2</a:t>
            </a:r>
            <a:r>
              <a:rPr lang="en-US" altLang="zh-CN" sz="2800" baseline="30000" smtClean="0"/>
              <a:t>i</a:t>
            </a:r>
            <a:r>
              <a:rPr lang="en-US" altLang="zh-CN" sz="2800" smtClean="0"/>
              <a:t>=2</a:t>
            </a:r>
            <a:r>
              <a:rPr lang="en-US" altLang="zh-CN" sz="2800" baseline="30000" smtClean="0"/>
              <a:t>0</a:t>
            </a:r>
            <a:r>
              <a:rPr lang="en-US" altLang="zh-CN" sz="2800" smtClean="0"/>
              <a:t>+2</a:t>
            </a:r>
            <a:r>
              <a:rPr lang="en-US" altLang="zh-CN" sz="2800" baseline="30000" smtClean="0"/>
              <a:t>1</a:t>
            </a:r>
            <a:r>
              <a:rPr lang="en-US" altLang="zh-CN" sz="2800" smtClean="0"/>
              <a:t>+……+2</a:t>
            </a:r>
            <a:r>
              <a:rPr lang="en-US" altLang="zh-CN" sz="2800" baseline="30000" smtClean="0"/>
              <a:t>h</a:t>
            </a:r>
            <a:r>
              <a:rPr lang="en-US" altLang="zh-CN" sz="2800" smtClean="0"/>
              <a:t>=1*(1-2</a:t>
            </a:r>
            <a:r>
              <a:rPr lang="en-US" altLang="zh-CN" sz="2800" baseline="30000" smtClean="0"/>
              <a:t>h+1</a:t>
            </a:r>
            <a:r>
              <a:rPr lang="en-US" altLang="zh-CN" sz="2800" smtClean="0"/>
              <a:t>)/(1-2)=2</a:t>
            </a:r>
            <a:r>
              <a:rPr lang="en-US" altLang="zh-CN" sz="2800" baseline="30000" smtClean="0"/>
              <a:t>h+1 </a:t>
            </a:r>
            <a:r>
              <a:rPr lang="en-US" altLang="zh-CN" sz="2800" smtClean="0"/>
              <a:t>–1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4327525"/>
            <a:ext cx="685800" cy="930275"/>
            <a:chOff x="624" y="2390"/>
            <a:chExt cx="432" cy="586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624" y="272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FFCC66"/>
                </a:buClr>
              </a:pPr>
              <a:r>
                <a:rPr lang="en-US" altLang="zh-CN" sz="2000">
                  <a:solidFill>
                    <a:srgbClr val="FFFFCC"/>
                  </a:solidFill>
                </a:rPr>
                <a:t>i=0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672" y="239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8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FFCC66"/>
                </a:buClr>
              </a:pPr>
              <a:r>
                <a:rPr lang="en-US" altLang="zh-CN" sz="2000">
                  <a:solidFill>
                    <a:srgbClr val="FFFFCC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8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4.3 </a:t>
            </a:r>
            <a:r>
              <a:rPr lang="en-US" altLang="zh-CN" smtClean="0"/>
              <a:t>Properties of binary trees</a:t>
            </a:r>
            <a:endParaRPr lang="zh-CN" alt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dirty="0" smtClean="0"/>
              <a:t>  </a:t>
            </a:r>
            <a:r>
              <a:rPr lang="en-US" altLang="zh-CN" sz="2800" dirty="0" smtClean="0">
                <a:solidFill>
                  <a:srgbClr val="33CC33"/>
                </a:solidFill>
              </a:rPr>
              <a:t>Property 5</a:t>
            </a:r>
            <a:r>
              <a:rPr lang="en-US" altLang="zh-CN" sz="2800" dirty="0" smtClean="0"/>
              <a:t>.The height of a binary tree that contains n (n&gt;=0) element is at most n-1 and at least </a:t>
            </a:r>
            <a:r>
              <a:rPr lang="en-US" altLang="zh-CN" sz="2800" dirty="0" smtClean="0">
                <a:sym typeface="Symbol" pitchFamily="18" charset="2"/>
              </a:rPr>
              <a:t>log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(n+1)-1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proof: Since there must be at least one element at each level, the height cannot exceed n-1. 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From property 3,we know n&lt;=2</a:t>
            </a:r>
            <a:r>
              <a:rPr lang="en-US" altLang="zh-CN" sz="2800" baseline="30000" dirty="0" smtClean="0"/>
              <a:t>h+1</a:t>
            </a:r>
            <a:r>
              <a:rPr lang="en-US" altLang="zh-CN" sz="2800" dirty="0" smtClean="0"/>
              <a:t>-1, so, </a:t>
            </a:r>
            <a:r>
              <a:rPr lang="en-US" altLang="zh-CN" sz="2800" dirty="0" smtClean="0">
                <a:solidFill>
                  <a:srgbClr val="FF0000"/>
                </a:solidFill>
              </a:rPr>
              <a:t>h&gt;=log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</a:rPr>
              <a:t>(n+1)-1</a:t>
            </a:r>
            <a:r>
              <a:rPr lang="en-US" altLang="zh-CN" sz="2800" dirty="0" smtClean="0"/>
              <a:t>, since h is an integer, we get h=</a:t>
            </a:r>
            <a:r>
              <a:rPr lang="en-US" altLang="zh-CN" sz="2800" dirty="0" smtClean="0">
                <a:sym typeface="Symbol" pitchFamily="18" charset="2"/>
              </a:rPr>
              <a:t>log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(n+1)-1</a:t>
            </a:r>
            <a:endParaRPr lang="zh-CN" alt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smtClean="0"/>
              <a:t>7 </a:t>
            </a:r>
            <a:r>
              <a:rPr lang="zh-CN" altLang="en-US" sz="3600" dirty="0" smtClean="0"/>
              <a:t>下列</a:t>
            </a:r>
            <a:r>
              <a:rPr lang="zh-CN" altLang="en-US" sz="3600" dirty="0"/>
              <a:t>叙述中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不</a:t>
            </a:r>
            <a:r>
              <a:rPr lang="zh-CN" altLang="en-US" sz="3600" dirty="0"/>
              <a:t>符合</a:t>
            </a:r>
            <a:r>
              <a:rPr lang="en-US" altLang="zh-CN" sz="3600" dirty="0"/>
              <a:t>m</a:t>
            </a:r>
            <a:r>
              <a:rPr lang="zh-CN" altLang="en-US" sz="3600" dirty="0"/>
              <a:t>阶</a:t>
            </a:r>
            <a:r>
              <a:rPr lang="en-US" altLang="zh-CN" sz="3600" dirty="0" smtClean="0"/>
              <a:t>B</a:t>
            </a:r>
            <a:r>
              <a:rPr lang="zh-CN" altLang="en-US" sz="3600" dirty="0" smtClean="0"/>
              <a:t>树</a:t>
            </a:r>
            <a:r>
              <a:rPr lang="zh-CN" altLang="en-US" sz="3600" dirty="0"/>
              <a:t>定义要求的</a:t>
            </a:r>
            <a:r>
              <a:rPr lang="zh-CN" altLang="en-US" sz="3600" dirty="0" smtClean="0"/>
              <a:t>是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. </a:t>
            </a:r>
            <a:r>
              <a:rPr lang="zh-CN" altLang="en-US" dirty="0" smtClean="0"/>
              <a:t>根</a:t>
            </a:r>
            <a:r>
              <a:rPr lang="zh-CN" altLang="en-US" dirty="0"/>
              <a:t>结点最多有</a:t>
            </a:r>
            <a:r>
              <a:rPr lang="en-US" altLang="zh-CN" dirty="0"/>
              <a:t>m</a:t>
            </a:r>
            <a:r>
              <a:rPr lang="zh-CN" altLang="en-US" dirty="0"/>
              <a:t>棵子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所有</a:t>
            </a:r>
            <a:r>
              <a:rPr lang="zh-CN" altLang="en-US" dirty="0"/>
              <a:t>叶结点都在同一层上</a:t>
            </a:r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各</a:t>
            </a:r>
            <a:r>
              <a:rPr lang="zh-CN" altLang="en-US" dirty="0"/>
              <a:t>结点内关键字均升序或降序排列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D. </a:t>
            </a:r>
            <a:r>
              <a:rPr lang="zh-CN" altLang="en-US" dirty="0" smtClean="0">
                <a:solidFill>
                  <a:srgbClr val="FF0000"/>
                </a:solidFill>
              </a:rPr>
              <a:t>叶</a:t>
            </a:r>
            <a:r>
              <a:rPr lang="zh-CN" altLang="en-US" dirty="0">
                <a:solidFill>
                  <a:srgbClr val="FF0000"/>
                </a:solidFill>
              </a:rPr>
              <a:t>结点之间通过指针链接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372200" y="3501008"/>
            <a:ext cx="259228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这是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树的一个性质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分别</a:t>
            </a:r>
            <a:r>
              <a:rPr lang="en-US" altLang="zh-CN" dirty="0" smtClean="0"/>
              <a:t>delete50,40in </a:t>
            </a:r>
            <a:r>
              <a:rPr lang="en-US" altLang="zh-CN" dirty="0"/>
              <a:t>the following 3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067944" y="170080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203848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91880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770900" y="299695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004048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652120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0" idx="0"/>
            <a:endCxn id="18" idx="2"/>
          </p:cNvCxnSpPr>
          <p:nvPr/>
        </p:nvCxnSpPr>
        <p:spPr>
          <a:xfrm flipV="1">
            <a:off x="3491880" y="213285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0"/>
            <a:endCxn id="18" idx="2"/>
          </p:cNvCxnSpPr>
          <p:nvPr/>
        </p:nvCxnSpPr>
        <p:spPr>
          <a:xfrm flipH="1" flipV="1">
            <a:off x="4355976" y="2132856"/>
            <a:ext cx="8469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7" idx="0"/>
            <a:endCxn id="20" idx="2"/>
          </p:cNvCxnSpPr>
          <p:nvPr/>
        </p:nvCxnSpPr>
        <p:spPr>
          <a:xfrm flipV="1">
            <a:off x="3131840" y="3429000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0"/>
            <a:endCxn id="20" idx="2"/>
          </p:cNvCxnSpPr>
          <p:nvPr/>
        </p:nvCxnSpPr>
        <p:spPr>
          <a:xfrm flipH="1" flipV="1">
            <a:off x="3491880" y="342900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8" idx="0"/>
            <a:endCxn id="26" idx="2"/>
          </p:cNvCxnSpPr>
          <p:nvPr/>
        </p:nvCxnSpPr>
        <p:spPr>
          <a:xfrm flipV="1">
            <a:off x="4644008" y="3429000"/>
            <a:ext cx="5589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0"/>
            <a:endCxn id="26" idx="2"/>
          </p:cNvCxnSpPr>
          <p:nvPr/>
        </p:nvCxnSpPr>
        <p:spPr>
          <a:xfrm flipH="1" flipV="1">
            <a:off x="5202948" y="3429000"/>
            <a:ext cx="891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26" idx="2"/>
          </p:cNvCxnSpPr>
          <p:nvPr/>
        </p:nvCxnSpPr>
        <p:spPr>
          <a:xfrm flipH="1" flipV="1">
            <a:off x="5202948" y="3429000"/>
            <a:ext cx="7372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843808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355976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3968" y="170080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19872" y="24208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07904" y="314096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86924" y="242088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20072" y="314096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868144" y="314096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0"/>
            <a:endCxn id="4" idx="2"/>
          </p:cNvCxnSpPr>
          <p:nvPr/>
        </p:nvCxnSpPr>
        <p:spPr>
          <a:xfrm flipV="1">
            <a:off x="3707904" y="2132856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4" idx="2"/>
          </p:cNvCxnSpPr>
          <p:nvPr/>
        </p:nvCxnSpPr>
        <p:spPr>
          <a:xfrm flipH="1" flipV="1">
            <a:off x="4572000" y="2132856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0"/>
            <a:endCxn id="5" idx="2"/>
          </p:cNvCxnSpPr>
          <p:nvPr/>
        </p:nvCxnSpPr>
        <p:spPr>
          <a:xfrm flipV="1">
            <a:off x="3347864" y="2852936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5" idx="2"/>
          </p:cNvCxnSpPr>
          <p:nvPr/>
        </p:nvCxnSpPr>
        <p:spPr>
          <a:xfrm flipH="1" flipV="1">
            <a:off x="3707904" y="285293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8" idx="0"/>
            <a:endCxn id="7" idx="2"/>
          </p:cNvCxnSpPr>
          <p:nvPr/>
        </p:nvCxnSpPr>
        <p:spPr>
          <a:xfrm flipV="1">
            <a:off x="4860032" y="2852936"/>
            <a:ext cx="5589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5418972" y="2852936"/>
            <a:ext cx="891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H="1" flipV="1">
            <a:off x="5418972" y="2852936"/>
            <a:ext cx="7372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059832" y="314096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572000" y="314096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07704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43608" y="515719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610660" y="515719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843808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91880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0"/>
            <a:endCxn id="19" idx="2"/>
          </p:cNvCxnSpPr>
          <p:nvPr/>
        </p:nvCxnSpPr>
        <p:spPr>
          <a:xfrm flipV="1">
            <a:off x="1331640" y="4869160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  <a:endCxn id="19" idx="2"/>
          </p:cNvCxnSpPr>
          <p:nvPr/>
        </p:nvCxnSpPr>
        <p:spPr>
          <a:xfrm flipH="1" flipV="1">
            <a:off x="2195736" y="4869160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2" idx="0"/>
            <a:endCxn id="20" idx="2"/>
          </p:cNvCxnSpPr>
          <p:nvPr/>
        </p:nvCxnSpPr>
        <p:spPr>
          <a:xfrm flipV="1">
            <a:off x="971600" y="558924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3" idx="0"/>
            <a:endCxn id="22" idx="2"/>
          </p:cNvCxnSpPr>
          <p:nvPr/>
        </p:nvCxnSpPr>
        <p:spPr>
          <a:xfrm flipV="1">
            <a:off x="2483768" y="5589240"/>
            <a:ext cx="5589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22" idx="2"/>
          </p:cNvCxnSpPr>
          <p:nvPr/>
        </p:nvCxnSpPr>
        <p:spPr>
          <a:xfrm flipH="1" flipV="1">
            <a:off x="3042708" y="5589240"/>
            <a:ext cx="891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  <a:endCxn id="22" idx="2"/>
          </p:cNvCxnSpPr>
          <p:nvPr/>
        </p:nvCxnSpPr>
        <p:spPr>
          <a:xfrm flipH="1" flipV="1">
            <a:off x="3042708" y="5589240"/>
            <a:ext cx="7372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83568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95736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588224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724128" y="515719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012160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291180" y="515719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524328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172400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5" idx="0"/>
            <a:endCxn id="34" idx="2"/>
          </p:cNvCxnSpPr>
          <p:nvPr/>
        </p:nvCxnSpPr>
        <p:spPr>
          <a:xfrm flipV="1">
            <a:off x="6012160" y="4869160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4" idx="2"/>
          </p:cNvCxnSpPr>
          <p:nvPr/>
        </p:nvCxnSpPr>
        <p:spPr>
          <a:xfrm flipH="1" flipV="1">
            <a:off x="6876256" y="4869160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7" idx="0"/>
            <a:endCxn id="35" idx="2"/>
          </p:cNvCxnSpPr>
          <p:nvPr/>
        </p:nvCxnSpPr>
        <p:spPr>
          <a:xfrm flipV="1">
            <a:off x="5652120" y="5589240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0"/>
            <a:endCxn id="35" idx="2"/>
          </p:cNvCxnSpPr>
          <p:nvPr/>
        </p:nvCxnSpPr>
        <p:spPr>
          <a:xfrm flipH="1" flipV="1">
            <a:off x="6012160" y="558924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  <a:endCxn id="37" idx="2"/>
          </p:cNvCxnSpPr>
          <p:nvPr/>
        </p:nvCxnSpPr>
        <p:spPr>
          <a:xfrm flipH="1" flipV="1">
            <a:off x="7723228" y="5589240"/>
            <a:ext cx="891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0"/>
            <a:endCxn id="37" idx="2"/>
          </p:cNvCxnSpPr>
          <p:nvPr/>
        </p:nvCxnSpPr>
        <p:spPr>
          <a:xfrm flipH="1" flipV="1">
            <a:off x="7723228" y="5589240"/>
            <a:ext cx="7372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364088" y="587727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203848" y="3789040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716016" y="3789040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331640" y="5877272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20" idx="2"/>
          </p:cNvCxnSpPr>
          <p:nvPr/>
        </p:nvCxnSpPr>
        <p:spPr>
          <a:xfrm flipH="1" flipV="1">
            <a:off x="1331640" y="558924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6876256" y="5877272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>
            <a:stCxn id="57" idx="0"/>
            <a:endCxn id="37" idx="2"/>
          </p:cNvCxnSpPr>
          <p:nvPr/>
        </p:nvCxnSpPr>
        <p:spPr>
          <a:xfrm flipV="1">
            <a:off x="7164288" y="5589240"/>
            <a:ext cx="5589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 animBg="1"/>
      <p:bldP spid="54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箭头连接符 29"/>
          <p:cNvCxnSpPr/>
          <p:nvPr/>
        </p:nvCxnSpPr>
        <p:spPr>
          <a:xfrm>
            <a:off x="2123728" y="177281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907704" y="446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043608" y="6206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610660" y="62068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843808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491880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5" idx="0"/>
            <a:endCxn id="34" idx="2"/>
          </p:cNvCxnSpPr>
          <p:nvPr/>
        </p:nvCxnSpPr>
        <p:spPr>
          <a:xfrm flipV="1">
            <a:off x="1331640" y="47667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0"/>
            <a:endCxn id="34" idx="2"/>
          </p:cNvCxnSpPr>
          <p:nvPr/>
        </p:nvCxnSpPr>
        <p:spPr>
          <a:xfrm flipH="1" flipV="1">
            <a:off x="2195736" y="476672"/>
            <a:ext cx="8469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5" idx="0"/>
            <a:endCxn id="35" idx="2"/>
          </p:cNvCxnSpPr>
          <p:nvPr/>
        </p:nvCxnSpPr>
        <p:spPr>
          <a:xfrm flipV="1">
            <a:off x="971600" y="1052736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6" idx="0"/>
            <a:endCxn id="36" idx="2"/>
          </p:cNvCxnSpPr>
          <p:nvPr/>
        </p:nvCxnSpPr>
        <p:spPr>
          <a:xfrm flipV="1">
            <a:off x="2483768" y="1052736"/>
            <a:ext cx="5589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0"/>
            <a:endCxn id="36" idx="2"/>
          </p:cNvCxnSpPr>
          <p:nvPr/>
        </p:nvCxnSpPr>
        <p:spPr>
          <a:xfrm flipH="1" flipV="1">
            <a:off x="3042708" y="1052736"/>
            <a:ext cx="891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36" idx="2"/>
          </p:cNvCxnSpPr>
          <p:nvPr/>
        </p:nvCxnSpPr>
        <p:spPr>
          <a:xfrm flipH="1" flipV="1">
            <a:off x="3042708" y="1052736"/>
            <a:ext cx="7372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83568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2195736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6588224" y="446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724128" y="6206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012160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291180" y="62068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524328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172400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8" idx="0"/>
            <a:endCxn id="47" idx="2"/>
          </p:cNvCxnSpPr>
          <p:nvPr/>
        </p:nvCxnSpPr>
        <p:spPr>
          <a:xfrm flipV="1">
            <a:off x="6012160" y="47667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47" idx="2"/>
          </p:cNvCxnSpPr>
          <p:nvPr/>
        </p:nvCxnSpPr>
        <p:spPr>
          <a:xfrm flipH="1" flipV="1">
            <a:off x="6876256" y="476672"/>
            <a:ext cx="8469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9" idx="0"/>
            <a:endCxn id="48" idx="2"/>
          </p:cNvCxnSpPr>
          <p:nvPr/>
        </p:nvCxnSpPr>
        <p:spPr>
          <a:xfrm flipV="1">
            <a:off x="5652120" y="1052736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0"/>
            <a:endCxn id="48" idx="2"/>
          </p:cNvCxnSpPr>
          <p:nvPr/>
        </p:nvCxnSpPr>
        <p:spPr>
          <a:xfrm flipH="1" flipV="1">
            <a:off x="6012160" y="105273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0"/>
            <a:endCxn id="50" idx="2"/>
          </p:cNvCxnSpPr>
          <p:nvPr/>
        </p:nvCxnSpPr>
        <p:spPr>
          <a:xfrm flipH="1" flipV="1">
            <a:off x="7723228" y="1052736"/>
            <a:ext cx="891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0"/>
            <a:endCxn id="50" idx="2"/>
          </p:cNvCxnSpPr>
          <p:nvPr/>
        </p:nvCxnSpPr>
        <p:spPr>
          <a:xfrm flipH="1" flipV="1">
            <a:off x="7723228" y="1052736"/>
            <a:ext cx="7372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364088" y="11967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331640" y="1196752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0" idx="0"/>
            <a:endCxn id="35" idx="2"/>
          </p:cNvCxnSpPr>
          <p:nvPr/>
        </p:nvCxnSpPr>
        <p:spPr>
          <a:xfrm flipH="1" flipV="1">
            <a:off x="1331640" y="105273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876256" y="1196752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  <a:endCxn id="50" idx="2"/>
          </p:cNvCxnSpPr>
          <p:nvPr/>
        </p:nvCxnSpPr>
        <p:spPr>
          <a:xfrm flipV="1">
            <a:off x="7164288" y="1052736"/>
            <a:ext cx="5589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6876256" y="177281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123728" y="38970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1907704" y="21688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043608" y="2744924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2610660" y="2744924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2843808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3491880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98" idx="0"/>
            <a:endCxn id="97" idx="2"/>
          </p:cNvCxnSpPr>
          <p:nvPr/>
        </p:nvCxnSpPr>
        <p:spPr>
          <a:xfrm flipV="1">
            <a:off x="1331640" y="2600908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99" idx="0"/>
            <a:endCxn id="97" idx="2"/>
          </p:cNvCxnSpPr>
          <p:nvPr/>
        </p:nvCxnSpPr>
        <p:spPr>
          <a:xfrm flipH="1" flipV="1">
            <a:off x="2195736" y="2600908"/>
            <a:ext cx="8469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08" idx="0"/>
            <a:endCxn id="98" idx="2"/>
          </p:cNvCxnSpPr>
          <p:nvPr/>
        </p:nvCxnSpPr>
        <p:spPr>
          <a:xfrm flipV="1">
            <a:off x="1295636" y="317697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9" idx="0"/>
            <a:endCxn id="99" idx="2"/>
          </p:cNvCxnSpPr>
          <p:nvPr/>
        </p:nvCxnSpPr>
        <p:spPr>
          <a:xfrm flipV="1">
            <a:off x="2483768" y="3176972"/>
            <a:ext cx="5589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0" idx="0"/>
            <a:endCxn id="99" idx="2"/>
          </p:cNvCxnSpPr>
          <p:nvPr/>
        </p:nvCxnSpPr>
        <p:spPr>
          <a:xfrm flipH="1" flipV="1">
            <a:off x="3042708" y="3176972"/>
            <a:ext cx="891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1" idx="0"/>
            <a:endCxn id="99" idx="2"/>
          </p:cNvCxnSpPr>
          <p:nvPr/>
        </p:nvCxnSpPr>
        <p:spPr>
          <a:xfrm flipH="1" flipV="1">
            <a:off x="3042708" y="3176972"/>
            <a:ext cx="7372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899592" y="3320988"/>
            <a:ext cx="79208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20 30</a:t>
            </a:r>
            <a:endParaRPr lang="zh-CN" altLang="en-US" dirty="0"/>
          </a:p>
        </p:txBody>
      </p:sp>
      <p:sp>
        <p:nvSpPr>
          <p:cNvPr id="109" name="圆角矩形 108"/>
          <p:cNvSpPr/>
          <p:nvPr/>
        </p:nvSpPr>
        <p:spPr>
          <a:xfrm>
            <a:off x="2195736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10" name="圆角矩形 109"/>
          <p:cNvSpPr/>
          <p:nvPr/>
        </p:nvSpPr>
        <p:spPr>
          <a:xfrm>
            <a:off x="6588224" y="21688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724128" y="27449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12" name="圆角矩形 111"/>
          <p:cNvSpPr/>
          <p:nvPr/>
        </p:nvSpPr>
        <p:spPr>
          <a:xfrm>
            <a:off x="6012160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114" name="圆角矩形 113"/>
          <p:cNvSpPr/>
          <p:nvPr/>
        </p:nvSpPr>
        <p:spPr>
          <a:xfrm>
            <a:off x="6876256" y="3320988"/>
            <a:ext cx="80065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60 70</a:t>
            </a:r>
            <a:endParaRPr lang="zh-CN" altLang="en-US" dirty="0"/>
          </a:p>
        </p:txBody>
      </p:sp>
      <p:sp>
        <p:nvSpPr>
          <p:cNvPr id="115" name="圆角矩形 114"/>
          <p:cNvSpPr/>
          <p:nvPr/>
        </p:nvSpPr>
        <p:spPr>
          <a:xfrm>
            <a:off x="7740352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111" idx="0"/>
            <a:endCxn id="110" idx="2"/>
          </p:cNvCxnSpPr>
          <p:nvPr/>
        </p:nvCxnSpPr>
        <p:spPr>
          <a:xfrm flipV="1">
            <a:off x="6012160" y="2600908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38" idx="0"/>
            <a:endCxn id="110" idx="2"/>
          </p:cNvCxnSpPr>
          <p:nvPr/>
        </p:nvCxnSpPr>
        <p:spPr>
          <a:xfrm flipH="1" flipV="1">
            <a:off x="6876256" y="2600908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2" idx="0"/>
            <a:endCxn id="111" idx="2"/>
          </p:cNvCxnSpPr>
          <p:nvPr/>
        </p:nvCxnSpPr>
        <p:spPr>
          <a:xfrm flipV="1">
            <a:off x="5652120" y="317697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2" idx="0"/>
            <a:endCxn id="111" idx="2"/>
          </p:cNvCxnSpPr>
          <p:nvPr/>
        </p:nvCxnSpPr>
        <p:spPr>
          <a:xfrm flipH="1" flipV="1">
            <a:off x="6012160" y="3176972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4" idx="0"/>
            <a:endCxn id="138" idx="2"/>
          </p:cNvCxnSpPr>
          <p:nvPr/>
        </p:nvCxnSpPr>
        <p:spPr>
          <a:xfrm flipV="1">
            <a:off x="7276581" y="3176972"/>
            <a:ext cx="31975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0"/>
            <a:endCxn id="138" idx="2"/>
          </p:cNvCxnSpPr>
          <p:nvPr/>
        </p:nvCxnSpPr>
        <p:spPr>
          <a:xfrm flipH="1" flipV="1">
            <a:off x="7596336" y="317697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5364088" y="33209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7308304" y="27449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1907704" y="4365104"/>
            <a:ext cx="576064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60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43608" y="4941168"/>
            <a:ext cx="576064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40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2843808" y="4941168"/>
            <a:ext cx="56750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2555776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147" name="圆角矩形 146"/>
          <p:cNvSpPr/>
          <p:nvPr/>
        </p:nvSpPr>
        <p:spPr>
          <a:xfrm>
            <a:off x="3203848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stCxn id="144" idx="0"/>
            <a:endCxn id="143" idx="2"/>
          </p:cNvCxnSpPr>
          <p:nvPr/>
        </p:nvCxnSpPr>
        <p:spPr>
          <a:xfrm flipV="1">
            <a:off x="1331640" y="4797152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0"/>
            <a:endCxn id="143" idx="2"/>
          </p:cNvCxnSpPr>
          <p:nvPr/>
        </p:nvCxnSpPr>
        <p:spPr>
          <a:xfrm flipH="1" flipV="1">
            <a:off x="2195736" y="4797152"/>
            <a:ext cx="93182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54" idx="0"/>
            <a:endCxn id="144" idx="2"/>
          </p:cNvCxnSpPr>
          <p:nvPr/>
        </p:nvCxnSpPr>
        <p:spPr>
          <a:xfrm flipV="1">
            <a:off x="1007604" y="5373216"/>
            <a:ext cx="3240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55" idx="0"/>
            <a:endCxn id="144" idx="2"/>
          </p:cNvCxnSpPr>
          <p:nvPr/>
        </p:nvCxnSpPr>
        <p:spPr>
          <a:xfrm flipH="1" flipV="1">
            <a:off x="1331640" y="5373216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6" idx="0"/>
            <a:endCxn id="145" idx="2"/>
          </p:cNvCxnSpPr>
          <p:nvPr/>
        </p:nvCxnSpPr>
        <p:spPr>
          <a:xfrm flipV="1">
            <a:off x="2843808" y="5373216"/>
            <a:ext cx="28375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7" idx="0"/>
            <a:endCxn id="145" idx="2"/>
          </p:cNvCxnSpPr>
          <p:nvPr/>
        </p:nvCxnSpPr>
        <p:spPr>
          <a:xfrm flipH="1" flipV="1">
            <a:off x="3127559" y="5373216"/>
            <a:ext cx="3643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611560" y="5517232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20 30</a:t>
            </a:r>
            <a:endParaRPr lang="zh-CN" altLang="en-US" dirty="0"/>
          </a:p>
        </p:txBody>
      </p:sp>
      <p:sp>
        <p:nvSpPr>
          <p:cNvPr id="155" name="圆角矩形 154"/>
          <p:cNvSpPr/>
          <p:nvPr/>
        </p:nvSpPr>
        <p:spPr>
          <a:xfrm>
            <a:off x="1475656" y="5517232"/>
            <a:ext cx="576064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6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2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22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4" grpId="0" animBg="1"/>
      <p:bldP spid="1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907704" y="148478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043608" y="220486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331640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610660" y="2204864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843808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491880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0"/>
            <a:endCxn id="19" idx="2"/>
          </p:cNvCxnSpPr>
          <p:nvPr/>
        </p:nvCxnSpPr>
        <p:spPr>
          <a:xfrm flipV="1">
            <a:off x="1331640" y="1916832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  <a:endCxn id="19" idx="2"/>
          </p:cNvCxnSpPr>
          <p:nvPr/>
        </p:nvCxnSpPr>
        <p:spPr>
          <a:xfrm flipH="1" flipV="1">
            <a:off x="2195736" y="1916832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2" idx="0"/>
            <a:endCxn id="20" idx="2"/>
          </p:cNvCxnSpPr>
          <p:nvPr/>
        </p:nvCxnSpPr>
        <p:spPr>
          <a:xfrm flipV="1">
            <a:off x="971600" y="26369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0"/>
            <a:endCxn id="20" idx="2"/>
          </p:cNvCxnSpPr>
          <p:nvPr/>
        </p:nvCxnSpPr>
        <p:spPr>
          <a:xfrm flipH="1" flipV="1">
            <a:off x="1331640" y="2636912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3" idx="0"/>
            <a:endCxn id="22" idx="2"/>
          </p:cNvCxnSpPr>
          <p:nvPr/>
        </p:nvCxnSpPr>
        <p:spPr>
          <a:xfrm flipV="1">
            <a:off x="2483768" y="2636912"/>
            <a:ext cx="5589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22" idx="2"/>
          </p:cNvCxnSpPr>
          <p:nvPr/>
        </p:nvCxnSpPr>
        <p:spPr>
          <a:xfrm flipH="1" flipV="1">
            <a:off x="3042708" y="2636912"/>
            <a:ext cx="891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  <a:endCxn id="22" idx="2"/>
          </p:cNvCxnSpPr>
          <p:nvPr/>
        </p:nvCxnSpPr>
        <p:spPr>
          <a:xfrm flipH="1" flipV="1">
            <a:off x="3042708" y="2636912"/>
            <a:ext cx="737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83568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195736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372200" y="148478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508104" y="220486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796136" y="2996952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75156" y="2204864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308304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956376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5" idx="0"/>
            <a:endCxn id="34" idx="2"/>
          </p:cNvCxnSpPr>
          <p:nvPr/>
        </p:nvCxnSpPr>
        <p:spPr>
          <a:xfrm flipV="1">
            <a:off x="5796136" y="1916832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4" idx="2"/>
          </p:cNvCxnSpPr>
          <p:nvPr/>
        </p:nvCxnSpPr>
        <p:spPr>
          <a:xfrm flipH="1" flipV="1">
            <a:off x="6660232" y="1916832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7" idx="0"/>
            <a:endCxn id="35" idx="2"/>
          </p:cNvCxnSpPr>
          <p:nvPr/>
        </p:nvCxnSpPr>
        <p:spPr>
          <a:xfrm flipV="1">
            <a:off x="5436096" y="26369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0"/>
            <a:endCxn id="35" idx="2"/>
          </p:cNvCxnSpPr>
          <p:nvPr/>
        </p:nvCxnSpPr>
        <p:spPr>
          <a:xfrm flipH="1" flipV="1">
            <a:off x="5796136" y="2636912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8" idx="0"/>
            <a:endCxn id="37" idx="2"/>
          </p:cNvCxnSpPr>
          <p:nvPr/>
        </p:nvCxnSpPr>
        <p:spPr>
          <a:xfrm flipV="1">
            <a:off x="6948264" y="2636912"/>
            <a:ext cx="5589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  <a:endCxn id="37" idx="2"/>
          </p:cNvCxnSpPr>
          <p:nvPr/>
        </p:nvCxnSpPr>
        <p:spPr>
          <a:xfrm flipH="1" flipV="1">
            <a:off x="7507204" y="2636912"/>
            <a:ext cx="891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0"/>
            <a:endCxn id="37" idx="2"/>
          </p:cNvCxnSpPr>
          <p:nvPr/>
        </p:nvCxnSpPr>
        <p:spPr>
          <a:xfrm flipH="1" flipV="1">
            <a:off x="7507204" y="2636912"/>
            <a:ext cx="737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148064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660232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372200" y="42210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508104" y="4941168"/>
            <a:ext cx="57606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075156" y="494116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7308304" y="573325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956376" y="573325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0" idx="0"/>
            <a:endCxn id="49" idx="2"/>
          </p:cNvCxnSpPr>
          <p:nvPr/>
        </p:nvCxnSpPr>
        <p:spPr>
          <a:xfrm flipV="1">
            <a:off x="5796136" y="4653136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0"/>
            <a:endCxn id="49" idx="2"/>
          </p:cNvCxnSpPr>
          <p:nvPr/>
        </p:nvCxnSpPr>
        <p:spPr>
          <a:xfrm flipH="1" flipV="1">
            <a:off x="6660232" y="4653136"/>
            <a:ext cx="8469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2" idx="0"/>
            <a:endCxn id="50" idx="2"/>
          </p:cNvCxnSpPr>
          <p:nvPr/>
        </p:nvCxnSpPr>
        <p:spPr>
          <a:xfrm flipV="1">
            <a:off x="5544108" y="5373216"/>
            <a:ext cx="2520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3" idx="0"/>
            <a:endCxn id="52" idx="2"/>
          </p:cNvCxnSpPr>
          <p:nvPr/>
        </p:nvCxnSpPr>
        <p:spPr>
          <a:xfrm flipV="1">
            <a:off x="6948264" y="5373216"/>
            <a:ext cx="5589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  <a:endCxn id="52" idx="2"/>
          </p:cNvCxnSpPr>
          <p:nvPr/>
        </p:nvCxnSpPr>
        <p:spPr>
          <a:xfrm flipH="1" flipV="1">
            <a:off x="7507204" y="5373216"/>
            <a:ext cx="891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0"/>
            <a:endCxn id="52" idx="2"/>
          </p:cNvCxnSpPr>
          <p:nvPr/>
        </p:nvCxnSpPr>
        <p:spPr>
          <a:xfrm flipH="1" flipV="1">
            <a:off x="7507204" y="5373216"/>
            <a:ext cx="737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148064" y="5733256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6660232" y="573325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907704" y="42210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259632" y="4941168"/>
            <a:ext cx="576064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60 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682668" y="4941168"/>
            <a:ext cx="521180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2339752" y="573325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2987824" y="573325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7" idx="0"/>
            <a:endCxn id="66" idx="2"/>
          </p:cNvCxnSpPr>
          <p:nvPr/>
        </p:nvCxnSpPr>
        <p:spPr>
          <a:xfrm flipV="1">
            <a:off x="1547664" y="465313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0"/>
            <a:endCxn id="66" idx="2"/>
          </p:cNvCxnSpPr>
          <p:nvPr/>
        </p:nvCxnSpPr>
        <p:spPr>
          <a:xfrm flipH="1" flipV="1">
            <a:off x="2195736" y="4653136"/>
            <a:ext cx="74752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7" idx="0"/>
            <a:endCxn id="67" idx="2"/>
          </p:cNvCxnSpPr>
          <p:nvPr/>
        </p:nvCxnSpPr>
        <p:spPr>
          <a:xfrm flipV="1">
            <a:off x="1151620" y="5373216"/>
            <a:ext cx="3960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8" idx="0"/>
            <a:endCxn id="67" idx="2"/>
          </p:cNvCxnSpPr>
          <p:nvPr/>
        </p:nvCxnSpPr>
        <p:spPr>
          <a:xfrm flipH="1" flipV="1">
            <a:off x="1547664" y="537321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0"/>
            <a:endCxn id="68" idx="2"/>
          </p:cNvCxnSpPr>
          <p:nvPr/>
        </p:nvCxnSpPr>
        <p:spPr>
          <a:xfrm flipV="1">
            <a:off x="2627784" y="5373216"/>
            <a:ext cx="31547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0"/>
            <a:endCxn id="68" idx="2"/>
          </p:cNvCxnSpPr>
          <p:nvPr/>
        </p:nvCxnSpPr>
        <p:spPr>
          <a:xfrm flipH="1" flipV="1">
            <a:off x="2943258" y="5373216"/>
            <a:ext cx="33259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755576" y="5733256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1619672" y="5733256"/>
            <a:ext cx="576064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4067944" y="24208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660232" y="35730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4067944" y="46531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7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分别</a:t>
            </a:r>
            <a:r>
              <a:rPr lang="zh-CN" altLang="en-US" dirty="0"/>
              <a:t>画出插入</a:t>
            </a:r>
            <a:r>
              <a:rPr lang="en-US" altLang="zh-CN" dirty="0" smtClean="0"/>
              <a:t>65,15,40,30</a:t>
            </a:r>
            <a:r>
              <a:rPr lang="zh-CN" altLang="en-US" dirty="0"/>
              <a:t>后的</a:t>
            </a: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211960" y="170080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347864" y="29969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699792" y="443711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25 35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779912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914916" y="299695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80 90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644008" y="443711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60 70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580112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228184" y="44371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0" idx="0"/>
            <a:endCxn id="3" idx="2"/>
          </p:cNvCxnSpPr>
          <p:nvPr/>
        </p:nvCxnSpPr>
        <p:spPr>
          <a:xfrm flipV="1">
            <a:off x="3635896" y="213285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3" idx="2"/>
          </p:cNvCxnSpPr>
          <p:nvPr/>
        </p:nvCxnSpPr>
        <p:spPr>
          <a:xfrm flipH="1" flipV="1">
            <a:off x="4499992" y="2132856"/>
            <a:ext cx="8469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20" idx="2"/>
          </p:cNvCxnSpPr>
          <p:nvPr/>
        </p:nvCxnSpPr>
        <p:spPr>
          <a:xfrm flipV="1">
            <a:off x="3131840" y="3429000"/>
            <a:ext cx="50405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0" idx="2"/>
          </p:cNvCxnSpPr>
          <p:nvPr/>
        </p:nvCxnSpPr>
        <p:spPr>
          <a:xfrm flipH="1" flipV="1">
            <a:off x="3635896" y="3429000"/>
            <a:ext cx="43204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5" idx="0"/>
            <a:endCxn id="24" idx="2"/>
          </p:cNvCxnSpPr>
          <p:nvPr/>
        </p:nvCxnSpPr>
        <p:spPr>
          <a:xfrm flipV="1">
            <a:off x="5076056" y="3429000"/>
            <a:ext cx="2709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0"/>
            <a:endCxn id="24" idx="2"/>
          </p:cNvCxnSpPr>
          <p:nvPr/>
        </p:nvCxnSpPr>
        <p:spPr>
          <a:xfrm flipH="1" flipV="1">
            <a:off x="5346964" y="3429000"/>
            <a:ext cx="5211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0"/>
            <a:endCxn id="24" idx="2"/>
          </p:cNvCxnSpPr>
          <p:nvPr/>
        </p:nvCxnSpPr>
        <p:spPr>
          <a:xfrm flipH="1" flipV="1">
            <a:off x="5346964" y="3429000"/>
            <a:ext cx="11692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547664" y="12687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683568" y="19168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35496" y="263691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25 35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971600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2250620" y="191683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80 90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1691680" y="2636912"/>
            <a:ext cx="11521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 </a:t>
            </a:r>
            <a:r>
              <a:rPr lang="en-US" altLang="zh-CN" dirty="0" smtClean="0">
                <a:solidFill>
                  <a:srgbClr val="FF0000"/>
                </a:solidFill>
              </a:rPr>
              <a:t>65</a:t>
            </a:r>
            <a:r>
              <a:rPr lang="en-US" altLang="zh-CN" dirty="0" smtClean="0"/>
              <a:t> 70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2915816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3563888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7" idx="0"/>
            <a:endCxn id="66" idx="2"/>
          </p:cNvCxnSpPr>
          <p:nvPr/>
        </p:nvCxnSpPr>
        <p:spPr>
          <a:xfrm flipV="1">
            <a:off x="971600" y="170080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0"/>
            <a:endCxn id="66" idx="2"/>
          </p:cNvCxnSpPr>
          <p:nvPr/>
        </p:nvCxnSpPr>
        <p:spPr>
          <a:xfrm flipH="1" flipV="1">
            <a:off x="1835696" y="1700808"/>
            <a:ext cx="8469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8" idx="0"/>
            <a:endCxn id="67" idx="2"/>
          </p:cNvCxnSpPr>
          <p:nvPr/>
        </p:nvCxnSpPr>
        <p:spPr>
          <a:xfrm flipV="1">
            <a:off x="467544" y="23488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0"/>
            <a:endCxn id="67" idx="2"/>
          </p:cNvCxnSpPr>
          <p:nvPr/>
        </p:nvCxnSpPr>
        <p:spPr>
          <a:xfrm flipH="1" flipV="1">
            <a:off x="971600" y="234888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0"/>
            <a:endCxn id="70" idx="2"/>
          </p:cNvCxnSpPr>
          <p:nvPr/>
        </p:nvCxnSpPr>
        <p:spPr>
          <a:xfrm flipV="1">
            <a:off x="2267744" y="2348880"/>
            <a:ext cx="4149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70" idx="2"/>
          </p:cNvCxnSpPr>
          <p:nvPr/>
        </p:nvCxnSpPr>
        <p:spPr>
          <a:xfrm flipH="1" flipV="1">
            <a:off x="2682668" y="2348880"/>
            <a:ext cx="5211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3" idx="0"/>
            <a:endCxn id="70" idx="2"/>
          </p:cNvCxnSpPr>
          <p:nvPr/>
        </p:nvCxnSpPr>
        <p:spPr>
          <a:xfrm flipH="1" flipV="1">
            <a:off x="2682668" y="2348880"/>
            <a:ext cx="11692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372200" y="12687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5508104" y="19168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860032" y="263691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25 35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5796136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6948263" y="1916832"/>
            <a:ext cx="1111843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 </a:t>
            </a:r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r>
              <a:rPr lang="en-US" altLang="zh-CN" dirty="0" smtClean="0"/>
              <a:t> 90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7812360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8460432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3" idx="0"/>
            <a:endCxn id="82" idx="2"/>
          </p:cNvCxnSpPr>
          <p:nvPr/>
        </p:nvCxnSpPr>
        <p:spPr>
          <a:xfrm flipV="1">
            <a:off x="5796136" y="170080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6" idx="0"/>
            <a:endCxn id="82" idx="2"/>
          </p:cNvCxnSpPr>
          <p:nvPr/>
        </p:nvCxnSpPr>
        <p:spPr>
          <a:xfrm flipH="1" flipV="1">
            <a:off x="6660232" y="1700808"/>
            <a:ext cx="84395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0"/>
            <a:endCxn id="83" idx="2"/>
          </p:cNvCxnSpPr>
          <p:nvPr/>
        </p:nvCxnSpPr>
        <p:spPr>
          <a:xfrm flipV="1">
            <a:off x="5292080" y="23488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0"/>
            <a:endCxn id="83" idx="2"/>
          </p:cNvCxnSpPr>
          <p:nvPr/>
        </p:nvCxnSpPr>
        <p:spPr>
          <a:xfrm flipH="1" flipV="1">
            <a:off x="5796136" y="234888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0"/>
            <a:endCxn id="86" idx="2"/>
          </p:cNvCxnSpPr>
          <p:nvPr/>
        </p:nvCxnSpPr>
        <p:spPr>
          <a:xfrm flipV="1">
            <a:off x="6804248" y="2348880"/>
            <a:ext cx="69993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8" idx="0"/>
            <a:endCxn id="86" idx="2"/>
          </p:cNvCxnSpPr>
          <p:nvPr/>
        </p:nvCxnSpPr>
        <p:spPr>
          <a:xfrm flipH="1" flipV="1">
            <a:off x="7504185" y="2348880"/>
            <a:ext cx="59620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9" idx="0"/>
            <a:endCxn id="86" idx="2"/>
          </p:cNvCxnSpPr>
          <p:nvPr/>
        </p:nvCxnSpPr>
        <p:spPr>
          <a:xfrm flipH="1" flipV="1">
            <a:off x="7504185" y="2348880"/>
            <a:ext cx="124427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6516216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7164288" y="263691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6" idx="0"/>
            <a:endCxn id="86" idx="2"/>
          </p:cNvCxnSpPr>
          <p:nvPr/>
        </p:nvCxnSpPr>
        <p:spPr>
          <a:xfrm flipV="1">
            <a:off x="7452320" y="2348880"/>
            <a:ext cx="5186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3851920" y="198884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6804248" y="4149080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116" name="圆角矩形 115"/>
          <p:cNvSpPr/>
          <p:nvPr/>
        </p:nvSpPr>
        <p:spPr>
          <a:xfrm>
            <a:off x="5508104" y="47971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4860032" y="5517232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25 35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5796136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20" name="圆角矩形 119"/>
          <p:cNvSpPr/>
          <p:nvPr/>
        </p:nvSpPr>
        <p:spPr>
          <a:xfrm>
            <a:off x="7812360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121" name="圆角矩形 120"/>
          <p:cNvSpPr/>
          <p:nvPr/>
        </p:nvSpPr>
        <p:spPr>
          <a:xfrm>
            <a:off x="8460432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16" idx="0"/>
            <a:endCxn id="115" idx="2"/>
          </p:cNvCxnSpPr>
          <p:nvPr/>
        </p:nvCxnSpPr>
        <p:spPr>
          <a:xfrm flipV="1">
            <a:off x="5796136" y="4581128"/>
            <a:ext cx="14171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40" idx="0"/>
            <a:endCxn id="115" idx="2"/>
          </p:cNvCxnSpPr>
          <p:nvPr/>
        </p:nvCxnSpPr>
        <p:spPr>
          <a:xfrm flipH="1" flipV="1">
            <a:off x="7213258" y="4581128"/>
            <a:ext cx="2303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7" idx="0"/>
            <a:endCxn id="116" idx="2"/>
          </p:cNvCxnSpPr>
          <p:nvPr/>
        </p:nvCxnSpPr>
        <p:spPr>
          <a:xfrm flipV="1">
            <a:off x="5292080" y="522920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8" idx="0"/>
            <a:endCxn id="116" idx="2"/>
          </p:cNvCxnSpPr>
          <p:nvPr/>
        </p:nvCxnSpPr>
        <p:spPr>
          <a:xfrm flipH="1" flipV="1">
            <a:off x="5796136" y="52292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9" idx="0"/>
            <a:endCxn id="140" idx="2"/>
          </p:cNvCxnSpPr>
          <p:nvPr/>
        </p:nvCxnSpPr>
        <p:spPr>
          <a:xfrm flipV="1">
            <a:off x="6804248" y="522920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0" idx="0"/>
            <a:endCxn id="141" idx="2"/>
          </p:cNvCxnSpPr>
          <p:nvPr/>
        </p:nvCxnSpPr>
        <p:spPr>
          <a:xfrm flipV="1">
            <a:off x="8100392" y="5229200"/>
            <a:ext cx="24774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1" idx="0"/>
            <a:endCxn id="141" idx="2"/>
          </p:cNvCxnSpPr>
          <p:nvPr/>
        </p:nvCxnSpPr>
        <p:spPr>
          <a:xfrm flipH="1" flipV="1">
            <a:off x="8348138" y="5229200"/>
            <a:ext cx="40032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6516216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0" name="圆角矩形 129"/>
          <p:cNvSpPr/>
          <p:nvPr/>
        </p:nvSpPr>
        <p:spPr>
          <a:xfrm>
            <a:off x="7164288" y="551723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1" name="直接箭头连接符 130"/>
          <p:cNvCxnSpPr>
            <a:stCxn id="130" idx="0"/>
            <a:endCxn id="140" idx="2"/>
          </p:cNvCxnSpPr>
          <p:nvPr/>
        </p:nvCxnSpPr>
        <p:spPr>
          <a:xfrm flipH="1" flipV="1">
            <a:off x="7236296" y="522920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6948264" y="47971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8060106" y="4797152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stCxn id="141" idx="0"/>
            <a:endCxn id="115" idx="2"/>
          </p:cNvCxnSpPr>
          <p:nvPr/>
        </p:nvCxnSpPr>
        <p:spPr>
          <a:xfrm flipH="1" flipV="1">
            <a:off x="7213258" y="4581128"/>
            <a:ext cx="11348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7092280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105" grpId="0" animBg="1"/>
      <p:bldP spid="106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129" grpId="0" animBg="1"/>
      <p:bldP spid="130" grpId="0" animBg="1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67944" y="1340768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71800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2708920"/>
            <a:ext cx="122413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 </a:t>
            </a:r>
            <a:r>
              <a:rPr lang="en-US" altLang="zh-CN" dirty="0" smtClean="0">
                <a:solidFill>
                  <a:srgbClr val="FF0000"/>
                </a:solidFill>
              </a:rPr>
              <a:t>25</a:t>
            </a:r>
            <a:r>
              <a:rPr lang="en-US" altLang="zh-CN" dirty="0" smtClean="0"/>
              <a:t> 35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059832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76056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2412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0"/>
            <a:endCxn id="4" idx="2"/>
          </p:cNvCxnSpPr>
          <p:nvPr/>
        </p:nvCxnSpPr>
        <p:spPr>
          <a:xfrm flipV="1">
            <a:off x="3059832" y="1772816"/>
            <a:ext cx="14171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0" idx="0"/>
            <a:endCxn id="4" idx="2"/>
          </p:cNvCxnSpPr>
          <p:nvPr/>
        </p:nvCxnSpPr>
        <p:spPr>
          <a:xfrm flipH="1" flipV="1">
            <a:off x="4476954" y="1772816"/>
            <a:ext cx="2303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5" idx="2"/>
          </p:cNvCxnSpPr>
          <p:nvPr/>
        </p:nvCxnSpPr>
        <p:spPr>
          <a:xfrm flipV="1">
            <a:off x="2375756" y="2420888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0"/>
            <a:endCxn id="5" idx="2"/>
          </p:cNvCxnSpPr>
          <p:nvPr/>
        </p:nvCxnSpPr>
        <p:spPr>
          <a:xfrm flipH="1" flipV="1">
            <a:off x="3059832" y="242088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7" idx="0"/>
            <a:endCxn id="20" idx="2"/>
          </p:cNvCxnSpPr>
          <p:nvPr/>
        </p:nvCxnSpPr>
        <p:spPr>
          <a:xfrm flipV="1">
            <a:off x="4067944" y="242088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21" idx="2"/>
          </p:cNvCxnSpPr>
          <p:nvPr/>
        </p:nvCxnSpPr>
        <p:spPr>
          <a:xfrm flipV="1">
            <a:off x="5364088" y="2420888"/>
            <a:ext cx="24774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21" idx="2"/>
          </p:cNvCxnSpPr>
          <p:nvPr/>
        </p:nvCxnSpPr>
        <p:spPr>
          <a:xfrm flipH="1" flipV="1">
            <a:off x="5611834" y="2420888"/>
            <a:ext cx="40032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779912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42798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H="1" flipV="1">
            <a:off x="4499992" y="2420888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211960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323802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0"/>
            <a:endCxn id="4" idx="2"/>
          </p:cNvCxnSpPr>
          <p:nvPr/>
        </p:nvCxnSpPr>
        <p:spPr>
          <a:xfrm flipH="1" flipV="1">
            <a:off x="4476954" y="1772816"/>
            <a:ext cx="11348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067944" y="4077072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555776" y="4725144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2545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059832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076056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724128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7" idx="0"/>
            <a:endCxn id="26" idx="2"/>
          </p:cNvCxnSpPr>
          <p:nvPr/>
        </p:nvCxnSpPr>
        <p:spPr>
          <a:xfrm flipV="1">
            <a:off x="2951820" y="4509120"/>
            <a:ext cx="152513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2" idx="0"/>
            <a:endCxn id="26" idx="2"/>
          </p:cNvCxnSpPr>
          <p:nvPr/>
        </p:nvCxnSpPr>
        <p:spPr>
          <a:xfrm flipH="1" flipV="1">
            <a:off x="4476954" y="4509120"/>
            <a:ext cx="2303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9" idx="0"/>
            <a:endCxn id="27" idx="2"/>
          </p:cNvCxnSpPr>
          <p:nvPr/>
        </p:nvCxnSpPr>
        <p:spPr>
          <a:xfrm flipV="1">
            <a:off x="2051720" y="5157192"/>
            <a:ext cx="9001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27" idx="2"/>
          </p:cNvCxnSpPr>
          <p:nvPr/>
        </p:nvCxnSpPr>
        <p:spPr>
          <a:xfrm flipH="1" flipV="1">
            <a:off x="2951820" y="5157192"/>
            <a:ext cx="3960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9" idx="0"/>
            <a:endCxn id="42" idx="2"/>
          </p:cNvCxnSpPr>
          <p:nvPr/>
        </p:nvCxnSpPr>
        <p:spPr>
          <a:xfrm flipV="1">
            <a:off x="4067944" y="515719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0"/>
            <a:endCxn id="43" idx="2"/>
          </p:cNvCxnSpPr>
          <p:nvPr/>
        </p:nvCxnSpPr>
        <p:spPr>
          <a:xfrm flipV="1">
            <a:off x="5364088" y="5157192"/>
            <a:ext cx="24774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43" idx="2"/>
          </p:cNvCxnSpPr>
          <p:nvPr/>
        </p:nvCxnSpPr>
        <p:spPr>
          <a:xfrm flipH="1" flipV="1">
            <a:off x="5611834" y="5157192"/>
            <a:ext cx="40032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779912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427984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0"/>
            <a:endCxn id="42" idx="2"/>
          </p:cNvCxnSpPr>
          <p:nvPr/>
        </p:nvCxnSpPr>
        <p:spPr>
          <a:xfrm flipH="1" flipV="1">
            <a:off x="4499992" y="515719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211960" y="472514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323802" y="472514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3" idx="0"/>
            <a:endCxn id="26" idx="2"/>
          </p:cNvCxnSpPr>
          <p:nvPr/>
        </p:nvCxnSpPr>
        <p:spPr>
          <a:xfrm flipH="1" flipV="1">
            <a:off x="4476954" y="4509120"/>
            <a:ext cx="11348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411760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1763688" y="5445224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8" idx="0"/>
            <a:endCxn id="27" idx="2"/>
          </p:cNvCxnSpPr>
          <p:nvPr/>
        </p:nvCxnSpPr>
        <p:spPr>
          <a:xfrm flipV="1">
            <a:off x="2699792" y="5157192"/>
            <a:ext cx="2520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476954" y="32849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2" grpId="0" animBg="1"/>
      <p:bldP spid="43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67944" y="1340768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5776" y="1988840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2545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4786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6408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12160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951820" y="1772816"/>
            <a:ext cx="152513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0"/>
            <a:endCxn id="4" idx="2"/>
          </p:cNvCxnSpPr>
          <p:nvPr/>
        </p:nvCxnSpPr>
        <p:spPr>
          <a:xfrm flipH="1" flipV="1">
            <a:off x="4476954" y="1772816"/>
            <a:ext cx="2303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5" idx="2"/>
          </p:cNvCxnSpPr>
          <p:nvPr/>
        </p:nvCxnSpPr>
        <p:spPr>
          <a:xfrm flipV="1">
            <a:off x="2051720" y="2420888"/>
            <a:ext cx="90010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5" idx="2"/>
          </p:cNvCxnSpPr>
          <p:nvPr/>
        </p:nvCxnSpPr>
        <p:spPr>
          <a:xfrm flipH="1" flipV="1">
            <a:off x="2951820" y="2420888"/>
            <a:ext cx="6840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0"/>
            <a:endCxn id="19" idx="2"/>
          </p:cNvCxnSpPr>
          <p:nvPr/>
        </p:nvCxnSpPr>
        <p:spPr>
          <a:xfrm flipV="1">
            <a:off x="4355976" y="242088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20" idx="2"/>
          </p:cNvCxnSpPr>
          <p:nvPr/>
        </p:nvCxnSpPr>
        <p:spPr>
          <a:xfrm flipH="1" flipV="1">
            <a:off x="5611834" y="2420888"/>
            <a:ext cx="4028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20" idx="2"/>
          </p:cNvCxnSpPr>
          <p:nvPr/>
        </p:nvCxnSpPr>
        <p:spPr>
          <a:xfrm flipH="1" flipV="1">
            <a:off x="5611834" y="2420888"/>
            <a:ext cx="68835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06794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16016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0"/>
            <a:endCxn id="19" idx="2"/>
          </p:cNvCxnSpPr>
          <p:nvPr/>
        </p:nvCxnSpPr>
        <p:spPr>
          <a:xfrm flipH="1" flipV="1">
            <a:off x="4499992" y="242088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211960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23802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0"/>
            <a:endCxn id="4" idx="2"/>
          </p:cNvCxnSpPr>
          <p:nvPr/>
        </p:nvCxnSpPr>
        <p:spPr>
          <a:xfrm flipH="1" flipV="1">
            <a:off x="4476954" y="1772816"/>
            <a:ext cx="11348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411760" y="2708920"/>
            <a:ext cx="84609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35 40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76368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0"/>
            <a:endCxn id="5" idx="2"/>
          </p:cNvCxnSpPr>
          <p:nvPr/>
        </p:nvCxnSpPr>
        <p:spPr>
          <a:xfrm flipV="1">
            <a:off x="2834807" y="2420888"/>
            <a:ext cx="1170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1340768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87624" y="1988840"/>
            <a:ext cx="79208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2545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0770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2392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572000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1583668" y="1772816"/>
            <a:ext cx="94907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0"/>
            <a:endCxn id="4" idx="2"/>
          </p:cNvCxnSpPr>
          <p:nvPr/>
        </p:nvCxnSpPr>
        <p:spPr>
          <a:xfrm flipH="1" flipV="1">
            <a:off x="2532738" y="1772816"/>
            <a:ext cx="23906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5" idx="2"/>
          </p:cNvCxnSpPr>
          <p:nvPr/>
        </p:nvCxnSpPr>
        <p:spPr>
          <a:xfrm flipV="1">
            <a:off x="323528" y="2420888"/>
            <a:ext cx="12601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5" idx="2"/>
          </p:cNvCxnSpPr>
          <p:nvPr/>
        </p:nvCxnSpPr>
        <p:spPr>
          <a:xfrm flipH="1" flipV="1">
            <a:off x="1583668" y="2420888"/>
            <a:ext cx="6120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0"/>
            <a:endCxn id="19" idx="2"/>
          </p:cNvCxnSpPr>
          <p:nvPr/>
        </p:nvCxnSpPr>
        <p:spPr>
          <a:xfrm flipH="1" flipV="1">
            <a:off x="2771800" y="242088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20" idx="2"/>
          </p:cNvCxnSpPr>
          <p:nvPr/>
        </p:nvCxnSpPr>
        <p:spPr>
          <a:xfrm flipH="1" flipV="1">
            <a:off x="3883642" y="2420888"/>
            <a:ext cx="32831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20" idx="2"/>
          </p:cNvCxnSpPr>
          <p:nvPr/>
        </p:nvCxnSpPr>
        <p:spPr>
          <a:xfrm flipH="1" flipV="1">
            <a:off x="3883642" y="2420888"/>
            <a:ext cx="97639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62778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5856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0"/>
            <a:endCxn id="19" idx="2"/>
          </p:cNvCxnSpPr>
          <p:nvPr/>
        </p:nvCxnSpPr>
        <p:spPr>
          <a:xfrm flipH="1" flipV="1">
            <a:off x="2771800" y="242088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483768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595610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0"/>
            <a:endCxn id="4" idx="2"/>
          </p:cNvCxnSpPr>
          <p:nvPr/>
        </p:nvCxnSpPr>
        <p:spPr>
          <a:xfrm flipH="1" flipV="1">
            <a:off x="2532738" y="1772816"/>
            <a:ext cx="13509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83568" y="2708920"/>
            <a:ext cx="11521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 </a:t>
            </a:r>
            <a:r>
              <a:rPr lang="en-US" altLang="zh-CN" dirty="0" smtClean="0">
                <a:solidFill>
                  <a:srgbClr val="FF0000"/>
                </a:solidFill>
              </a:rPr>
              <a:t>35</a:t>
            </a:r>
            <a:r>
              <a:rPr lang="en-US" altLang="zh-CN" dirty="0" smtClean="0"/>
              <a:t> 40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5496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0"/>
            <a:endCxn id="5" idx="2"/>
          </p:cNvCxnSpPr>
          <p:nvPr/>
        </p:nvCxnSpPr>
        <p:spPr>
          <a:xfrm flipV="1">
            <a:off x="1259632" y="2420888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7380312" y="1340768"/>
            <a:ext cx="8180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55 80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156176" y="1988840"/>
            <a:ext cx="11521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r>
              <a:rPr lang="en-US" altLang="zh-CN" dirty="0">
                <a:solidFill>
                  <a:srgbClr val="FF0000"/>
                </a:solidFill>
              </a:rPr>
              <a:t> 35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716428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9180512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9828584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9" idx="0"/>
            <a:endCxn id="68" idx="2"/>
          </p:cNvCxnSpPr>
          <p:nvPr/>
        </p:nvCxnSpPr>
        <p:spPr>
          <a:xfrm flipV="1">
            <a:off x="6732240" y="1772816"/>
            <a:ext cx="105708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83" idx="0"/>
            <a:endCxn id="68" idx="2"/>
          </p:cNvCxnSpPr>
          <p:nvPr/>
        </p:nvCxnSpPr>
        <p:spPr>
          <a:xfrm flipH="1" flipV="1">
            <a:off x="7789322" y="1772816"/>
            <a:ext cx="23906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7" idx="0"/>
            <a:endCxn id="69" idx="2"/>
          </p:cNvCxnSpPr>
          <p:nvPr/>
        </p:nvCxnSpPr>
        <p:spPr>
          <a:xfrm flipV="1">
            <a:off x="5580112" y="2420888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0"/>
            <a:endCxn id="69" idx="2"/>
          </p:cNvCxnSpPr>
          <p:nvPr/>
        </p:nvCxnSpPr>
        <p:spPr>
          <a:xfrm flipH="1" flipV="1">
            <a:off x="6732240" y="2420888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80" idx="0"/>
            <a:endCxn id="83" idx="2"/>
          </p:cNvCxnSpPr>
          <p:nvPr/>
        </p:nvCxnSpPr>
        <p:spPr>
          <a:xfrm flipH="1" flipV="1">
            <a:off x="8028384" y="2420888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1" idx="0"/>
            <a:endCxn id="84" idx="2"/>
          </p:cNvCxnSpPr>
          <p:nvPr/>
        </p:nvCxnSpPr>
        <p:spPr>
          <a:xfrm flipH="1" flipV="1">
            <a:off x="9140226" y="2420888"/>
            <a:ext cx="32831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84" idx="2"/>
          </p:cNvCxnSpPr>
          <p:nvPr/>
        </p:nvCxnSpPr>
        <p:spPr>
          <a:xfrm flipH="1" flipV="1">
            <a:off x="9140226" y="2420888"/>
            <a:ext cx="97639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7884368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8532440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81" idx="0"/>
            <a:endCxn id="83" idx="2"/>
          </p:cNvCxnSpPr>
          <p:nvPr/>
        </p:nvCxnSpPr>
        <p:spPr>
          <a:xfrm flipH="1" flipV="1">
            <a:off x="8028384" y="242088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7740352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8852194" y="19888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0"/>
            <a:endCxn id="68" idx="2"/>
          </p:cNvCxnSpPr>
          <p:nvPr/>
        </p:nvCxnSpPr>
        <p:spPr>
          <a:xfrm flipH="1" flipV="1">
            <a:off x="7789322" y="1772816"/>
            <a:ext cx="13509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5292080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9" idx="0"/>
            <a:endCxn id="69" idx="2"/>
          </p:cNvCxnSpPr>
          <p:nvPr/>
        </p:nvCxnSpPr>
        <p:spPr>
          <a:xfrm flipV="1">
            <a:off x="6216764" y="2420888"/>
            <a:ext cx="5154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928732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6552220" y="27089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90" idx="0"/>
            <a:endCxn id="69" idx="2"/>
          </p:cNvCxnSpPr>
          <p:nvPr/>
        </p:nvCxnSpPr>
        <p:spPr>
          <a:xfrm flipH="1" flipV="1">
            <a:off x="6732240" y="2420888"/>
            <a:ext cx="1080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7264370" y="3861048"/>
            <a:ext cx="112405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35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55</a:t>
            </a:r>
            <a:r>
              <a:rPr lang="en-US" altLang="zh-CN" dirty="0" smtClean="0"/>
              <a:t> 80</a:t>
            </a:r>
            <a:endParaRPr lang="zh-CN" altLang="en-US" dirty="0"/>
          </a:p>
        </p:txBody>
      </p:sp>
      <p:sp>
        <p:nvSpPr>
          <p:cNvPr id="115" name="圆角矩形 114"/>
          <p:cNvSpPr/>
          <p:nvPr/>
        </p:nvSpPr>
        <p:spPr>
          <a:xfrm>
            <a:off x="7164288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16" name="圆角矩形 115"/>
          <p:cNvSpPr/>
          <p:nvPr/>
        </p:nvSpPr>
        <p:spPr>
          <a:xfrm>
            <a:off x="9180512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9828584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18" name="直接箭头连接符 117"/>
          <p:cNvCxnSpPr>
            <a:stCxn id="136" idx="0"/>
            <a:endCxn id="113" idx="2"/>
          </p:cNvCxnSpPr>
          <p:nvPr/>
        </p:nvCxnSpPr>
        <p:spPr>
          <a:xfrm flipV="1">
            <a:off x="7164288" y="4293096"/>
            <a:ext cx="66210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28" idx="0"/>
            <a:endCxn id="113" idx="2"/>
          </p:cNvCxnSpPr>
          <p:nvPr/>
        </p:nvCxnSpPr>
        <p:spPr>
          <a:xfrm flipH="1" flipV="1">
            <a:off x="7826397" y="4293096"/>
            <a:ext cx="63403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31" idx="0"/>
            <a:endCxn id="137" idx="2"/>
          </p:cNvCxnSpPr>
          <p:nvPr/>
        </p:nvCxnSpPr>
        <p:spPr>
          <a:xfrm flipV="1">
            <a:off x="5580112" y="4948626"/>
            <a:ext cx="360040" cy="28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0"/>
            <a:endCxn id="136" idx="2"/>
          </p:cNvCxnSpPr>
          <p:nvPr/>
        </p:nvCxnSpPr>
        <p:spPr>
          <a:xfrm flipH="1" flipV="1">
            <a:off x="7164288" y="494116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5" idx="0"/>
            <a:endCxn id="128" idx="2"/>
          </p:cNvCxnSpPr>
          <p:nvPr/>
        </p:nvCxnSpPr>
        <p:spPr>
          <a:xfrm flipV="1">
            <a:off x="8172400" y="494116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6" idx="0"/>
            <a:endCxn id="129" idx="2"/>
          </p:cNvCxnSpPr>
          <p:nvPr/>
        </p:nvCxnSpPr>
        <p:spPr>
          <a:xfrm flipV="1">
            <a:off x="9468544" y="494116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7" idx="0"/>
            <a:endCxn id="129" idx="2"/>
          </p:cNvCxnSpPr>
          <p:nvPr/>
        </p:nvCxnSpPr>
        <p:spPr>
          <a:xfrm flipH="1" flipV="1">
            <a:off x="9756576" y="494116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7884368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8532440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126" idx="0"/>
            <a:endCxn id="128" idx="2"/>
          </p:cNvCxnSpPr>
          <p:nvPr/>
        </p:nvCxnSpPr>
        <p:spPr>
          <a:xfrm flipH="1" flipV="1">
            <a:off x="8460432" y="494116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8172400" y="45091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468544" y="45091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130" name="直接箭头连接符 129"/>
          <p:cNvCxnSpPr>
            <a:stCxn id="129" idx="0"/>
            <a:endCxn id="113" idx="2"/>
          </p:cNvCxnSpPr>
          <p:nvPr/>
        </p:nvCxnSpPr>
        <p:spPr>
          <a:xfrm flipH="1" flipV="1">
            <a:off x="7826397" y="4293096"/>
            <a:ext cx="19301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5292080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133" idx="0"/>
            <a:endCxn id="137" idx="2"/>
          </p:cNvCxnSpPr>
          <p:nvPr/>
        </p:nvCxnSpPr>
        <p:spPr>
          <a:xfrm flipH="1" flipV="1">
            <a:off x="5940152" y="4948626"/>
            <a:ext cx="276612" cy="28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5928732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6552220" y="522920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cxnSp>
        <p:nvCxnSpPr>
          <p:cNvPr id="135" name="直接箭头连接符 134"/>
          <p:cNvCxnSpPr>
            <a:stCxn id="134" idx="0"/>
            <a:endCxn id="136" idx="2"/>
          </p:cNvCxnSpPr>
          <p:nvPr/>
        </p:nvCxnSpPr>
        <p:spPr>
          <a:xfrm flipV="1">
            <a:off x="6840252" y="4941168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圆角矩形 135"/>
          <p:cNvSpPr/>
          <p:nvPr/>
        </p:nvSpPr>
        <p:spPr>
          <a:xfrm>
            <a:off x="6876256" y="450912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652120" y="451657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cxnSp>
        <p:nvCxnSpPr>
          <p:cNvPr id="144" name="直接箭头连接符 143"/>
          <p:cNvCxnSpPr>
            <a:stCxn id="137" idx="0"/>
            <a:endCxn id="113" idx="2"/>
          </p:cNvCxnSpPr>
          <p:nvPr/>
        </p:nvCxnSpPr>
        <p:spPr>
          <a:xfrm flipV="1">
            <a:off x="5940152" y="4293096"/>
            <a:ext cx="1886245" cy="22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4716016" y="20608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7826397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1907704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64" name="圆角矩形 163"/>
          <p:cNvSpPr/>
          <p:nvPr/>
        </p:nvSpPr>
        <p:spPr>
          <a:xfrm>
            <a:off x="3923928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85</a:t>
            </a:r>
            <a:endParaRPr lang="zh-CN" altLang="en-US" dirty="0"/>
          </a:p>
        </p:txBody>
      </p:sp>
      <p:sp>
        <p:nvSpPr>
          <p:cNvPr id="165" name="圆角矩形 164"/>
          <p:cNvSpPr/>
          <p:nvPr/>
        </p:nvSpPr>
        <p:spPr>
          <a:xfrm>
            <a:off x="4572000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95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184" idx="0"/>
            <a:endCxn id="187" idx="2"/>
          </p:cNvCxnSpPr>
          <p:nvPr/>
        </p:nvCxnSpPr>
        <p:spPr>
          <a:xfrm flipH="1" flipV="1">
            <a:off x="1303839" y="4653136"/>
            <a:ext cx="60386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76" idx="0"/>
            <a:endCxn id="188" idx="2"/>
          </p:cNvCxnSpPr>
          <p:nvPr/>
        </p:nvCxnSpPr>
        <p:spPr>
          <a:xfrm flipV="1">
            <a:off x="3203848" y="4653136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79" idx="0"/>
            <a:endCxn id="185" idx="2"/>
          </p:cNvCxnSpPr>
          <p:nvPr/>
        </p:nvCxnSpPr>
        <p:spPr>
          <a:xfrm flipV="1">
            <a:off x="323528" y="5308666"/>
            <a:ext cx="360040" cy="28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63" idx="0"/>
            <a:endCxn id="184" idx="2"/>
          </p:cNvCxnSpPr>
          <p:nvPr/>
        </p:nvCxnSpPr>
        <p:spPr>
          <a:xfrm flipH="1" flipV="1">
            <a:off x="1907704" y="53012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73" idx="0"/>
            <a:endCxn id="176" idx="2"/>
          </p:cNvCxnSpPr>
          <p:nvPr/>
        </p:nvCxnSpPr>
        <p:spPr>
          <a:xfrm flipV="1">
            <a:off x="2915816" y="53012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64" idx="0"/>
            <a:endCxn id="177" idx="2"/>
          </p:cNvCxnSpPr>
          <p:nvPr/>
        </p:nvCxnSpPr>
        <p:spPr>
          <a:xfrm flipV="1">
            <a:off x="4211960" y="53012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5" idx="0"/>
            <a:endCxn id="177" idx="2"/>
          </p:cNvCxnSpPr>
          <p:nvPr/>
        </p:nvCxnSpPr>
        <p:spPr>
          <a:xfrm flipH="1" flipV="1">
            <a:off x="4499992" y="530120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圆角矩形 172"/>
          <p:cNvSpPr/>
          <p:nvPr/>
        </p:nvSpPr>
        <p:spPr>
          <a:xfrm>
            <a:off x="2627784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74" name="圆角矩形 173"/>
          <p:cNvSpPr/>
          <p:nvPr/>
        </p:nvSpPr>
        <p:spPr>
          <a:xfrm>
            <a:off x="3275856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75" name="直接箭头连接符 174"/>
          <p:cNvCxnSpPr>
            <a:stCxn id="174" idx="0"/>
            <a:endCxn id="176" idx="2"/>
          </p:cNvCxnSpPr>
          <p:nvPr/>
        </p:nvCxnSpPr>
        <p:spPr>
          <a:xfrm flipH="1" flipV="1">
            <a:off x="3203848" y="530120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2915816" y="48691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77" name="圆角矩形 176"/>
          <p:cNvSpPr/>
          <p:nvPr/>
        </p:nvSpPr>
        <p:spPr>
          <a:xfrm>
            <a:off x="4211960" y="48691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178" name="直接箭头连接符 177"/>
          <p:cNvCxnSpPr>
            <a:stCxn id="177" idx="0"/>
            <a:endCxn id="188" idx="2"/>
          </p:cNvCxnSpPr>
          <p:nvPr/>
        </p:nvCxnSpPr>
        <p:spPr>
          <a:xfrm flipH="1" flipV="1">
            <a:off x="3923928" y="4653136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圆角矩形 178"/>
          <p:cNvSpPr/>
          <p:nvPr/>
        </p:nvSpPr>
        <p:spPr>
          <a:xfrm>
            <a:off x="35496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180" name="直接箭头连接符 179"/>
          <p:cNvCxnSpPr>
            <a:stCxn id="181" idx="0"/>
            <a:endCxn id="185" idx="2"/>
          </p:cNvCxnSpPr>
          <p:nvPr/>
        </p:nvCxnSpPr>
        <p:spPr>
          <a:xfrm flipH="1" flipV="1">
            <a:off x="683568" y="5308666"/>
            <a:ext cx="276612" cy="28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圆角矩形 180"/>
          <p:cNvSpPr/>
          <p:nvPr/>
        </p:nvSpPr>
        <p:spPr>
          <a:xfrm>
            <a:off x="672148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182" name="圆角矩形 181"/>
          <p:cNvSpPr/>
          <p:nvPr/>
        </p:nvSpPr>
        <p:spPr>
          <a:xfrm>
            <a:off x="1295636" y="558924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cxnSp>
        <p:nvCxnSpPr>
          <p:cNvPr id="183" name="直接箭头连接符 182"/>
          <p:cNvCxnSpPr>
            <a:stCxn id="182" idx="0"/>
            <a:endCxn id="184" idx="2"/>
          </p:cNvCxnSpPr>
          <p:nvPr/>
        </p:nvCxnSpPr>
        <p:spPr>
          <a:xfrm flipV="1">
            <a:off x="1583668" y="5301208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19672" y="4869160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85" name="圆角矩形 184"/>
          <p:cNvSpPr/>
          <p:nvPr/>
        </p:nvSpPr>
        <p:spPr>
          <a:xfrm>
            <a:off x="395536" y="487661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cxnSp>
        <p:nvCxnSpPr>
          <p:cNvPr id="186" name="直接箭头连接符 185"/>
          <p:cNvCxnSpPr>
            <a:stCxn id="185" idx="0"/>
            <a:endCxn id="187" idx="2"/>
          </p:cNvCxnSpPr>
          <p:nvPr/>
        </p:nvCxnSpPr>
        <p:spPr>
          <a:xfrm flipV="1">
            <a:off x="683568" y="4653136"/>
            <a:ext cx="620271" cy="22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圆角矩形 186"/>
          <p:cNvSpPr/>
          <p:nvPr/>
        </p:nvSpPr>
        <p:spPr>
          <a:xfrm>
            <a:off x="1015807" y="42210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188" name="圆角矩形 187"/>
          <p:cNvSpPr/>
          <p:nvPr/>
        </p:nvSpPr>
        <p:spPr>
          <a:xfrm>
            <a:off x="3635896" y="4221088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89" name="圆角矩形 188"/>
          <p:cNvSpPr/>
          <p:nvPr/>
        </p:nvSpPr>
        <p:spPr>
          <a:xfrm>
            <a:off x="2267744" y="3573016"/>
            <a:ext cx="57606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cxnSp>
        <p:nvCxnSpPr>
          <p:cNvPr id="196" name="直接箭头连接符 195"/>
          <p:cNvCxnSpPr>
            <a:stCxn id="187" idx="0"/>
            <a:endCxn id="189" idx="2"/>
          </p:cNvCxnSpPr>
          <p:nvPr/>
        </p:nvCxnSpPr>
        <p:spPr>
          <a:xfrm flipV="1">
            <a:off x="1303839" y="4005064"/>
            <a:ext cx="125193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88" idx="0"/>
            <a:endCxn id="189" idx="2"/>
          </p:cNvCxnSpPr>
          <p:nvPr/>
        </p:nvCxnSpPr>
        <p:spPr>
          <a:xfrm flipH="1" flipV="1">
            <a:off x="2555776" y="4005064"/>
            <a:ext cx="13681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H="1">
            <a:off x="4680012" y="4293096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0" grpId="0" animBg="1"/>
      <p:bldP spid="81" grpId="0" animBg="1"/>
      <p:bldP spid="83" grpId="0" animBg="1"/>
      <p:bldP spid="84" grpId="0" animBg="1"/>
      <p:bldP spid="87" grpId="0" animBg="1"/>
      <p:bldP spid="89" grpId="0" animBg="1"/>
      <p:bldP spid="90" grpId="0" animBg="1"/>
      <p:bldP spid="113" grpId="0" animBg="1"/>
      <p:bldP spid="115" grpId="0" animBg="1"/>
      <p:bldP spid="116" grpId="0" animBg="1"/>
      <p:bldP spid="117" grpId="0" animBg="1"/>
      <p:bldP spid="125" grpId="0" animBg="1"/>
      <p:bldP spid="126" grpId="0" animBg="1"/>
      <p:bldP spid="128" grpId="0" animBg="1"/>
      <p:bldP spid="129" grpId="0" animBg="1"/>
      <p:bldP spid="131" grpId="0" animBg="1"/>
      <p:bldP spid="133" grpId="0" animBg="1"/>
      <p:bldP spid="134" grpId="0" animBg="1"/>
      <p:bldP spid="136" grpId="0" animBg="1"/>
      <p:bldP spid="137" grpId="0" animBg="1"/>
      <p:bldP spid="163" grpId="0" animBg="1"/>
      <p:bldP spid="164" grpId="0" animBg="1"/>
      <p:bldP spid="165" grpId="0" animBg="1"/>
      <p:bldP spid="173" grpId="0" animBg="1"/>
      <p:bldP spid="174" grpId="0" animBg="1"/>
      <p:bldP spid="176" grpId="0" animBg="1"/>
      <p:bldP spid="177" grpId="0" animBg="1"/>
      <p:bldP spid="179" grpId="0" animBg="1"/>
      <p:bldP spid="181" grpId="0" animBg="1"/>
      <p:bldP spid="182" grpId="0" animBg="1"/>
      <p:bldP spid="184" grpId="0" animBg="1"/>
      <p:bldP spid="185" grpId="0" animBg="1"/>
      <p:bldP spid="187" grpId="0" animBg="1"/>
      <p:bldP spid="188" grpId="0" animBg="1"/>
      <p:bldP spid="1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dirty="0"/>
              <a:t>a.  Show the result of inserting 3, 1, 4, 6, 9, 2, 5, 7 into an initially empty binary search  tree.</a:t>
            </a:r>
          </a:p>
          <a:p>
            <a:pPr>
              <a:buNone/>
              <a:defRPr/>
            </a:pPr>
            <a:r>
              <a:rPr lang="en-US" altLang="zh-CN" dirty="0"/>
              <a:t>b. Show the result of deleting the root.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52" y="350100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496" y="420323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15616" y="420323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99692" y="482291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75756" y="5480045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7544" y="482291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 flipH="1">
            <a:off x="287524" y="3933056"/>
            <a:ext cx="504056" cy="27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791580" y="3933056"/>
            <a:ext cx="576064" cy="27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1367644" y="4635286"/>
            <a:ext cx="684076" cy="1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>
            <a:off x="2051720" y="5254961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9" idx="0"/>
          </p:cNvCxnSpPr>
          <p:nvPr/>
        </p:nvCxnSpPr>
        <p:spPr>
          <a:xfrm>
            <a:off x="287524" y="4635286"/>
            <a:ext cx="432048" cy="1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59632" y="5480045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7" idx="2"/>
          </p:cNvCxnSpPr>
          <p:nvPr/>
        </p:nvCxnSpPr>
        <p:spPr>
          <a:xfrm flipH="1">
            <a:off x="1475656" y="5254961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15716" y="6165304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8" idx="2"/>
            <a:endCxn id="23" idx="0"/>
          </p:cNvCxnSpPr>
          <p:nvPr/>
        </p:nvCxnSpPr>
        <p:spPr>
          <a:xfrm flipH="1">
            <a:off x="2267744" y="5912093"/>
            <a:ext cx="360040" cy="25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707904" y="350100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203848" y="420323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283968" y="420323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860032" y="482291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436096" y="5480045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6" idx="2"/>
            <a:endCxn id="27" idx="0"/>
          </p:cNvCxnSpPr>
          <p:nvPr/>
        </p:nvCxnSpPr>
        <p:spPr>
          <a:xfrm flipH="1">
            <a:off x="3455876" y="3933056"/>
            <a:ext cx="504056" cy="27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28" idx="0"/>
          </p:cNvCxnSpPr>
          <p:nvPr/>
        </p:nvCxnSpPr>
        <p:spPr>
          <a:xfrm>
            <a:off x="3959932" y="3933056"/>
            <a:ext cx="576064" cy="27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29" idx="0"/>
          </p:cNvCxnSpPr>
          <p:nvPr/>
        </p:nvCxnSpPr>
        <p:spPr>
          <a:xfrm>
            <a:off x="4535996" y="4635286"/>
            <a:ext cx="576064" cy="1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>
          <a:xfrm>
            <a:off x="5112060" y="5254961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319972" y="5480045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9" idx="2"/>
          </p:cNvCxnSpPr>
          <p:nvPr/>
        </p:nvCxnSpPr>
        <p:spPr>
          <a:xfrm flipH="1">
            <a:off x="4535996" y="5254961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076056" y="6165304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0" idx="2"/>
            <a:endCxn id="39" idx="0"/>
          </p:cNvCxnSpPr>
          <p:nvPr/>
        </p:nvCxnSpPr>
        <p:spPr>
          <a:xfrm flipH="1">
            <a:off x="5328084" y="5912093"/>
            <a:ext cx="360040" cy="25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652120" y="4729099"/>
            <a:ext cx="576064" cy="5258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840252" y="350100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336196" y="4203238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956376" y="4174841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532440" y="483197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768244" y="482291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4" idx="2"/>
            <a:endCxn id="45" idx="0"/>
          </p:cNvCxnSpPr>
          <p:nvPr/>
        </p:nvCxnSpPr>
        <p:spPr>
          <a:xfrm flipH="1">
            <a:off x="6588224" y="3933056"/>
            <a:ext cx="504056" cy="270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47" idx="0"/>
          </p:cNvCxnSpPr>
          <p:nvPr/>
        </p:nvCxnSpPr>
        <p:spPr>
          <a:xfrm>
            <a:off x="7092280" y="3933056"/>
            <a:ext cx="1116124" cy="24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2"/>
            <a:endCxn id="48" idx="0"/>
          </p:cNvCxnSpPr>
          <p:nvPr/>
        </p:nvCxnSpPr>
        <p:spPr>
          <a:xfrm>
            <a:off x="8208404" y="4606889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9" idx="0"/>
          </p:cNvCxnSpPr>
          <p:nvPr/>
        </p:nvCxnSpPr>
        <p:spPr>
          <a:xfrm>
            <a:off x="6588224" y="4635286"/>
            <a:ext cx="432048" cy="1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416316" y="4831973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7" idx="2"/>
          </p:cNvCxnSpPr>
          <p:nvPr/>
        </p:nvCxnSpPr>
        <p:spPr>
          <a:xfrm flipH="1">
            <a:off x="7632340" y="4606889"/>
            <a:ext cx="576064" cy="2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172400" y="5517232"/>
            <a:ext cx="5040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48" idx="2"/>
            <a:endCxn id="57" idx="0"/>
          </p:cNvCxnSpPr>
          <p:nvPr/>
        </p:nvCxnSpPr>
        <p:spPr>
          <a:xfrm flipH="1">
            <a:off x="8424428" y="5264021"/>
            <a:ext cx="360040" cy="25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9512" y="314096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987824" y="314096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5" grpId="0" animBg="1"/>
      <p:bldP spid="57" grpId="0" animBg="1"/>
      <p:bldP spid="10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写</a:t>
            </a:r>
            <a:r>
              <a:rPr lang="zh-CN" altLang="en-US" dirty="0"/>
              <a:t>一递归函数实现在带索引的二叉搜索树（</a:t>
            </a:r>
            <a:r>
              <a:rPr lang="en-US" altLang="zh-CN" dirty="0" err="1" smtClean="0"/>
              <a:t>IndexBST</a:t>
            </a:r>
            <a:r>
              <a:rPr lang="zh-CN" altLang="en-US" dirty="0" smtClean="0"/>
              <a:t>）中</a:t>
            </a:r>
            <a:r>
              <a:rPr lang="zh-CN" altLang="en-US" dirty="0"/>
              <a:t>查找第</a:t>
            </a:r>
            <a:r>
              <a:rPr lang="en-US" altLang="zh-CN" dirty="0"/>
              <a:t>k</a:t>
            </a:r>
            <a:r>
              <a:rPr lang="zh-CN" altLang="en-US" dirty="0"/>
              <a:t>个小的元素。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81065"/>
            <a:ext cx="91911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// class </a:t>
            </a:r>
            <a:r>
              <a:rPr lang="en-US" altLang="zh-CN" dirty="0" err="1">
                <a:solidFill>
                  <a:srgbClr val="3F7F5F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BinarySearchTree</a:t>
            </a:r>
            <a:endParaRPr lang="en-US" altLang="zh-CN" b="1" dirty="0" smtClean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protected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T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dataOf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&lt;T&gt; node)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node ==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?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: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node.getData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  <a:p>
            <a:r>
              <a:rPr lang="en-US" altLang="zh-CN" dirty="0">
                <a:solidFill>
                  <a:srgbClr val="3F7F5F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// class </a:t>
            </a:r>
            <a:r>
              <a:rPr lang="en-US" altLang="zh-CN" dirty="0" err="1">
                <a:solidFill>
                  <a:srgbClr val="3F7F5F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IndexedBinarySearchTree</a:t>
            </a:r>
            <a:endParaRPr lang="en-US" altLang="zh-CN" b="1" dirty="0" smtClean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T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findKth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k)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dataOf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findKth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IndexedBinaryNode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&lt;T&gt;)</a:t>
            </a:r>
            <a:r>
              <a:rPr lang="en-US" altLang="zh-CN" b="1" dirty="0">
                <a:solidFill>
                  <a:srgbClr val="0000C0"/>
                </a:solidFill>
                <a:latin typeface="YaHei Consolas Hybrid"/>
                <a:ea typeface="YaHei Consolas Hybrid"/>
              </a:rPr>
              <a:t>root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, k));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altLang="zh-CN" b="1" dirty="0" smtClean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IndexedBinaryNode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&lt;T&gt;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findKth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IndexedBinaryNode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&lt;T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&gt; node, </a:t>
            </a:r>
            <a:r>
              <a:rPr lang="en-US" altLang="zh-CN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k)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(node ==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 || k &lt;= 0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	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endParaRPr lang="zh-CN" altLang="en-US" dirty="0">
              <a:latin typeface="YaHei Consolas Hybrid"/>
              <a:ea typeface="YaHei Consolas Hybrid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node.getLeftSize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&gt; k)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findKth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node.getLeft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(), k);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node.getLeftSize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&lt; k)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findKth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node.getRight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(), k-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node.getLeftSize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node;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对</a:t>
            </a:r>
            <a:r>
              <a:rPr lang="zh-CN" altLang="en-US" dirty="0"/>
              <a:t>一棵空的</a:t>
            </a:r>
            <a:r>
              <a:rPr lang="en-US" altLang="zh-CN" dirty="0"/>
              <a:t>AVL</a:t>
            </a:r>
            <a:r>
              <a:rPr lang="zh-CN" altLang="en-US" dirty="0"/>
              <a:t>树，分别画出插入关键码为</a:t>
            </a:r>
            <a:r>
              <a:rPr lang="en-US" altLang="zh-CN" dirty="0"/>
              <a:t>{ 16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15}</a:t>
            </a:r>
            <a:r>
              <a:rPr lang="zh-CN" altLang="en-US" dirty="0"/>
              <a:t>后的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1600" y="1883201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2" y="2395641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83568" y="2908081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791580" y="2243241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791580" y="2755681"/>
            <a:ext cx="1440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187624" y="2636912"/>
            <a:ext cx="646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6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左右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267744" y="177281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835696" y="22852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627784" y="22852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2" idx="2"/>
            <a:endCxn id="23" idx="0"/>
          </p:cNvCxnSpPr>
          <p:nvPr/>
        </p:nvCxnSpPr>
        <p:spPr>
          <a:xfrm flipH="1">
            <a:off x="2087724" y="2132856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2519772" y="2132856"/>
            <a:ext cx="36004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411760" y="2780928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2"/>
            <a:endCxn id="27" idx="0"/>
          </p:cNvCxnSpPr>
          <p:nvPr/>
        </p:nvCxnSpPr>
        <p:spPr>
          <a:xfrm flipH="1">
            <a:off x="2663788" y="2645296"/>
            <a:ext cx="216024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123728" y="32849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7" idx="2"/>
            <a:endCxn id="30" idx="0"/>
          </p:cNvCxnSpPr>
          <p:nvPr/>
        </p:nvCxnSpPr>
        <p:spPr>
          <a:xfrm flipH="1">
            <a:off x="2375756" y="314096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31840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</a:t>
            </a:r>
            <a:r>
              <a:rPr lang="zh-CN" altLang="en-US" dirty="0"/>
              <a:t>单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355976" y="177281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923928" y="22852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716016" y="22852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8" idx="2"/>
            <a:endCxn id="39" idx="0"/>
          </p:cNvCxnSpPr>
          <p:nvPr/>
        </p:nvCxnSpPr>
        <p:spPr>
          <a:xfrm flipH="1">
            <a:off x="4175956" y="2132856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2"/>
            <a:endCxn id="40" idx="0"/>
          </p:cNvCxnSpPr>
          <p:nvPr/>
        </p:nvCxnSpPr>
        <p:spPr>
          <a:xfrm>
            <a:off x="4608004" y="2132856"/>
            <a:ext cx="36004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355976" y="278092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0" idx="2"/>
            <a:endCxn id="43" idx="0"/>
          </p:cNvCxnSpPr>
          <p:nvPr/>
        </p:nvCxnSpPr>
        <p:spPr>
          <a:xfrm flipH="1">
            <a:off x="4608004" y="2645296"/>
            <a:ext cx="360040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48064" y="278092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0" idx="2"/>
            <a:endCxn id="45" idx="0"/>
          </p:cNvCxnSpPr>
          <p:nvPr/>
        </p:nvCxnSpPr>
        <p:spPr>
          <a:xfrm>
            <a:off x="4968044" y="2645296"/>
            <a:ext cx="432048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436096" y="32849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5" idx="2"/>
            <a:endCxn id="49" idx="0"/>
          </p:cNvCxnSpPr>
          <p:nvPr/>
        </p:nvCxnSpPr>
        <p:spPr>
          <a:xfrm>
            <a:off x="5400092" y="314096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6096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</a:t>
            </a:r>
            <a:r>
              <a:rPr lang="zh-CN" altLang="en-US" dirty="0"/>
              <a:t>单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6516216" y="218809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084168" y="270053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020272" y="170080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5" idx="2"/>
            <a:endCxn id="56" idx="0"/>
          </p:cNvCxnSpPr>
          <p:nvPr/>
        </p:nvCxnSpPr>
        <p:spPr>
          <a:xfrm flipH="1">
            <a:off x="6336196" y="2548136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948264" y="270053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7" idx="2"/>
            <a:endCxn id="55" idx="0"/>
          </p:cNvCxnSpPr>
          <p:nvPr/>
        </p:nvCxnSpPr>
        <p:spPr>
          <a:xfrm flipH="1">
            <a:off x="6768244" y="2060848"/>
            <a:ext cx="504056" cy="12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52320" y="2196480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57" idx="2"/>
            <a:endCxn id="62" idx="0"/>
          </p:cNvCxnSpPr>
          <p:nvPr/>
        </p:nvCxnSpPr>
        <p:spPr>
          <a:xfrm>
            <a:off x="7272300" y="2060848"/>
            <a:ext cx="432048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56376" y="270053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2"/>
            <a:endCxn id="64" idx="0"/>
          </p:cNvCxnSpPr>
          <p:nvPr/>
        </p:nvCxnSpPr>
        <p:spPr>
          <a:xfrm>
            <a:off x="7704348" y="2556520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0" idx="0"/>
          </p:cNvCxnSpPr>
          <p:nvPr/>
        </p:nvCxnSpPr>
        <p:spPr>
          <a:xfrm>
            <a:off x="6768244" y="2548136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740352" y="328498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4" idx="2"/>
            <a:endCxn id="70" idx="0"/>
          </p:cNvCxnSpPr>
          <p:nvPr/>
        </p:nvCxnSpPr>
        <p:spPr>
          <a:xfrm flipH="1">
            <a:off x="7992380" y="3060576"/>
            <a:ext cx="216024" cy="224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203847" y="2645296"/>
            <a:ext cx="646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509845" y="2645296"/>
            <a:ext cx="646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228184" y="442034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5796136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6948264" y="39330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95" idx="2"/>
            <a:endCxn id="96" idx="0"/>
          </p:cNvCxnSpPr>
          <p:nvPr/>
        </p:nvCxnSpPr>
        <p:spPr>
          <a:xfrm flipH="1">
            <a:off x="6048164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6660232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2"/>
            <a:endCxn id="95" idx="0"/>
          </p:cNvCxnSpPr>
          <p:nvPr/>
        </p:nvCxnSpPr>
        <p:spPr>
          <a:xfrm flipH="1">
            <a:off x="6480212" y="4293096"/>
            <a:ext cx="720080" cy="12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7812360" y="442872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97" idx="2"/>
            <a:endCxn id="101" idx="0"/>
          </p:cNvCxnSpPr>
          <p:nvPr/>
        </p:nvCxnSpPr>
        <p:spPr>
          <a:xfrm>
            <a:off x="7200292" y="4293096"/>
            <a:ext cx="864096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8316416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101" idx="2"/>
            <a:endCxn id="103" idx="0"/>
          </p:cNvCxnSpPr>
          <p:nvPr/>
        </p:nvCxnSpPr>
        <p:spPr>
          <a:xfrm>
            <a:off x="8064388" y="4788768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99" idx="0"/>
          </p:cNvCxnSpPr>
          <p:nvPr/>
        </p:nvCxnSpPr>
        <p:spPr>
          <a:xfrm>
            <a:off x="6480212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7452320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1" idx="2"/>
            <a:endCxn id="106" idx="0"/>
          </p:cNvCxnSpPr>
          <p:nvPr/>
        </p:nvCxnSpPr>
        <p:spPr>
          <a:xfrm flipH="1">
            <a:off x="7704348" y="478876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6948264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948264" y="334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右左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7020272" y="5445224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106" idx="2"/>
            <a:endCxn id="114" idx="0"/>
          </p:cNvCxnSpPr>
          <p:nvPr/>
        </p:nvCxnSpPr>
        <p:spPr>
          <a:xfrm flipH="1">
            <a:off x="7272300" y="529282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7236296" y="5949280"/>
            <a:ext cx="5040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14" idx="2"/>
            <a:endCxn id="118" idx="0"/>
          </p:cNvCxnSpPr>
          <p:nvPr/>
        </p:nvCxnSpPr>
        <p:spPr>
          <a:xfrm>
            <a:off x="7272300" y="5805264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860032" y="5112804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61773" y="4787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左右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1979712" y="442034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5" name="圆角矩形 124"/>
          <p:cNvSpPr/>
          <p:nvPr/>
        </p:nvSpPr>
        <p:spPr>
          <a:xfrm>
            <a:off x="1547664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2699792" y="3933056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124" idx="2"/>
            <a:endCxn id="125" idx="0"/>
          </p:cNvCxnSpPr>
          <p:nvPr/>
        </p:nvCxnSpPr>
        <p:spPr>
          <a:xfrm flipH="1">
            <a:off x="1799692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411760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126" idx="2"/>
            <a:endCxn id="124" idx="0"/>
          </p:cNvCxnSpPr>
          <p:nvPr/>
        </p:nvCxnSpPr>
        <p:spPr>
          <a:xfrm flipH="1">
            <a:off x="2231740" y="4293096"/>
            <a:ext cx="720080" cy="12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563888" y="4428728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cxnSp>
        <p:nvCxnSpPr>
          <p:cNvPr id="131" name="直接箭头连接符 130"/>
          <p:cNvCxnSpPr>
            <a:stCxn id="126" idx="2"/>
            <a:endCxn id="130" idx="0"/>
          </p:cNvCxnSpPr>
          <p:nvPr/>
        </p:nvCxnSpPr>
        <p:spPr>
          <a:xfrm>
            <a:off x="2951820" y="4293096"/>
            <a:ext cx="864096" cy="13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4067944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133" name="直接箭头连接符 132"/>
          <p:cNvCxnSpPr>
            <a:stCxn id="130" idx="2"/>
            <a:endCxn id="132" idx="0"/>
          </p:cNvCxnSpPr>
          <p:nvPr/>
        </p:nvCxnSpPr>
        <p:spPr>
          <a:xfrm>
            <a:off x="3815916" y="4788768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28" idx="0"/>
          </p:cNvCxnSpPr>
          <p:nvPr/>
        </p:nvCxnSpPr>
        <p:spPr>
          <a:xfrm>
            <a:off x="2231740" y="478038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3203848" y="493278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stCxn id="130" idx="2"/>
            <a:endCxn id="135" idx="0"/>
          </p:cNvCxnSpPr>
          <p:nvPr/>
        </p:nvCxnSpPr>
        <p:spPr>
          <a:xfrm flipH="1">
            <a:off x="3455876" y="478876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2771800" y="544522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38" name="直接箭头连接符 137"/>
          <p:cNvCxnSpPr>
            <a:stCxn id="135" idx="2"/>
            <a:endCxn id="137" idx="0"/>
          </p:cNvCxnSpPr>
          <p:nvPr/>
        </p:nvCxnSpPr>
        <p:spPr>
          <a:xfrm flipH="1">
            <a:off x="3023828" y="5292824"/>
            <a:ext cx="43204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3563888" y="5445224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140" name="直接箭头连接符 139"/>
          <p:cNvCxnSpPr>
            <a:stCxn id="135" idx="2"/>
            <a:endCxn id="139" idx="0"/>
          </p:cNvCxnSpPr>
          <p:nvPr/>
        </p:nvCxnSpPr>
        <p:spPr>
          <a:xfrm>
            <a:off x="3455876" y="5292824"/>
            <a:ext cx="36004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/>
      <p:bldP spid="22" grpId="0" animBg="1"/>
      <p:bldP spid="23" grpId="0" animBg="1"/>
      <p:bldP spid="24" grpId="0" animBg="1"/>
      <p:bldP spid="27" grpId="0" animBg="1"/>
      <p:bldP spid="30" grpId="0" animBg="1"/>
      <p:bldP spid="37" grpId="0"/>
      <p:bldP spid="38" grpId="0" animBg="1"/>
      <p:bldP spid="39" grpId="0" animBg="1"/>
      <p:bldP spid="40" grpId="0" animBg="1"/>
      <p:bldP spid="43" grpId="0" animBg="1"/>
      <p:bldP spid="45" grpId="0" animBg="1"/>
      <p:bldP spid="49" grpId="0" animBg="1"/>
      <p:bldP spid="54" grpId="0"/>
      <p:bldP spid="55" grpId="0" animBg="1"/>
      <p:bldP spid="56" grpId="0" animBg="1"/>
      <p:bldP spid="57" grpId="0" animBg="1"/>
      <p:bldP spid="60" grpId="0" animBg="1"/>
      <p:bldP spid="62" grpId="0" animBg="1"/>
      <p:bldP spid="64" grpId="0" animBg="1"/>
      <p:bldP spid="70" grpId="0" animBg="1"/>
      <p:bldP spid="95" grpId="0" animBg="1"/>
      <p:bldP spid="96" grpId="0" animBg="1"/>
      <p:bldP spid="97" grpId="0" animBg="1"/>
      <p:bldP spid="99" grpId="0" animBg="1"/>
      <p:bldP spid="101" grpId="0" animBg="1"/>
      <p:bldP spid="103" grpId="0" animBg="1"/>
      <p:bldP spid="106" grpId="0" animBg="1"/>
      <p:bldP spid="113" grpId="0"/>
      <p:bldP spid="114" grpId="0" animBg="1"/>
      <p:bldP spid="118" grpId="0" animBg="1"/>
      <p:bldP spid="123" grpId="0"/>
      <p:bldP spid="124" grpId="0" animBg="1"/>
      <p:bldP spid="125" grpId="0" animBg="1"/>
      <p:bldP spid="126" grpId="0" animBg="1"/>
      <p:bldP spid="128" grpId="0" animBg="1"/>
      <p:bldP spid="130" grpId="0" animBg="1"/>
      <p:bldP spid="132" grpId="0" animBg="1"/>
      <p:bldP spid="135" grpId="0" animBg="1"/>
      <p:bldP spid="137" grpId="0" animBg="1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设计算法检测一个二叉树是不是一个二叉搜索树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先构造其中序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如果是二叉搜索树，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应该是递增的；否则不是二叉搜索树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0" y="51589"/>
            <a:ext cx="962629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YaHei Consolas Hybrid"/>
              <a:ea typeface="YaHei Consolas Hybrid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List&lt;T&gt;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inOrderList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&lt;T&gt; node)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(node ==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ArrayList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&lt;T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&gt; list =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&lt;&gt;();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node.getLeft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!=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list.addAll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inOrderList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node.getLeft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list.add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node.getData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node.getRight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!=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list.addAll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inOrderList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node.getRight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()));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list;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  <a:p>
            <a:endParaRPr lang="zh-CN" altLang="en-US" dirty="0">
              <a:latin typeface="YaHei Consolas Hybrid"/>
              <a:ea typeface="YaHei Consolas Hybrid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isBST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&lt;T&gt; node)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(node ==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List&lt;T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&gt; list =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inOrderList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(node);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Iterator&lt;T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itr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list.iterator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T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pre =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itr.next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while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itr.hasNext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T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cur =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itr.next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pre.compareTo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(cur) &gt; 0)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pre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cur;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altLang="zh-CN" dirty="0">
              <a:solidFill>
                <a:srgbClr val="000000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5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设</a:t>
            </a:r>
            <a:r>
              <a:rPr lang="zh-CN" altLang="en-US" dirty="0"/>
              <a:t>有序顺序表中的元素</a:t>
            </a:r>
            <a:r>
              <a:rPr lang="zh-CN" altLang="en-US" dirty="0" smtClean="0"/>
              <a:t>依次为</a:t>
            </a:r>
            <a:r>
              <a:rPr lang="en-US" altLang="zh-CN" dirty="0" smtClean="0"/>
              <a:t>017,</a:t>
            </a:r>
            <a:r>
              <a:rPr lang="en-US" altLang="zh-CN" i="1" u="sng" dirty="0" smtClean="0"/>
              <a:t>094</a:t>
            </a:r>
            <a:r>
              <a:rPr lang="en-US" altLang="zh-CN" dirty="0" smtClean="0"/>
              <a:t>,154,</a:t>
            </a:r>
            <a:r>
              <a:rPr lang="en-US" altLang="zh-CN" b="1" dirty="0" smtClean="0"/>
              <a:t>170</a:t>
            </a:r>
            <a:r>
              <a:rPr lang="en-US" altLang="zh-CN" dirty="0" smtClean="0"/>
              <a:t>,275,</a:t>
            </a:r>
            <a:r>
              <a:rPr lang="en-US" altLang="zh-CN" i="1" u="sng" dirty="0" smtClean="0"/>
              <a:t>503</a:t>
            </a:r>
            <a:r>
              <a:rPr lang="en-US" altLang="zh-CN" dirty="0" smtClean="0"/>
              <a:t>,509,</a:t>
            </a:r>
            <a:r>
              <a:rPr lang="en-US" altLang="zh-CN" b="1" dirty="0" smtClean="0"/>
              <a:t>512</a:t>
            </a:r>
            <a:r>
              <a:rPr lang="en-US" altLang="zh-CN" dirty="0" smtClean="0"/>
              <a:t>,553,</a:t>
            </a:r>
            <a:r>
              <a:rPr lang="en-US" altLang="zh-CN" i="1" u="sng" dirty="0" smtClean="0"/>
              <a:t>612</a:t>
            </a:r>
            <a:r>
              <a:rPr lang="en-US" altLang="zh-CN" dirty="0" smtClean="0"/>
              <a:t>,677,</a:t>
            </a:r>
            <a:r>
              <a:rPr lang="en-US" altLang="zh-CN" b="1" dirty="0" smtClean="0"/>
              <a:t>765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897</a:t>
            </a:r>
            <a:r>
              <a:rPr lang="en-US" altLang="zh-CN" dirty="0" smtClean="0"/>
              <a:t>,</a:t>
            </a:r>
            <a:r>
              <a:rPr lang="en-US" altLang="zh-CN" u="sng" dirty="0" smtClean="0"/>
              <a:t>908</a:t>
            </a:r>
            <a:r>
              <a:rPr lang="en-US" altLang="zh-CN" dirty="0"/>
              <a:t>. </a:t>
            </a:r>
            <a:r>
              <a:rPr lang="zh-CN" altLang="en-US" dirty="0"/>
              <a:t>试画出对其进行二分法搜索时的判定树</a:t>
            </a:r>
            <a:r>
              <a:rPr lang="en-US" altLang="zh-CN" dirty="0"/>
              <a:t>, </a:t>
            </a:r>
            <a:r>
              <a:rPr lang="zh-CN" altLang="en-US" dirty="0"/>
              <a:t>并计算搜索成功的平均搜索</a:t>
            </a:r>
            <a:r>
              <a:rPr lang="zh-CN" altLang="en-US" dirty="0" smtClean="0"/>
              <a:t>长度</a:t>
            </a:r>
            <a:r>
              <a:rPr lang="zh-CN" altLang="en-US" dirty="0"/>
              <a:t>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084168" y="2458798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08004" y="3085328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170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87924" y="3661392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094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 flipH="1">
            <a:off x="4932040" y="2768372"/>
            <a:ext cx="1476164" cy="31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27" idx="0"/>
          </p:cNvCxnSpPr>
          <p:nvPr/>
        </p:nvCxnSpPr>
        <p:spPr>
          <a:xfrm>
            <a:off x="6408204" y="2768372"/>
            <a:ext cx="1512168" cy="3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 flipH="1">
            <a:off x="4211960" y="3394902"/>
            <a:ext cx="720080" cy="26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400092" y="3661392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455876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017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8" idx="2"/>
            <a:endCxn id="16" idx="0"/>
          </p:cNvCxnSpPr>
          <p:nvPr/>
        </p:nvCxnSpPr>
        <p:spPr>
          <a:xfrm flipH="1">
            <a:off x="3779912" y="3970966"/>
            <a:ext cx="432048" cy="3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15" idx="0"/>
          </p:cNvCxnSpPr>
          <p:nvPr/>
        </p:nvCxnSpPr>
        <p:spPr>
          <a:xfrm>
            <a:off x="4932040" y="3394902"/>
            <a:ext cx="792088" cy="26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040052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275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5" idx="2"/>
            <a:endCxn id="21" idx="0"/>
          </p:cNvCxnSpPr>
          <p:nvPr/>
        </p:nvCxnSpPr>
        <p:spPr>
          <a:xfrm flipH="1">
            <a:off x="5364088" y="3970966"/>
            <a:ext cx="360040" cy="3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596336" y="3106870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765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948264" y="3695490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612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2"/>
            <a:endCxn id="28" idx="0"/>
          </p:cNvCxnSpPr>
          <p:nvPr/>
        </p:nvCxnSpPr>
        <p:spPr>
          <a:xfrm flipH="1">
            <a:off x="7272300" y="3416444"/>
            <a:ext cx="648072" cy="279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244408" y="368293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908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760132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509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15" idx="2"/>
            <a:endCxn id="31" idx="0"/>
          </p:cNvCxnSpPr>
          <p:nvPr/>
        </p:nvCxnSpPr>
        <p:spPr>
          <a:xfrm>
            <a:off x="5724128" y="3970966"/>
            <a:ext cx="360040" cy="3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30" idx="0"/>
          </p:cNvCxnSpPr>
          <p:nvPr/>
        </p:nvCxnSpPr>
        <p:spPr>
          <a:xfrm>
            <a:off x="7920372" y="3416444"/>
            <a:ext cx="648072" cy="26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308304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677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8028384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897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8" idx="2"/>
            <a:endCxn id="34" idx="0"/>
          </p:cNvCxnSpPr>
          <p:nvPr/>
        </p:nvCxnSpPr>
        <p:spPr>
          <a:xfrm>
            <a:off x="7272300" y="4005064"/>
            <a:ext cx="360040" cy="30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2"/>
            <a:endCxn id="35" idx="0"/>
          </p:cNvCxnSpPr>
          <p:nvPr/>
        </p:nvCxnSpPr>
        <p:spPr>
          <a:xfrm flipH="1">
            <a:off x="8352420" y="3992508"/>
            <a:ext cx="216024" cy="31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588224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553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28" idx="2"/>
            <a:endCxn id="42" idx="0"/>
          </p:cNvCxnSpPr>
          <p:nvPr/>
        </p:nvCxnSpPr>
        <p:spPr>
          <a:xfrm flipH="1">
            <a:off x="6912260" y="4005064"/>
            <a:ext cx="360040" cy="30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99592" y="5661248"/>
            <a:ext cx="7956884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平均搜索长度 </a:t>
            </a:r>
            <a:r>
              <a:rPr lang="en-US" altLang="zh-CN" dirty="0" smtClean="0"/>
              <a:t>= </a:t>
            </a:r>
            <a:r>
              <a:rPr lang="zh-CN" altLang="en-US" dirty="0" smtClean="0"/>
              <a:t> </a:t>
            </a:r>
            <a:r>
              <a:rPr lang="en-US" altLang="zh-CN" dirty="0" smtClean="0"/>
              <a:t>(1*1 + 2 * 2 + 3 * 4 * 4 * 7) / 14 = 45 / 14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247964" y="4309464"/>
            <a:ext cx="648072" cy="3095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154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8" idx="2"/>
            <a:endCxn id="48" idx="0"/>
          </p:cNvCxnSpPr>
          <p:nvPr/>
        </p:nvCxnSpPr>
        <p:spPr>
          <a:xfrm>
            <a:off x="4211960" y="3970966"/>
            <a:ext cx="360040" cy="338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5496" y="2267000"/>
            <a:ext cx="3290664" cy="3383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beg=1, end=15, mid=1+7=8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35496" y="2730624"/>
            <a:ext cx="3290664" cy="3383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beg=1, end=8, mid=1+3=4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35496" y="3197898"/>
            <a:ext cx="3290664" cy="3383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beg=9, end=15, mid=9+3=12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96" y="3647011"/>
            <a:ext cx="3290664" cy="338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beg=1, end=4, mid=1+1=2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35496" y="4121208"/>
            <a:ext cx="3290664" cy="338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beg=5, end=8, mid=5+1=6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5496" y="4606296"/>
            <a:ext cx="3290664" cy="338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beg=9, end=12, mid=9+1=10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35496" y="5080493"/>
            <a:ext cx="3290664" cy="3383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beg=13, end=15, mid=13+1=14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5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5" grpId="0" animBg="1"/>
      <p:bldP spid="16" grpId="0" animBg="1"/>
      <p:bldP spid="21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42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332656"/>
            <a:ext cx="93185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YaHei Consolas Hybrid"/>
                <a:ea typeface="YaHei Consolas Hybrid"/>
              </a:rPr>
              <a:t>// revised binary search from </a:t>
            </a:r>
            <a:r>
              <a:rPr lang="en-US" altLang="zh-CN" dirty="0" smtClean="0">
                <a:solidFill>
                  <a:srgbClr val="3F7F5F"/>
                </a:solidFill>
                <a:latin typeface="YaHei Consolas Hybrid"/>
                <a:ea typeface="YaHei Consolas Hybrid"/>
              </a:rPr>
              <a:t>《C</a:t>
            </a:r>
            <a:r>
              <a:rPr lang="en-US" altLang="zh-CN" dirty="0">
                <a:solidFill>
                  <a:srgbClr val="3F7F5F"/>
                </a:solidFill>
                <a:latin typeface="YaHei Consolas Hybrid"/>
                <a:ea typeface="YaHei Consolas Hybrid"/>
              </a:rPr>
              <a:t>++ Primer 5th </a:t>
            </a:r>
            <a:r>
              <a:rPr lang="en-US" altLang="zh-CN" dirty="0" smtClean="0">
                <a:solidFill>
                  <a:srgbClr val="3F7F5F"/>
                </a:solidFill>
                <a:latin typeface="YaHei Consolas Hybrid"/>
                <a:ea typeface="YaHei Consolas Hybrid"/>
              </a:rPr>
              <a:t>Edition》</a:t>
            </a:r>
          </a:p>
          <a:p>
            <a:endParaRPr lang="en-US" altLang="zh-CN" dirty="0">
              <a:solidFill>
                <a:srgbClr val="3F7F5F"/>
              </a:solidFill>
              <a:latin typeface="YaHei Consolas Hybrid"/>
              <a:ea typeface="YaHei Consolas Hybrid"/>
            </a:endParaRPr>
          </a:p>
          <a:p>
            <a:r>
              <a:rPr lang="en-US" altLang="zh-CN" dirty="0">
                <a:solidFill>
                  <a:srgbClr val="005032"/>
                </a:solidFill>
                <a:latin typeface="YaHei Consolas Hybrid"/>
                <a:ea typeface="YaHei Consolas Hybrid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</a:t>
            </a:r>
            <a:r>
              <a:rPr lang="en-US" altLang="zh-CN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&gt;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{ 17, 94, 154, 170, 275, 503, 509, 512, 553, 612, 677,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765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, 897, 908 };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sought :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auto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beg =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ivec.begin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(), end =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ivec.end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auto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mid = </a:t>
            </a:r>
            <a:r>
              <a:rPr lang="en-US" altLang="zh-CN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ivec.begin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+ (end - beg) / 2;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while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 != end &amp;&amp; *mid != sought)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&lt;&lt; </a:t>
            </a:r>
            <a:r>
              <a:rPr lang="en-US" altLang="zh-CN" dirty="0">
                <a:solidFill>
                  <a:srgbClr val="2A00FF"/>
                </a:solidFill>
                <a:latin typeface="YaHei Consolas Hybrid"/>
                <a:ea typeface="YaHei Consolas Hybrid"/>
              </a:rPr>
              <a:t>"mid position "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 &lt;&lt; mid - </a:t>
            </a:r>
            <a:r>
              <a:rPr lang="en-US" altLang="zh-CN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ivec.begin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() + 1 &lt;&lt; </a:t>
            </a:r>
            <a:r>
              <a:rPr lang="en-US" altLang="zh-CN" dirty="0">
                <a:solidFill>
                  <a:srgbClr val="2A00FF"/>
                </a:solidFill>
                <a:latin typeface="YaHei Consolas Hybrid"/>
                <a:ea typeface="YaHei Consolas Hybrid"/>
              </a:rPr>
              <a:t>", value "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    &lt;&lt;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*mid &lt;&lt; </a:t>
            </a:r>
            <a:r>
              <a:rPr lang="en-US" altLang="zh-CN" b="1" dirty="0" err="1">
                <a:solidFill>
                  <a:srgbClr val="642880"/>
                </a:solidFill>
                <a:latin typeface="YaHei Consolas Hybrid"/>
                <a:ea typeface="YaHei Consolas Hybrid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(sought &lt; *mid)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end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mid;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else</a:t>
            </a:r>
            <a:endParaRPr lang="en-US" altLang="zh-CN" b="1" dirty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beg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mid + 1;</a:t>
            </a:r>
          </a:p>
          <a:p>
            <a:r>
              <a:rPr lang="da-DK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mid </a:t>
            </a:r>
            <a:r>
              <a:rPr lang="da-DK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= beg + (end - beg) / 2;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altLang="zh-CN" dirty="0">
              <a:solidFill>
                <a:srgbClr val="000000"/>
              </a:solidFill>
              <a:latin typeface="YaHei Consolas Hybrid"/>
              <a:ea typeface="YaHei Consolas Hybrid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(mid == end)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&lt;&lt; </a:t>
            </a:r>
            <a:r>
              <a:rPr lang="en-US" altLang="zh-CN" b="1" dirty="0" err="1">
                <a:solidFill>
                  <a:srgbClr val="642880"/>
                </a:solidFill>
                <a:latin typeface="YaHei Consolas Hybrid"/>
                <a:ea typeface="YaHei Consolas Hybrid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else</a:t>
            </a:r>
            <a:endParaRPr lang="en-US" altLang="zh-CN" b="1" dirty="0">
              <a:solidFill>
                <a:srgbClr val="7F0055"/>
              </a:solidFill>
              <a:latin typeface="YaHei Consolas Hybrid"/>
              <a:ea typeface="YaHei Consolas Hybrid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&lt;&lt; </a:t>
            </a:r>
            <a:r>
              <a:rPr lang="en-US" altLang="zh-CN" dirty="0">
                <a:solidFill>
                  <a:srgbClr val="2A00FF"/>
                </a:solidFill>
                <a:latin typeface="YaHei Consolas Hybrid"/>
                <a:ea typeface="YaHei Consolas Hybrid"/>
              </a:rPr>
              <a:t>"find "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 &lt;&lt; sought &lt;&lt; </a:t>
            </a:r>
            <a:r>
              <a:rPr lang="en-US" altLang="zh-CN" b="1" dirty="0" err="1">
                <a:solidFill>
                  <a:srgbClr val="642880"/>
                </a:solidFill>
                <a:latin typeface="YaHei Consolas Hybrid"/>
                <a:ea typeface="YaHei Consolas Hybrid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YaHei Consolas Hybrid"/>
                <a:ea typeface="YaHei Consolas Hybrid"/>
              </a:rPr>
              <a:t>&lt;&lt; </a:t>
            </a:r>
            <a:r>
              <a:rPr lang="en-US" altLang="zh-CN" b="1" dirty="0" err="1">
                <a:solidFill>
                  <a:srgbClr val="642880"/>
                </a:solidFill>
                <a:latin typeface="YaHei Consolas Hybrid"/>
                <a:ea typeface="YaHei Consolas Hybrid"/>
              </a:rPr>
              <a:t>endl</a:t>
            </a:r>
            <a:r>
              <a:rPr lang="en-US" altLang="zh-CN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YaHei Consolas Hybrid"/>
                <a:ea typeface="YaHei Consolas Hybrid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6 ">
  <a:themeElements>
    <a:clrScheme name="chapter6 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chapter6 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6 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6 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6 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apter6 ">
  <a:themeElements>
    <a:clrScheme name="chapter6 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chapter6 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6 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6 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6 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80808"/>
      </a:dk2>
      <a:lt2>
        <a:srgbClr val="FFFFFF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2238</Words>
  <Application>Microsoft Office PowerPoint</Application>
  <PresentationFormat>全屏显示(4:3)</PresentationFormat>
  <Paragraphs>617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龙腾四海</vt:lpstr>
      <vt:lpstr>chapter6 </vt:lpstr>
      <vt:lpstr>1_chapter6 </vt:lpstr>
      <vt:lpstr>默认设计模板</vt:lpstr>
      <vt:lpstr>6 下列二叉排序树中,满足平衡二叉树定义的是</vt:lpstr>
      <vt:lpstr>7 下列叙述中,不符合m阶B树定义要求的是</vt:lpstr>
      <vt:lpstr>1</vt:lpstr>
      <vt:lpstr>PowerPoint 演示文稿</vt:lpstr>
      <vt:lpstr>PowerPoint 演示文稿</vt:lpstr>
      <vt:lpstr>4 设计算法检测一个二叉树是不是一个二叉搜索树。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</vt:lpstr>
      <vt:lpstr>PowerPoint 演示文稿</vt:lpstr>
      <vt:lpstr>8</vt:lpstr>
      <vt:lpstr>PowerPoint 演示文稿</vt:lpstr>
      <vt:lpstr>PowerPoint 演示文稿</vt:lpstr>
      <vt:lpstr>PowerPoint 演示文稿</vt:lpstr>
      <vt:lpstr>4.3 Properties of binary trees</vt:lpstr>
      <vt:lpstr>4.3 Properties of binary trees</vt:lpstr>
      <vt:lpstr>9 分别delete50,40in the following 3阶B-树.</vt:lpstr>
      <vt:lpstr>9 删除50</vt:lpstr>
      <vt:lpstr>PowerPoint 演示文稿</vt:lpstr>
      <vt:lpstr>9 删除40</vt:lpstr>
      <vt:lpstr>10 分别画出插入65,15,40,30后的3阶B-树。</vt:lpstr>
      <vt:lpstr>10 插入65</vt:lpstr>
      <vt:lpstr>10 插入15</vt:lpstr>
      <vt:lpstr>10 插入40</vt:lpstr>
      <vt:lpstr>10 插入30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2009年统考题 3</dc:title>
  <dc:creator>zyy7259</dc:creator>
  <cp:lastModifiedBy>zyy7259</cp:lastModifiedBy>
  <cp:revision>757</cp:revision>
  <dcterms:created xsi:type="dcterms:W3CDTF">2012-11-26T13:00:56Z</dcterms:created>
  <dcterms:modified xsi:type="dcterms:W3CDTF">2012-12-09T11:46:37Z</dcterms:modified>
</cp:coreProperties>
</file>