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90" autoAdjust="0"/>
  </p:normalViewPr>
  <p:slideViewPr>
    <p:cSldViewPr>
      <p:cViewPr varScale="1">
        <p:scale>
          <a:sx n="63" d="100"/>
          <a:sy n="63" d="100"/>
        </p:scale>
        <p:origin x="-11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10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51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23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661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39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64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6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8630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80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16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Given input { 4371, 1323, 6173, 4199, 4344, 9679, 1989 </a:t>
            </a:r>
            <a:r>
              <a:rPr lang="en-US" altLang="zh-CN" dirty="0" smtClean="0"/>
              <a:t>} and  </a:t>
            </a:r>
            <a:r>
              <a:rPr lang="en-US" altLang="zh-CN" dirty="0"/>
              <a:t>a hash </a:t>
            </a:r>
            <a:r>
              <a:rPr lang="en-US" altLang="zh-CN" dirty="0" smtClean="0"/>
              <a:t>function </a:t>
            </a:r>
            <a:r>
              <a:rPr lang="en-US" altLang="zh-CN" dirty="0"/>
              <a:t>h( x ) = x (mod 10),  show the resulting:</a:t>
            </a:r>
          </a:p>
          <a:p>
            <a:pPr marL="269875" indent="0">
              <a:buNone/>
            </a:pPr>
            <a:r>
              <a:rPr lang="en-US" altLang="zh-CN" dirty="0" smtClean="0"/>
              <a:t>a</a:t>
            </a:r>
            <a:r>
              <a:rPr lang="en-US" altLang="zh-CN" dirty="0"/>
              <a:t>.  Separate chaining hash table.</a:t>
            </a:r>
          </a:p>
          <a:p>
            <a:pPr marL="269875" indent="0">
              <a:buNone/>
            </a:pPr>
            <a:r>
              <a:rPr lang="en-US" altLang="zh-CN" dirty="0" smtClean="0"/>
              <a:t>b</a:t>
            </a:r>
            <a:r>
              <a:rPr lang="en-US" altLang="zh-CN" dirty="0"/>
              <a:t>.  Hash table using linear probing.</a:t>
            </a:r>
          </a:p>
          <a:p>
            <a:pPr marL="269875" indent="0">
              <a:buNone/>
            </a:pPr>
            <a:r>
              <a:rPr lang="en-US" altLang="zh-CN" dirty="0" smtClean="0"/>
              <a:t>c</a:t>
            </a:r>
            <a:r>
              <a:rPr lang="en-US" altLang="zh-CN" dirty="0"/>
              <a:t>.  Hash table using quadratic probing.</a:t>
            </a:r>
          </a:p>
          <a:p>
            <a:pPr marL="269875" indent="0">
              <a:buNone/>
            </a:pPr>
            <a:r>
              <a:rPr lang="en-US" altLang="zh-CN" dirty="0" smtClean="0"/>
              <a:t>d</a:t>
            </a:r>
            <a:r>
              <a:rPr lang="en-US" altLang="zh-CN" dirty="0"/>
              <a:t>.  Hash </a:t>
            </a:r>
            <a:r>
              <a:rPr lang="en-US" altLang="zh-CN" dirty="0"/>
              <a:t>table</a:t>
            </a:r>
            <a:r>
              <a:rPr lang="en-US" altLang="zh-CN" dirty="0"/>
              <a:t> with second hash function  h2 (x) = 7- (x mod 7</a:t>
            </a:r>
            <a:r>
              <a:rPr lang="en-US" altLang="zh-CN" dirty="0" smtClean="0"/>
              <a:t>).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385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1.a Separate chaining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0: </a:t>
            </a:r>
          </a:p>
          <a:p>
            <a:r>
              <a:rPr lang="en-US" altLang="zh-CN" dirty="0" smtClean="0"/>
              <a:t>1: 4371</a:t>
            </a:r>
          </a:p>
          <a:p>
            <a:r>
              <a:rPr lang="en-US" altLang="zh-CN" dirty="0" smtClean="0"/>
              <a:t>2: </a:t>
            </a:r>
          </a:p>
          <a:p>
            <a:r>
              <a:rPr lang="en-US" altLang="zh-CN" dirty="0" smtClean="0"/>
              <a:t>3: </a:t>
            </a:r>
            <a:r>
              <a:rPr lang="en-US" altLang="zh-CN" dirty="0" smtClean="0">
                <a:solidFill>
                  <a:srgbClr val="FF0000"/>
                </a:solidFill>
              </a:rPr>
              <a:t>6173</a:t>
            </a:r>
            <a:r>
              <a:rPr lang="en-US" altLang="zh-CN" dirty="0" smtClean="0"/>
              <a:t>   1323</a:t>
            </a:r>
          </a:p>
          <a:p>
            <a:r>
              <a:rPr lang="en-US" altLang="zh-CN" dirty="0" smtClean="0"/>
              <a:t>4: 4344</a:t>
            </a:r>
          </a:p>
          <a:p>
            <a:r>
              <a:rPr lang="en-US" altLang="zh-CN" dirty="0" smtClean="0"/>
              <a:t>5: </a:t>
            </a:r>
          </a:p>
          <a:p>
            <a:r>
              <a:rPr lang="en-US" altLang="zh-CN" dirty="0" smtClean="0"/>
              <a:t>6: </a:t>
            </a:r>
          </a:p>
          <a:p>
            <a:r>
              <a:rPr lang="en-US" altLang="zh-CN" dirty="0" smtClean="0"/>
              <a:t>7: </a:t>
            </a:r>
          </a:p>
          <a:p>
            <a:r>
              <a:rPr lang="en-US" altLang="zh-CN" dirty="0" smtClean="0"/>
              <a:t>8: </a:t>
            </a:r>
          </a:p>
          <a:p>
            <a:r>
              <a:rPr lang="en-US" altLang="zh-CN" dirty="0" smtClean="0"/>
              <a:t>9: </a:t>
            </a:r>
            <a:r>
              <a:rPr lang="en-US" altLang="zh-CN" dirty="0" smtClean="0">
                <a:solidFill>
                  <a:srgbClr val="00B050"/>
                </a:solidFill>
              </a:rPr>
              <a:t>1989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9679</a:t>
            </a:r>
            <a:r>
              <a:rPr lang="en-US" altLang="zh-CN" dirty="0" smtClean="0"/>
              <a:t>   4199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33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1.b linear probing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539425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9679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4371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1989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1323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6173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4344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4199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27784" y="2961143"/>
            <a:ext cx="36503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4371 % 10 = 1;</a:t>
            </a:r>
          </a:p>
          <a:p>
            <a:r>
              <a:rPr lang="en-US" altLang="zh-CN" dirty="0" smtClean="0"/>
              <a:t>1323 % 10 = 3;</a:t>
            </a:r>
          </a:p>
          <a:p>
            <a:r>
              <a:rPr lang="en-US" altLang="zh-CN" dirty="0" smtClean="0"/>
              <a:t>6173 % 10 = 3; 3 + 1 = 4;</a:t>
            </a:r>
          </a:p>
          <a:p>
            <a:r>
              <a:rPr lang="en-US" altLang="zh-CN" dirty="0" smtClean="0"/>
              <a:t>4199 % 10 = 9;</a:t>
            </a:r>
          </a:p>
          <a:p>
            <a:r>
              <a:rPr lang="en-US" altLang="zh-CN" dirty="0" smtClean="0"/>
              <a:t>4344 % 10 = 4; 4 + 1 = 5;</a:t>
            </a:r>
          </a:p>
          <a:p>
            <a:r>
              <a:rPr lang="en-US" altLang="zh-CN" dirty="0" smtClean="0"/>
              <a:t>9679 % 10 = 9; 9 + 1 </a:t>
            </a:r>
            <a:r>
              <a:rPr lang="en-US" altLang="zh-CN" dirty="0" smtClean="0">
                <a:sym typeface="Wingdings" pitchFamily="2" charset="2"/>
              </a:rPr>
              <a:t> 0;</a:t>
            </a:r>
            <a:endParaRPr lang="en-US" altLang="zh-CN" dirty="0" smtClean="0"/>
          </a:p>
          <a:p>
            <a:r>
              <a:rPr lang="en-US" altLang="zh-CN" dirty="0" smtClean="0"/>
              <a:t>1989  % 10 = 9; 0 + 1 = 1; 1 + 1 = 2;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23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1.c quadratic probing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057839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9679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4371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1323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6173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4344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1989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4199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98030" y="3413899"/>
            <a:ext cx="54088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4371 % 10 = 1;</a:t>
            </a:r>
          </a:p>
          <a:p>
            <a:r>
              <a:rPr lang="en-US" altLang="zh-CN" dirty="0" smtClean="0"/>
              <a:t>1323 % 10 = 3;</a:t>
            </a:r>
          </a:p>
          <a:p>
            <a:r>
              <a:rPr lang="en-US" altLang="zh-CN" dirty="0" smtClean="0"/>
              <a:t>6173 % 10 = 3; 3 + 1 = 4;</a:t>
            </a:r>
          </a:p>
          <a:p>
            <a:r>
              <a:rPr lang="en-US" altLang="zh-CN" dirty="0" smtClean="0"/>
              <a:t>4199 % 10 = 9;</a:t>
            </a:r>
          </a:p>
          <a:p>
            <a:r>
              <a:rPr lang="en-US" altLang="zh-CN" dirty="0" smtClean="0"/>
              <a:t>4344 % 10 = 4; 4 +1 = 5;</a:t>
            </a:r>
          </a:p>
          <a:p>
            <a:r>
              <a:rPr lang="en-US" altLang="zh-CN" dirty="0" smtClean="0"/>
              <a:t>9679 % 10 = 9; 9 + 1 </a:t>
            </a:r>
            <a:r>
              <a:rPr lang="en-US" altLang="zh-CN" dirty="0" smtClean="0">
                <a:sym typeface="Wingdings" pitchFamily="2" charset="2"/>
              </a:rPr>
              <a:t> 0;</a:t>
            </a:r>
          </a:p>
          <a:p>
            <a:r>
              <a:rPr lang="en-US" altLang="zh-CN" dirty="0"/>
              <a:t>1989 </a:t>
            </a:r>
            <a:r>
              <a:rPr lang="en-US" altLang="zh-CN" dirty="0" smtClean="0"/>
              <a:t> % 10 = 9; 9 + 1 </a:t>
            </a:r>
            <a:r>
              <a:rPr lang="en-US" altLang="zh-CN" dirty="0" smtClean="0">
                <a:sym typeface="Wingdings" pitchFamily="2" charset="2"/>
              </a:rPr>
              <a:t> 0; 9 + 2*2  3;  9 + 3*3  8;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63691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 hash(k)=</a:t>
            </a:r>
            <a:r>
              <a:rPr lang="en-US" altLang="zh-CN" dirty="0" smtClean="0"/>
              <a:t>d </a:t>
            </a:r>
            <a:r>
              <a:rPr lang="en-US" altLang="zh-CN" dirty="0"/>
              <a:t>and the bucket is </a:t>
            </a:r>
            <a:r>
              <a:rPr lang="en-US" altLang="zh-CN" dirty="0" smtClean="0"/>
              <a:t>already </a:t>
            </a:r>
            <a:r>
              <a:rPr lang="en-US" altLang="zh-CN" dirty="0"/>
              <a:t>occupied </a:t>
            </a:r>
            <a:r>
              <a:rPr lang="en-US" altLang="zh-CN" dirty="0" smtClean="0"/>
              <a:t>then </a:t>
            </a:r>
            <a:r>
              <a:rPr lang="en-US" altLang="zh-CN" dirty="0"/>
              <a:t>we will examine successive buckets d+1, d+2</a:t>
            </a:r>
            <a:r>
              <a:rPr lang="en-US" altLang="zh-CN" baseline="30000" dirty="0"/>
              <a:t>2</a:t>
            </a:r>
            <a:r>
              <a:rPr lang="en-US" altLang="zh-CN" dirty="0"/>
              <a:t>, d+3</a:t>
            </a:r>
            <a:r>
              <a:rPr lang="en-US" altLang="zh-CN" baseline="30000" dirty="0"/>
              <a:t>2</a:t>
            </a:r>
            <a:r>
              <a:rPr lang="en-US" altLang="zh-CN" dirty="0"/>
              <a:t>……,  in the array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11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1.d double hashing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683561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4371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1323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6173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9679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4344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4199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4928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 hash</a:t>
            </a:r>
            <a:r>
              <a:rPr lang="en-US" altLang="zh-CN" baseline="-25000" dirty="0"/>
              <a:t>1</a:t>
            </a:r>
            <a:r>
              <a:rPr lang="en-US" altLang="zh-CN" dirty="0"/>
              <a:t>(k)=d  and the bucket is already  occupied  then we will  counting hash</a:t>
            </a:r>
            <a:r>
              <a:rPr lang="en-US" altLang="zh-CN" baseline="-25000" dirty="0"/>
              <a:t>2</a:t>
            </a:r>
            <a:r>
              <a:rPr lang="en-US" altLang="zh-CN" dirty="0"/>
              <a:t>(k) =c, examine successive buckets </a:t>
            </a:r>
            <a:r>
              <a:rPr lang="en-US" altLang="zh-CN" dirty="0" err="1"/>
              <a:t>d+c</a:t>
            </a:r>
            <a:r>
              <a:rPr lang="en-US" altLang="zh-CN" dirty="0"/>
              <a:t>, d+2c, d+3c……,  in the </a:t>
            </a:r>
            <a:r>
              <a:rPr lang="en-US" altLang="zh-CN" dirty="0" smtClean="0"/>
              <a:t>array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1" y="3139227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4371 % 10 = 1</a:t>
            </a:r>
          </a:p>
          <a:p>
            <a:r>
              <a:rPr lang="en-US" altLang="zh-CN" dirty="0" smtClean="0"/>
              <a:t>1323 % 10 = 3</a:t>
            </a:r>
          </a:p>
          <a:p>
            <a:r>
              <a:rPr lang="en-US" altLang="zh-CN" dirty="0" smtClean="0"/>
              <a:t>6173 % 10 = 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en-US" altLang="zh-CN" dirty="0" smtClean="0"/>
              <a:t>; h2(6173) =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; 3 + 1 </a:t>
            </a:r>
            <a:r>
              <a:rPr lang="en-US" altLang="zh-CN" dirty="0" smtClean="0">
                <a:sym typeface="Wingdings" pitchFamily="2" charset="2"/>
              </a:rPr>
              <a:t> 4; </a:t>
            </a:r>
            <a:endParaRPr lang="en-US" altLang="zh-CN" dirty="0" smtClean="0"/>
          </a:p>
          <a:p>
            <a:r>
              <a:rPr lang="en-US" altLang="zh-CN" dirty="0" smtClean="0"/>
              <a:t>4199 % 10 = 9;</a:t>
            </a:r>
          </a:p>
          <a:p>
            <a:r>
              <a:rPr lang="en-US" altLang="zh-CN" dirty="0" smtClean="0"/>
              <a:t>4344 % 10 = 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en-US" altLang="zh-CN" dirty="0" smtClean="0"/>
              <a:t>; h2(4344) = 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en-US" altLang="zh-CN" dirty="0" smtClean="0"/>
              <a:t>; 4 + 3 = 7;</a:t>
            </a:r>
          </a:p>
          <a:p>
            <a:r>
              <a:rPr lang="en-US" altLang="zh-CN" dirty="0" smtClean="0"/>
              <a:t>9679 % 10 = </a:t>
            </a:r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r>
              <a:rPr lang="en-US" altLang="zh-CN" dirty="0" smtClean="0"/>
              <a:t>; h2(9679) =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/>
              <a:t>; 9 + 2 </a:t>
            </a:r>
            <a:r>
              <a:rPr lang="en-US" altLang="zh-CN" dirty="0" smtClean="0">
                <a:sym typeface="Wingdings" pitchFamily="2" charset="2"/>
              </a:rPr>
              <a:t> 1; 9 + 2 *2  3; 9 + 2 * 3  5;</a:t>
            </a:r>
            <a:endParaRPr lang="en-US" altLang="zh-CN" dirty="0" smtClean="0"/>
          </a:p>
          <a:p>
            <a:r>
              <a:rPr lang="en-US" altLang="zh-CN" dirty="0" smtClean="0"/>
              <a:t>1989  % 10 = </a:t>
            </a:r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r>
              <a:rPr lang="en-US" altLang="zh-CN" dirty="0" smtClean="0"/>
              <a:t>; h2(1989) = 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en-US" altLang="zh-CN" dirty="0" smtClean="0"/>
              <a:t>; 9+6 </a:t>
            </a:r>
            <a:r>
              <a:rPr lang="en-US" altLang="zh-CN" dirty="0" smtClean="0">
                <a:sym typeface="Wingdings" pitchFamily="2" charset="2"/>
              </a:rPr>
              <a:t> 5; 9+6 *2  1; 9+6 * 3  7; 9+6 * 4  3; 9+6 * 5  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9</a:t>
            </a:r>
            <a:r>
              <a:rPr lang="en-US" altLang="zh-CN" dirty="0" smtClean="0">
                <a:sym typeface="Wingdings" pitchFamily="2" charset="2"/>
              </a:rPr>
              <a:t>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504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1.d Rehashing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657668"/>
              </p:ext>
            </p:extLst>
          </p:nvPr>
        </p:nvGraphicFramePr>
        <p:xfrm>
          <a:off x="457200" y="1347976"/>
          <a:ext cx="8229600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4371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6173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19</a:t>
                      </a:r>
                      <a:endParaRPr lang="zh-CN" alt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1989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1323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4199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9679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4344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zh-CN" alt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zh-CN" alt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zh-CN" alt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zh-CN" alt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zh-CN" alt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63888" y="3712964"/>
            <a:ext cx="19127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 </a:t>
            </a:r>
            <a:r>
              <a:rPr lang="zh-CN" altLang="en-US" dirty="0"/>
              <a:t>* </a:t>
            </a:r>
            <a:r>
              <a:rPr lang="en-US" altLang="zh-CN" dirty="0"/>
              <a:t>2 = 20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 smtClean="0">
                <a:sym typeface="Wingdings" pitchFamily="2" charset="2"/>
              </a:rPr>
              <a:t>23</a:t>
            </a:r>
          </a:p>
          <a:p>
            <a:endParaRPr lang="en-US" altLang="zh-CN" dirty="0"/>
          </a:p>
          <a:p>
            <a:r>
              <a:rPr lang="en-US" altLang="zh-CN" dirty="0"/>
              <a:t>4371 % 23 = 1</a:t>
            </a:r>
          </a:p>
          <a:p>
            <a:r>
              <a:rPr lang="en-US" altLang="zh-CN" dirty="0"/>
              <a:t>1323 % 23 = 12</a:t>
            </a:r>
          </a:p>
          <a:p>
            <a:r>
              <a:rPr lang="en-US" altLang="zh-CN" dirty="0"/>
              <a:t>6173 % 23 = </a:t>
            </a:r>
            <a:r>
              <a:rPr lang="en-US" altLang="zh-CN" dirty="0">
                <a:sym typeface="Wingdings" pitchFamily="2" charset="2"/>
              </a:rPr>
              <a:t>9; </a:t>
            </a:r>
            <a:endParaRPr lang="en-US" altLang="zh-CN" dirty="0"/>
          </a:p>
          <a:p>
            <a:r>
              <a:rPr lang="en-US" altLang="zh-CN" dirty="0"/>
              <a:t>4199 % 23 = 13</a:t>
            </a:r>
          </a:p>
          <a:p>
            <a:r>
              <a:rPr lang="en-US" altLang="zh-CN" dirty="0"/>
              <a:t>4344 % 23 = 20;</a:t>
            </a:r>
          </a:p>
          <a:p>
            <a:r>
              <a:rPr lang="en-US" altLang="zh-CN" dirty="0"/>
              <a:t>9679 % 23 = </a:t>
            </a:r>
            <a:r>
              <a:rPr lang="en-US" altLang="zh-CN" dirty="0">
                <a:sym typeface="Wingdings" pitchFamily="2" charset="2"/>
              </a:rPr>
              <a:t>19;</a:t>
            </a:r>
            <a:endParaRPr lang="en-US" altLang="zh-CN" dirty="0"/>
          </a:p>
          <a:p>
            <a:r>
              <a:rPr lang="en-US" altLang="zh-CN" dirty="0"/>
              <a:t>1989  % 23 = </a:t>
            </a:r>
            <a:r>
              <a:rPr lang="en-US" altLang="zh-CN" dirty="0">
                <a:sym typeface="Wingdings" pitchFamily="2" charset="2"/>
              </a:rPr>
              <a:t>11;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4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设散列表为</a:t>
            </a:r>
            <a:r>
              <a:rPr lang="en-US" altLang="zh-CN" dirty="0"/>
              <a:t>HT[13]</a:t>
            </a:r>
            <a:r>
              <a:rPr lang="zh-CN" altLang="en-US" dirty="0"/>
              <a:t>，散列函数</a:t>
            </a:r>
            <a:r>
              <a:rPr lang="zh-CN" altLang="en-US" dirty="0" smtClean="0"/>
              <a:t>为</a:t>
            </a:r>
            <a:r>
              <a:rPr lang="en-US" altLang="zh-CN" dirty="0" smtClean="0"/>
              <a:t>H(key</a:t>
            </a:r>
            <a:r>
              <a:rPr lang="en-US" altLang="zh-CN" dirty="0"/>
              <a:t>) = key % </a:t>
            </a:r>
            <a:r>
              <a:rPr lang="en-US" altLang="zh-CN" dirty="0" smtClean="0"/>
              <a:t>13</a:t>
            </a:r>
            <a:r>
              <a:rPr lang="zh-CN" altLang="en-US" dirty="0" smtClean="0"/>
              <a:t>。</a:t>
            </a:r>
            <a:r>
              <a:rPr lang="zh-CN" altLang="en-US" dirty="0"/>
              <a:t>用线性开地址法解决冲突，对下列关键码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12,23,45,57,20,03,78,31,15,36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) </a:t>
            </a:r>
            <a:r>
              <a:rPr lang="zh-CN" altLang="en-US" dirty="0"/>
              <a:t>画出其散列表。</a:t>
            </a:r>
          </a:p>
          <a:p>
            <a:pPr marL="0" indent="0">
              <a:buNone/>
            </a:pPr>
            <a:r>
              <a:rPr lang="en-US" altLang="zh-CN" dirty="0" smtClean="0"/>
              <a:t>2)</a:t>
            </a:r>
            <a:r>
              <a:rPr lang="zh-CN" altLang="en-US" dirty="0" smtClean="0"/>
              <a:t>计算</a:t>
            </a:r>
            <a:r>
              <a:rPr lang="zh-CN" altLang="en-US" dirty="0"/>
              <a:t>等概率下搜索成功的平均搜索长度。</a:t>
            </a:r>
          </a:p>
          <a:p>
            <a:pPr marL="0" indent="0">
              <a:buNone/>
            </a:pPr>
            <a:r>
              <a:rPr lang="en-US" altLang="zh-CN" dirty="0" smtClean="0"/>
              <a:t>3)</a:t>
            </a:r>
            <a:r>
              <a:rPr lang="zh-CN" altLang="en-US" dirty="0" smtClean="0"/>
              <a:t>如果</a:t>
            </a:r>
            <a:r>
              <a:rPr lang="zh-CN" altLang="en-US" dirty="0"/>
              <a:t>采用链表散列解决冲突，画出该链表。 </a:t>
            </a:r>
          </a:p>
        </p:txBody>
      </p:sp>
    </p:spTree>
    <p:extLst>
      <p:ext uri="{BB962C8B-B14F-4D97-AF65-F5344CB8AC3E}">
        <p14:creationId xmlns:p14="http://schemas.microsoft.com/office/powerpoint/2010/main" val="397811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2(1)(2)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027392"/>
              </p:ext>
            </p:extLst>
          </p:nvPr>
        </p:nvGraphicFramePr>
        <p:xfrm>
          <a:off x="457200" y="1600200"/>
          <a:ext cx="8229598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91680" y="2471192"/>
            <a:ext cx="576773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12;</a:t>
            </a:r>
          </a:p>
          <a:p>
            <a:r>
              <a:rPr lang="en-US" altLang="zh-CN" dirty="0" smtClean="0"/>
              <a:t>23 % 13 = 10;</a:t>
            </a:r>
          </a:p>
          <a:p>
            <a:r>
              <a:rPr lang="en-US" altLang="zh-CN" dirty="0" smtClean="0"/>
              <a:t>45 % 13 = 6;</a:t>
            </a:r>
          </a:p>
          <a:p>
            <a:r>
              <a:rPr lang="en-US" altLang="zh-CN" dirty="0" smtClean="0"/>
              <a:t>57 % 13 = 5;</a:t>
            </a:r>
          </a:p>
          <a:p>
            <a:r>
              <a:rPr lang="en-US" altLang="zh-CN" dirty="0" smtClean="0"/>
              <a:t>20 % 13 = 7</a:t>
            </a:r>
          </a:p>
          <a:p>
            <a:r>
              <a:rPr lang="en-US" altLang="zh-CN" dirty="0" smtClean="0"/>
              <a:t>3;</a:t>
            </a:r>
          </a:p>
          <a:p>
            <a:r>
              <a:rPr lang="en-US" altLang="zh-CN" dirty="0" smtClean="0"/>
              <a:t>78 % 13 = 0;</a:t>
            </a:r>
          </a:p>
          <a:p>
            <a:r>
              <a:rPr lang="en-US" altLang="zh-CN" dirty="0" smtClean="0"/>
              <a:t>31 % 13 = 5; </a:t>
            </a:r>
            <a:r>
              <a:rPr lang="en-US" altLang="zh-CN" dirty="0" smtClean="0">
                <a:solidFill>
                  <a:srgbClr val="FF0000"/>
                </a:solidFill>
              </a:rPr>
              <a:t>5 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 8;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15 % 13 = 2;</a:t>
            </a:r>
          </a:p>
          <a:p>
            <a:r>
              <a:rPr lang="en-US" altLang="zh-CN" dirty="0" smtClean="0"/>
              <a:t>36 % 13 = 10; </a:t>
            </a:r>
            <a:r>
              <a:rPr lang="en-US" altLang="zh-CN" dirty="0" smtClean="0">
                <a:solidFill>
                  <a:srgbClr val="FF0000"/>
                </a:solidFill>
              </a:rPr>
              <a:t>10 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 11;</a:t>
            </a:r>
          </a:p>
          <a:p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平均搜索长度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err="1" smtClean="0">
                <a:sym typeface="Wingdings" pitchFamily="2" charset="2"/>
              </a:rPr>
              <a:t>ASLsucc</a:t>
            </a:r>
            <a:r>
              <a:rPr lang="en-US" altLang="zh-CN" dirty="0" smtClean="0">
                <a:sym typeface="Wingdings" pitchFamily="2" charset="2"/>
              </a:rPr>
              <a:t> = (1 + 1 + 1 + 1 + 1 + 1 + 1 + 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4</a:t>
            </a:r>
            <a:r>
              <a:rPr lang="en-US" altLang="zh-CN" dirty="0" smtClean="0">
                <a:sym typeface="Wingdings" pitchFamily="2" charset="2"/>
              </a:rPr>
              <a:t> + 1 + 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2</a:t>
            </a:r>
            <a:r>
              <a:rPr lang="en-US" altLang="zh-CN" dirty="0" smtClean="0">
                <a:sym typeface="Wingdings" pitchFamily="2" charset="2"/>
              </a:rPr>
              <a:t>) / 10 = 1.4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44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2(3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0: </a:t>
            </a:r>
            <a:r>
              <a:rPr lang="en-US" altLang="zh-CN" dirty="0" smtClean="0"/>
              <a:t>78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en-US" altLang="zh-CN" dirty="0" smtClean="0"/>
              <a:t>: </a:t>
            </a:r>
            <a:endParaRPr lang="en-US" altLang="zh-CN" dirty="0"/>
          </a:p>
          <a:p>
            <a:r>
              <a:rPr lang="en-US" altLang="zh-CN" dirty="0"/>
              <a:t>2: </a:t>
            </a:r>
            <a:r>
              <a:rPr lang="en-US" altLang="zh-CN" dirty="0" smtClean="0"/>
              <a:t>15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en-US" altLang="zh-CN" dirty="0" smtClean="0"/>
              <a:t>: 3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en-US" altLang="zh-CN" dirty="0" smtClean="0"/>
              <a:t>: </a:t>
            </a:r>
            <a:endParaRPr lang="en-US" altLang="zh-CN" dirty="0"/>
          </a:p>
          <a:p>
            <a:r>
              <a:rPr lang="en-US" altLang="zh-CN" dirty="0"/>
              <a:t>5: </a:t>
            </a:r>
            <a:r>
              <a:rPr lang="en-US" altLang="zh-CN" dirty="0">
                <a:solidFill>
                  <a:srgbClr val="FF0000"/>
                </a:solidFill>
              </a:rPr>
              <a:t>31</a:t>
            </a:r>
            <a:r>
              <a:rPr lang="en-US" altLang="zh-CN" dirty="0"/>
              <a:t> </a:t>
            </a:r>
            <a:r>
              <a:rPr lang="en-US" altLang="zh-CN" dirty="0" smtClean="0"/>
              <a:t>57</a:t>
            </a:r>
            <a:endParaRPr lang="en-US" altLang="zh-CN" dirty="0"/>
          </a:p>
          <a:p>
            <a:r>
              <a:rPr lang="en-US" altLang="zh-CN" dirty="0"/>
              <a:t>6: </a:t>
            </a:r>
            <a:r>
              <a:rPr lang="en-US" altLang="zh-CN" dirty="0" smtClean="0"/>
              <a:t>45</a:t>
            </a:r>
            <a:endParaRPr lang="en-US" altLang="zh-CN" dirty="0"/>
          </a:p>
          <a:p>
            <a:r>
              <a:rPr lang="en-US" altLang="zh-CN" dirty="0"/>
              <a:t>7: </a:t>
            </a:r>
            <a:r>
              <a:rPr lang="en-US" altLang="zh-CN" dirty="0" smtClean="0"/>
              <a:t>20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en-US" altLang="zh-CN" dirty="0"/>
              <a:t>9</a:t>
            </a:r>
            <a:r>
              <a:rPr lang="en-US" altLang="zh-CN" dirty="0" smtClean="0"/>
              <a:t>: </a:t>
            </a:r>
          </a:p>
          <a:p>
            <a:r>
              <a:rPr lang="en-US" altLang="zh-CN" dirty="0" smtClean="0"/>
              <a:t>10: </a:t>
            </a:r>
            <a:r>
              <a:rPr lang="en-US" altLang="zh-CN" dirty="0">
                <a:solidFill>
                  <a:srgbClr val="FF0000"/>
                </a:solidFill>
              </a:rPr>
              <a:t>36</a:t>
            </a:r>
            <a:r>
              <a:rPr lang="en-US" altLang="zh-CN" dirty="0"/>
              <a:t> </a:t>
            </a:r>
            <a:r>
              <a:rPr lang="en-US" altLang="zh-CN" dirty="0" smtClean="0"/>
              <a:t>23</a:t>
            </a:r>
          </a:p>
          <a:p>
            <a:r>
              <a:rPr lang="en-US" altLang="zh-CN" dirty="0" smtClean="0"/>
              <a:t>11: </a:t>
            </a:r>
          </a:p>
          <a:p>
            <a:r>
              <a:rPr lang="en-US" altLang="zh-CN" dirty="0" smtClean="0"/>
              <a:t>12: 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65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797</Words>
  <Application>Microsoft Office PowerPoint</Application>
  <PresentationFormat>全屏显示(4:3)</PresentationFormat>
  <Paragraphs>189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龙腾四海</vt:lpstr>
      <vt:lpstr>1</vt:lpstr>
      <vt:lpstr>1.a Separate chaining</vt:lpstr>
      <vt:lpstr>1.b linear probing</vt:lpstr>
      <vt:lpstr>1.c quadratic probing</vt:lpstr>
      <vt:lpstr>1.d double hashing</vt:lpstr>
      <vt:lpstr>1.d Rehashing</vt:lpstr>
      <vt:lpstr>2</vt:lpstr>
      <vt:lpstr>2(1)(2)</vt:lpstr>
      <vt:lpstr>2(3)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zyy7259</dc:creator>
  <cp:lastModifiedBy>zyy7259</cp:lastModifiedBy>
  <cp:revision>179</cp:revision>
  <dcterms:created xsi:type="dcterms:W3CDTF">2012-12-05T14:24:41Z</dcterms:created>
  <dcterms:modified xsi:type="dcterms:W3CDTF">2012-12-05T15:38:58Z</dcterms:modified>
</cp:coreProperties>
</file>