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94" r:id="rId6"/>
    <p:sldId id="295" r:id="rId7"/>
    <p:sldId id="296" r:id="rId8"/>
    <p:sldId id="297" r:id="rId9"/>
    <p:sldId id="298" r:id="rId10"/>
    <p:sldId id="299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泽" initials="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80092"/>
  </p:normalViewPr>
  <p:slideViewPr>
    <p:cSldViewPr snapToGrid="0" snapToObjects="1">
      <p:cViewPr varScale="1">
        <p:scale>
          <a:sx n="73" d="100"/>
          <a:sy n="73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83E2-270D-2E45-BE64-98E7117AAE2D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451E-2CCF-CB40-B62B-5CCE14DFA75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谢谢！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51E-2CCF-CB40-B62B-5CCE14DFA75F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1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1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4D5E-A8B3-C14D-B4FD-81612719887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B1F1-64CD-4F44-B8F4-44FEAD58688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图片 3"/>
          <p:cNvGrpSpPr/>
          <p:nvPr/>
        </p:nvGrpSpPr>
        <p:grpSpPr>
          <a:xfrm>
            <a:off x="-44280" y="-12300"/>
            <a:ext cx="12274380" cy="6848348"/>
            <a:chOff x="0" y="0"/>
            <a:chExt cx="12274378" cy="6848346"/>
          </a:xfrm>
        </p:grpSpPr>
        <p:sp>
          <p:nvSpPr>
            <p:cNvPr id="112" name="Rectangle"/>
            <p:cNvSpPr/>
            <p:nvPr/>
          </p:nvSpPr>
          <p:spPr>
            <a:xfrm>
              <a:off x="0" y="0"/>
              <a:ext cx="12274379" cy="6848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pic>
          <p:nvPicPr>
            <p:cNvPr id="113" name="image1.png" descr="image1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274379" cy="684834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15" name="矩形 1"/>
          <p:cNvSpPr/>
          <p:nvPr/>
        </p:nvSpPr>
        <p:spPr>
          <a:xfrm>
            <a:off x="-57150" y="1826822"/>
            <a:ext cx="12306300" cy="3284700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文本框 2"/>
          <p:cNvSpPr txBox="1"/>
          <p:nvPr/>
        </p:nvSpPr>
        <p:spPr>
          <a:xfrm>
            <a:off x="3741847" y="3007507"/>
            <a:ext cx="5632309" cy="92333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/>
              <a:t>电影评论情感分类</a:t>
            </a:r>
            <a:endParaRPr dirty="0"/>
          </a:p>
        </p:txBody>
      </p:sp>
      <p:sp>
        <p:nvSpPr>
          <p:cNvPr id="117" name="文本框 3"/>
          <p:cNvSpPr txBox="1"/>
          <p:nvPr/>
        </p:nvSpPr>
        <p:spPr>
          <a:xfrm>
            <a:off x="3386006" y="3685532"/>
            <a:ext cx="92396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pic>
        <p:nvPicPr>
          <p:cNvPr id="122" name="图片 31" descr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432100"/>
            <a:ext cx="799989" cy="95032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" name="组合 13"/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3" name="矩形 1"/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" name="文本框 2"/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数据集</a:t>
              </a:r>
              <a:endParaRPr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预处理</a:t>
              </a:r>
              <a:endParaRPr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构建模型</a:t>
              </a:r>
              <a:endParaRPr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测试集效果</a:t>
              </a:r>
              <a:endParaRPr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  <a:endParaRPr lang="zh-CN" altLang="en-US" dirty="0"/>
            </a:p>
          </p:txBody>
        </p:sp>
      </p:grpSp>
      <p:sp>
        <p:nvSpPr>
          <p:cNvPr id="10" name="等腰三角形 8"/>
          <p:cNvSpPr/>
          <p:nvPr/>
        </p:nvSpPr>
        <p:spPr>
          <a:xfrm rot="5400000">
            <a:off x="1876147" y="974926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矩形 10"/>
          <p:cNvSpPr/>
          <p:nvPr/>
        </p:nvSpPr>
        <p:spPr>
          <a:xfrm>
            <a:off x="2550646" y="129510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数据集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50646" y="1846486"/>
            <a:ext cx="9236327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IMDB: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英文电影评论数据集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25000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条训练数据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+25000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条测试数据</a:t>
            </a:r>
            <a:b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http://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ai.stanford.edu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/~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amaas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/data/sentiment/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2550646" y="3582777"/>
            <a:ext cx="5958502" cy="29546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评论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My boyfriend and I went to watch The Guardian.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At first I didn't want to watch it, but I loved the movie- It was definitely the best movie I have seen in sometime.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极性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：正向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3085" y="2293541"/>
            <a:ext cx="3407377" cy="4457596"/>
          </a:xfrm>
          <a:prstGeom prst="rect">
            <a:avLst/>
          </a:prstGeom>
        </p:spPr>
      </p:pic>
      <p:sp>
        <p:nvSpPr>
          <p:cNvPr id="16" name="文本框 17"/>
          <p:cNvSpPr txBox="1"/>
          <p:nvPr/>
        </p:nvSpPr>
        <p:spPr>
          <a:xfrm>
            <a:off x="2915519" y="289001"/>
            <a:ext cx="8649587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目标：输入电影评论，输出评论的极性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正向 或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负向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等腰三角形 8"/>
          <p:cNvSpPr/>
          <p:nvPr/>
        </p:nvSpPr>
        <p:spPr>
          <a:xfrm rot="5400000">
            <a:off x="1876142" y="1925012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矩形 10"/>
          <p:cNvSpPr/>
          <p:nvPr/>
        </p:nvSpPr>
        <p:spPr>
          <a:xfrm>
            <a:off x="2722632" y="1367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预处理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45219" y="869755"/>
            <a:ext cx="9236327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，读取数据集，获得文本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TF- IDF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表示文本特征（用统计学信息表达文字）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2.1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，分词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2.2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，构建词表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2.3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，计算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TF-IDF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值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6034" y="2656875"/>
            <a:ext cx="5925965" cy="3765761"/>
          </a:xfrm>
          <a:prstGeom prst="rect">
            <a:avLst/>
          </a:prstGeom>
        </p:spPr>
      </p:pic>
      <p:grpSp>
        <p:nvGrpSpPr>
          <p:cNvPr id="17" name="组合 13"/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20" name="矩形 1"/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1" name="文本框 2"/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2" name="文本框 4"/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b="1" dirty="0">
                  <a:solidFill>
                    <a:srgbClr val="FFFFFF"/>
                  </a:solidFill>
                </a:rPr>
                <a:t>预处理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5"/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构建模型</a:t>
              </a:r>
              <a:endParaRPr dirty="0"/>
            </a:p>
          </p:txBody>
        </p:sp>
        <p:sp>
          <p:nvSpPr>
            <p:cNvPr id="24" name="文本框 6"/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  <a:endParaRPr lang="zh-CN" altLang="en-US" dirty="0"/>
            </a:p>
          </p:txBody>
        </p:sp>
        <p:sp>
          <p:nvSpPr>
            <p:cNvPr id="25" name="文本框 7"/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测试集效果</a:t>
              </a:r>
              <a:endParaRPr dirty="0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  <a:endParaRPr lang="zh-CN" altLang="en-US" dirty="0"/>
            </a:p>
          </p:txBody>
        </p:sp>
      </p:grpSp>
      <p:sp>
        <p:nvSpPr>
          <p:cNvPr id="15" name="文本框 17"/>
          <p:cNvSpPr txBox="1"/>
          <p:nvPr/>
        </p:nvSpPr>
        <p:spPr>
          <a:xfrm>
            <a:off x="2324328" y="3949258"/>
            <a:ext cx="4166677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实验环境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python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keras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的深度学习库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Colab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谷歌免费云服务器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等腰三角形 8"/>
          <p:cNvSpPr/>
          <p:nvPr/>
        </p:nvSpPr>
        <p:spPr>
          <a:xfrm rot="5400000">
            <a:off x="1914479" y="2830776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矩形 10"/>
          <p:cNvSpPr/>
          <p:nvPr/>
        </p:nvSpPr>
        <p:spPr>
          <a:xfrm>
            <a:off x="2722632" y="1367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构建模型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45219" y="869755"/>
            <a:ext cx="9236327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输入层：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个神经元，对应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TF- IDF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特征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中间层：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层全连接，每层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个神经元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输出层：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个神经元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678" y="1984138"/>
            <a:ext cx="6720114" cy="4798047"/>
          </a:xfrm>
          <a:prstGeom prst="rect">
            <a:avLst/>
          </a:prstGeom>
        </p:spPr>
      </p:pic>
      <p:grpSp>
        <p:nvGrpSpPr>
          <p:cNvPr id="16" name="组合 13"/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17" name="矩形 1"/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" name="文本框 2"/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0" name="文本框 4"/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预处理</a:t>
              </a:r>
              <a:endParaRPr dirty="0"/>
            </a:p>
          </p:txBody>
        </p:sp>
        <p:sp>
          <p:nvSpPr>
            <p:cNvPr id="21" name="文本框 5"/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b="1" dirty="0">
                  <a:solidFill>
                    <a:srgbClr val="FFFFFF"/>
                  </a:solidFill>
                </a:rPr>
                <a:t>构建模型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  <a:endParaRPr lang="zh-CN" altLang="en-US" dirty="0"/>
            </a:p>
          </p:txBody>
        </p:sp>
        <p:sp>
          <p:nvSpPr>
            <p:cNvPr id="23" name="文本框 7"/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测试集效果</a:t>
              </a:r>
              <a:endParaRPr dirty="0"/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等腰三角形 8"/>
          <p:cNvSpPr/>
          <p:nvPr/>
        </p:nvSpPr>
        <p:spPr>
          <a:xfrm rot="5400000">
            <a:off x="1914479" y="3744915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矩形 10"/>
          <p:cNvSpPr/>
          <p:nvPr/>
        </p:nvSpPr>
        <p:spPr>
          <a:xfrm>
            <a:off x="2722632" y="1367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训练模型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45219" y="869755"/>
            <a:ext cx="9236327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，定义损失函数：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二分类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交叉熵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，梯度优化函数：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Adam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，训练参数设置：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epoch 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batch_size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100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，评估函数：准确率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accuracy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0171" y="2885586"/>
            <a:ext cx="5747657" cy="20056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72" y="4946275"/>
            <a:ext cx="5977108" cy="1923190"/>
          </a:xfrm>
          <a:prstGeom prst="rect">
            <a:avLst/>
          </a:prstGeom>
        </p:spPr>
      </p:pic>
      <p:grpSp>
        <p:nvGrpSpPr>
          <p:cNvPr id="17" name="组合 13"/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19" name="矩形 1"/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" name="文本框 2"/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1" name="文本框 4"/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预处理</a:t>
              </a:r>
              <a:endParaRPr dirty="0"/>
            </a:p>
          </p:txBody>
        </p:sp>
        <p:sp>
          <p:nvSpPr>
            <p:cNvPr id="22" name="文本框 5"/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构建模型</a:t>
              </a:r>
              <a:endParaRPr dirty="0"/>
            </a:p>
          </p:txBody>
        </p:sp>
        <p:sp>
          <p:nvSpPr>
            <p:cNvPr id="23" name="文本框 6"/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</a:rPr>
                <a:t>训练模型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文本框 7"/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测试集效果</a:t>
              </a:r>
              <a:endParaRPr dirty="0"/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等腰三角形 8"/>
          <p:cNvSpPr/>
          <p:nvPr/>
        </p:nvSpPr>
        <p:spPr>
          <a:xfrm rot="5400000">
            <a:off x="1883950" y="4611292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矩形 10"/>
          <p:cNvSpPr/>
          <p:nvPr/>
        </p:nvSpPr>
        <p:spPr>
          <a:xfrm>
            <a:off x="2722632" y="13678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可视化训练过程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426" y="2828808"/>
            <a:ext cx="5321300" cy="2463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56" y="498435"/>
            <a:ext cx="4293771" cy="5861129"/>
          </a:xfrm>
          <a:prstGeom prst="rect">
            <a:avLst/>
          </a:prstGeom>
        </p:spPr>
      </p:pic>
      <p:sp>
        <p:nvSpPr>
          <p:cNvPr id="19" name="文本框 17"/>
          <p:cNvSpPr txBox="1"/>
          <p:nvPr/>
        </p:nvSpPr>
        <p:spPr>
          <a:xfrm>
            <a:off x="2367255" y="713359"/>
            <a:ext cx="9236327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训练集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验证集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，损失函数值对比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，准确率对比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3"/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21" name="矩形 1"/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2" name="文本框 2"/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预处理</a:t>
              </a:r>
              <a:endParaRPr dirty="0"/>
            </a:p>
          </p:txBody>
        </p:sp>
        <p:sp>
          <p:nvSpPr>
            <p:cNvPr id="24" name="文本框 5"/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构建模型</a:t>
              </a:r>
              <a:endParaRPr dirty="0"/>
            </a:p>
          </p:txBody>
        </p:sp>
        <p:sp>
          <p:nvSpPr>
            <p:cNvPr id="25" name="文本框 6"/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  <a:endParaRPr lang="zh-CN" altLang="en-US" dirty="0"/>
            </a:p>
          </p:txBody>
        </p:sp>
        <p:sp>
          <p:nvSpPr>
            <p:cNvPr id="26" name="文本框 7"/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测试集效果</a:t>
              </a:r>
              <a:endParaRPr dirty="0"/>
            </a:p>
          </p:txBody>
        </p:sp>
        <p:sp>
          <p:nvSpPr>
            <p:cNvPr id="27" name="文本框 8"/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</a:rPr>
                <a:t>训练可视化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等腰三角形 8"/>
          <p:cNvSpPr/>
          <p:nvPr/>
        </p:nvSpPr>
        <p:spPr>
          <a:xfrm rot="5400000">
            <a:off x="1867476" y="5498359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矩形 10"/>
          <p:cNvSpPr/>
          <p:nvPr/>
        </p:nvSpPr>
        <p:spPr>
          <a:xfrm>
            <a:off x="2722632" y="13678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测试集效果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2722632" y="731659"/>
            <a:ext cx="9236327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，损失函数值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，准确率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study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646" y="3167417"/>
            <a:ext cx="7458110" cy="29589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72" y="553473"/>
            <a:ext cx="6229388" cy="2441518"/>
          </a:xfrm>
          <a:prstGeom prst="rect">
            <a:avLst/>
          </a:prstGeom>
        </p:spPr>
      </p:pic>
      <p:grpSp>
        <p:nvGrpSpPr>
          <p:cNvPr id="18" name="组合 13"/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19" name="矩形 1"/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" name="文本框 2"/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1" name="文本框 4"/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预处理</a:t>
              </a:r>
              <a:endParaRPr dirty="0"/>
            </a:p>
          </p:txBody>
        </p:sp>
        <p:sp>
          <p:nvSpPr>
            <p:cNvPr id="22" name="文本框 5"/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dirty="0"/>
                <a:t>构建模型</a:t>
              </a:r>
              <a:endParaRPr dirty="0"/>
            </a:p>
          </p:txBody>
        </p:sp>
        <p:sp>
          <p:nvSpPr>
            <p:cNvPr id="23" name="文本框 6"/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  <a:endParaRPr lang="zh-CN" altLang="en-US" dirty="0"/>
            </a:p>
          </p:txBody>
        </p:sp>
        <p:sp>
          <p:nvSpPr>
            <p:cNvPr id="24" name="文本框 7"/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b="1" dirty="0">
                  <a:solidFill>
                    <a:srgbClr val="FFFFFF"/>
                  </a:solidFill>
                </a:rPr>
                <a:t>测试集效果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谢谢您的聆听，…"/>
          <p:cNvSpPr txBox="1"/>
          <p:nvPr/>
        </p:nvSpPr>
        <p:spPr>
          <a:xfrm>
            <a:off x="5107269" y="3005807"/>
            <a:ext cx="1977462" cy="8463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900">
                <a:solidFill>
                  <a:srgbClr val="FFFFFF"/>
                </a:solidFill>
              </a:defRPr>
            </a:pPr>
            <a:r>
              <a:rPr kumimoji="0" sz="4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谢谢</a:t>
            </a:r>
            <a:r>
              <a:rPr kumimoji="0" sz="4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！</a:t>
            </a:r>
            <a:endParaRPr kumimoji="0" sz="4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Widescreen</PresentationFormat>
  <Paragraphs>125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Microsoft YaHei UI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泽</dc:creator>
  <cp:lastModifiedBy>奇</cp:lastModifiedBy>
  <cp:revision>55</cp:revision>
  <dcterms:created xsi:type="dcterms:W3CDTF">2020-05-20T01:08:00Z</dcterms:created>
  <dcterms:modified xsi:type="dcterms:W3CDTF">2021-07-16T02:02:38Z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906E9F4F464F482BBBA73D6CF05E8697</vt:lpwstr>
  </property>
  <property fmtid="{D5CDD505-2E9C-101B-9397-08002B2CF9AE}" pid="3" name="KSOProductBuildVer">
    <vt:lpwstr>2052-11.1.0.10667</vt:lpwstr>
  </property>
</Properties>
</file>