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60" r:id="rId6"/>
    <p:sldId id="261" r:id="rId7"/>
    <p:sldId id="265" r:id="rId8"/>
    <p:sldId id="266" r:id="rId9"/>
  </p:sldIdLst>
  <p:sldSz cx="18288000" cy="10287000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Bold" panose="020B0803050000020004" charset="0"/>
      <p:regular r:id="rId15"/>
    </p:embeddedFont>
    <p:embeddedFont>
      <p:font typeface="Fira Sans Medium" panose="020B0603050000020004" pitchFamily="34" charset="0"/>
      <p:regular r:id="rId16"/>
      <p:italic r:id="rId17"/>
    </p:embeddedFont>
    <p:embeddedFont>
      <p:font typeface="等线" panose="02010600030101010101" pitchFamily="2" charset="-122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97645-F008-473B-943B-787F0E58B89D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E11FA-FF2F-4B5F-BCE8-EC129A5A6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4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everyone. Today, we will introduce our final project, which is </a:t>
            </a:r>
            <a:r>
              <a:rPr lang="en-US" altLang="zh-CN" dirty="0" err="1"/>
              <a:t>SmartCourse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E11FA-FF2F-4B5F-BCE8-EC129A5A6E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Layered architecture: UI layer (CLI &amp; </a:t>
            </a:r>
            <a:r>
              <a:rPr lang="en-US" altLang="zh-CN" dirty="0" err="1"/>
              <a:t>Gradio</a:t>
            </a:r>
            <a:r>
              <a:rPr lang="en-US" altLang="zh-CN" dirty="0"/>
              <a:t>) routes requests to the </a:t>
            </a:r>
            <a:r>
              <a:rPr lang="en-US" altLang="zh-CN" dirty="0" err="1"/>
              <a:t>CourseManager</a:t>
            </a:r>
            <a:r>
              <a:rPr lang="en-US" altLang="zh-CN" dirty="0"/>
              <a:t> core; </a:t>
            </a:r>
            <a:r>
              <a:rPr lang="en-US" altLang="zh-CN" dirty="0" err="1"/>
              <a:t>CourseManager</a:t>
            </a:r>
            <a:r>
              <a:rPr lang="en-US" altLang="zh-CN" dirty="0"/>
              <a:t> manipulates domain models (Student, Instructor) and persists to lightweight TXT files. The AI engine (</a:t>
            </a:r>
            <a:r>
              <a:rPr lang="en-US" altLang="zh-CN" dirty="0" err="1"/>
              <a:t>Ollama</a:t>
            </a:r>
            <a:r>
              <a:rPr lang="en-US" altLang="zh-CN" dirty="0"/>
              <a:t>-served LLM) and SMTP email service are plug-in side modules, invoked through clean interfaces, so they can be swapped without touching core logic.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E11FA-FF2F-4B5F-BCE8-EC129A5A6E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6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71700"/>
            <a:ext cx="11094244" cy="6717782"/>
            <a:chOff x="0" y="-1419671"/>
            <a:chExt cx="14792325" cy="8957043"/>
          </a:xfrm>
        </p:grpSpPr>
        <p:sp>
          <p:nvSpPr>
            <p:cNvPr id="3" name="TextBox 3"/>
            <p:cNvSpPr txBox="1"/>
            <p:nvPr/>
          </p:nvSpPr>
          <p:spPr>
            <a:xfrm>
              <a:off x="0" y="-1419671"/>
              <a:ext cx="14792325" cy="45535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5400" dirty="0" err="1">
                  <a:solidFill>
                    <a:srgbClr val="000000"/>
                  </a:solidFill>
                  <a:latin typeface="Fira Sans Bold"/>
                </a:rPr>
                <a:t>SmartCourse</a:t>
              </a:r>
              <a:r>
                <a:rPr lang="en-US" sz="5400" dirty="0">
                  <a:solidFill>
                    <a:srgbClr val="000000"/>
                  </a:solidFill>
                  <a:latin typeface="Fira Sans Bold"/>
                </a:rPr>
                <a:t>: Course Selection System with AI Suggestion Module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168329"/>
              <a:ext cx="13603473" cy="3369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Fira Sans Bold"/>
                </a:rPr>
                <a:t>Team members:</a:t>
              </a:r>
            </a:p>
            <a:p>
              <a:pPr algn="l"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Fira Sans Bold"/>
                </a:rPr>
                <a:t>Yixuan M</a:t>
              </a:r>
              <a:r>
                <a:rPr lang="en-US" altLang="zh-CN" sz="3599" dirty="0">
                  <a:solidFill>
                    <a:srgbClr val="000000"/>
                  </a:solidFill>
                  <a:latin typeface="Fira Sans Bold"/>
                </a:rPr>
                <a:t>i</a:t>
              </a:r>
              <a:endParaRPr lang="en-US" sz="3599" dirty="0">
                <a:solidFill>
                  <a:srgbClr val="000000"/>
                </a:solidFill>
                <a:latin typeface="Fira Sans Bold"/>
              </a:endParaRPr>
            </a:p>
            <a:p>
              <a:pPr algn="l">
                <a:lnSpc>
                  <a:spcPts val="5039"/>
                </a:lnSpc>
              </a:pPr>
              <a:r>
                <a:rPr lang="en-US" sz="3599" dirty="0" err="1">
                  <a:solidFill>
                    <a:srgbClr val="000000"/>
                  </a:solidFill>
                  <a:latin typeface="Fira Sans Bold"/>
                </a:rPr>
                <a:t>Yiduo</a:t>
              </a:r>
              <a:r>
                <a:rPr lang="en-US" sz="3599" dirty="0">
                  <a:solidFill>
                    <a:srgbClr val="000000"/>
                  </a:solidFill>
                  <a:latin typeface="Fira Sans Bold"/>
                </a:rPr>
                <a:t> Yu </a:t>
              </a:r>
            </a:p>
            <a:p>
              <a:pPr algn="l">
                <a:lnSpc>
                  <a:spcPts val="5039"/>
                </a:lnSpc>
              </a:pPr>
              <a:r>
                <a:rPr lang="en-US" sz="3599" dirty="0">
                  <a:solidFill>
                    <a:srgbClr val="000000"/>
                  </a:solidFill>
                  <a:latin typeface="Fira Sans Bold"/>
                </a:rPr>
                <a:t>Yiyi Zhao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723630"/>
            <a:ext cx="4212844" cy="1196340"/>
            <a:chOff x="0" y="0"/>
            <a:chExt cx="5617125" cy="1595120"/>
          </a:xfrm>
        </p:grpSpPr>
        <p:sp>
          <p:nvSpPr>
            <p:cNvPr id="14" name="TextBox 14"/>
            <p:cNvSpPr txBox="1"/>
            <p:nvPr/>
          </p:nvSpPr>
          <p:spPr>
            <a:xfrm>
              <a:off x="1293956" y="-47625"/>
              <a:ext cx="4323169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College of Science, Mathematics and Technology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40676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27743" y="-89986"/>
            <a:ext cx="10138115" cy="8779655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05679" y="5832746"/>
            <a:ext cx="5966980" cy="516743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081194"/>
            <a:ext cx="446046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39041" y="2387597"/>
            <a:ext cx="610932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8" lvl="1" indent="-539744" algn="l">
              <a:lnSpc>
                <a:spcPts val="6999"/>
              </a:lnSpc>
              <a:buFont typeface="Arial"/>
              <a:buChar char="•"/>
            </a:pPr>
            <a:r>
              <a:rPr lang="en-US" sz="4999" dirty="0">
                <a:solidFill>
                  <a:srgbClr val="F4F4F4"/>
                </a:solidFill>
                <a:latin typeface="Fira Sans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39041" y="3908424"/>
            <a:ext cx="610932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8" lvl="1" indent="-539744" algn="l">
              <a:lnSpc>
                <a:spcPts val="6999"/>
              </a:lnSpc>
              <a:buFont typeface="Arial"/>
              <a:buChar char="•"/>
            </a:pPr>
            <a:r>
              <a:rPr lang="en-US" sz="4999" dirty="0">
                <a:solidFill>
                  <a:srgbClr val="F4F4F4"/>
                </a:solidFill>
                <a:latin typeface="Fira Sans"/>
              </a:rPr>
              <a:t>Advantages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39041" y="5429250"/>
            <a:ext cx="6897751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88" lvl="1" indent="-539744" algn="l">
              <a:lnSpc>
                <a:spcPts val="6999"/>
              </a:lnSpc>
              <a:buFont typeface="Arial"/>
              <a:buChar char="•"/>
            </a:pPr>
            <a:r>
              <a:rPr lang="en-US" sz="4999" dirty="0">
                <a:solidFill>
                  <a:srgbClr val="F4F4F4"/>
                </a:solidFill>
                <a:latin typeface="Fira Sans"/>
              </a:rPr>
              <a:t>System Structure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39040" y="6950076"/>
            <a:ext cx="7844160" cy="843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488" lvl="1" indent="-539744" algn="l">
              <a:lnSpc>
                <a:spcPts val="6999"/>
              </a:lnSpc>
              <a:buFont typeface="Arial"/>
              <a:buChar char="•"/>
            </a:pPr>
            <a:r>
              <a:rPr lang="en-US" sz="4999" dirty="0">
                <a:solidFill>
                  <a:srgbClr val="F4F4F4"/>
                </a:solidFill>
                <a:latin typeface="Fira Sans"/>
              </a:rPr>
              <a:t>Code Demonstration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934770" y="375439"/>
            <a:ext cx="5250770" cy="454719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2907691"/>
            <a:ext cx="778468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Introduction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612902"/>
            <a:ext cx="10629900" cy="5091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600" dirty="0" err="1"/>
              <a:t>SmartCourse</a:t>
            </a:r>
            <a:r>
              <a:rPr lang="en-US" altLang="zh-CN" sz="3600" dirty="0"/>
              <a:t> is an intelligent course selection system built with Python.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600" dirty="0"/>
              <a:t>It provides real-time enrollment, email alerts, and AI-based course advising.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600" dirty="0"/>
              <a:t>Students receive personalized recommendations based on their academic history and major plan.</a:t>
            </a:r>
            <a:br>
              <a:rPr lang="en-US" altLang="zh-CN" sz="3600" dirty="0"/>
            </a:br>
            <a:r>
              <a:rPr lang="en-US" altLang="zh-CN" sz="3600" dirty="0"/>
              <a:t>The system supports both command-line and web UI (</a:t>
            </a:r>
            <a:r>
              <a:rPr lang="en-US" altLang="zh-CN" sz="3600" dirty="0" err="1"/>
              <a:t>Gradio</a:t>
            </a:r>
            <a:r>
              <a:rPr lang="en-US" altLang="zh-CN" sz="3600" dirty="0"/>
              <a:t>), ensuring flexibility for different users.</a:t>
            </a:r>
            <a:endParaRPr lang="en-US" sz="3600" dirty="0">
              <a:solidFill>
                <a:srgbClr val="000000"/>
              </a:solidFill>
              <a:latin typeface="Fira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8700" y="723630"/>
            <a:ext cx="4212844" cy="1196340"/>
            <a:chOff x="0" y="0"/>
            <a:chExt cx="5617125" cy="1595120"/>
          </a:xfrm>
        </p:grpSpPr>
        <p:sp>
          <p:nvSpPr>
            <p:cNvPr id="9" name="TextBox 9"/>
            <p:cNvSpPr txBox="1"/>
            <p:nvPr/>
          </p:nvSpPr>
          <p:spPr>
            <a:xfrm>
              <a:off x="1293956" y="-47625"/>
              <a:ext cx="4323169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College of Science, Mathematics and Technology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40676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A8BF7F-6093-B93F-24A7-99ABF4B80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079E30-FA17-3512-7971-C5123D9D664F}"/>
              </a:ext>
            </a:extLst>
          </p:cNvPr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813AC8-38C6-9C5C-39C5-DD31B11B5A1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4B479D8-99F7-9FE2-3105-B70886C3724C}"/>
              </a:ext>
            </a:extLst>
          </p:cNvPr>
          <p:cNvGrpSpPr/>
          <p:nvPr/>
        </p:nvGrpSpPr>
        <p:grpSpPr>
          <a:xfrm>
            <a:off x="10934770" y="375439"/>
            <a:ext cx="5250770" cy="4547192"/>
            <a:chOff x="0" y="0"/>
            <a:chExt cx="3619627" cy="31346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0A9B2DD-8CCB-3AE7-DAEF-D9C45D0748F8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75D8573-725F-75DD-16A6-DBC45BCEE74B}"/>
              </a:ext>
            </a:extLst>
          </p:cNvPr>
          <p:cNvSpPr txBox="1"/>
          <p:nvPr/>
        </p:nvSpPr>
        <p:spPr>
          <a:xfrm>
            <a:off x="1028700" y="2907691"/>
            <a:ext cx="778468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Advantages 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25FA4B2D-686D-28A9-EC85-C904602112ED}"/>
              </a:ext>
            </a:extLst>
          </p:cNvPr>
          <p:cNvGrpSpPr/>
          <p:nvPr/>
        </p:nvGrpSpPr>
        <p:grpSpPr>
          <a:xfrm>
            <a:off x="1028700" y="723630"/>
            <a:ext cx="4212844" cy="1196340"/>
            <a:chOff x="0" y="0"/>
            <a:chExt cx="5617125" cy="1595120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329CAA2-C0FC-3550-2EA2-2C41CFA14228}"/>
                </a:ext>
              </a:extLst>
            </p:cNvPr>
            <p:cNvSpPr txBox="1"/>
            <p:nvPr/>
          </p:nvSpPr>
          <p:spPr>
            <a:xfrm>
              <a:off x="1293956" y="-47625"/>
              <a:ext cx="4323169" cy="1642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College of Science, Mathematics and Technology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53A014A-0948-C775-7C22-4CD2D9041EF7}"/>
                </a:ext>
              </a:extLst>
            </p:cNvPr>
            <p:cNvSpPr/>
            <p:nvPr/>
          </p:nvSpPr>
          <p:spPr>
            <a:xfrm>
              <a:off x="0" y="40676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B7BBE7E1-AB48-D2EA-70A5-0B0E811D7FCF}"/>
              </a:ext>
            </a:extLst>
          </p:cNvPr>
          <p:cNvSpPr txBox="1"/>
          <p:nvPr/>
        </p:nvSpPr>
        <p:spPr>
          <a:xfrm>
            <a:off x="1028700" y="4612902"/>
            <a:ext cx="10629900" cy="5091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Fira Sans"/>
              </a:rPr>
              <a:t>AI-Powered Advisor: Local LLM (DeepSeek-r1:1.5b) gives personalized suggestions.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Fira Sans"/>
              </a:rPr>
              <a:t>Email Notifications: Student/instructors get real-time updates.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Fira Sans"/>
              </a:rPr>
              <a:t>Dual UI: CLI for testing, </a:t>
            </a:r>
            <a:r>
              <a:rPr lang="en-US" sz="3600" dirty="0" err="1">
                <a:solidFill>
                  <a:srgbClr val="000000"/>
                </a:solidFill>
                <a:latin typeface="Fira Sans"/>
              </a:rPr>
              <a:t>Gradio</a:t>
            </a:r>
            <a:r>
              <a:rPr lang="en-US" sz="3600" dirty="0">
                <a:solidFill>
                  <a:srgbClr val="000000"/>
                </a:solidFill>
                <a:latin typeface="Fira Sans"/>
              </a:rPr>
              <a:t> for daily use.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Fira Sans"/>
              </a:rPr>
              <a:t>Lightweight Storage: Pure TXT files, no database.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Fira Sans"/>
              </a:rPr>
              <a:t>Privacy Friendly: No external API calls needed.</a:t>
            </a:r>
          </a:p>
          <a:p>
            <a:pPr marL="571500" indent="-571500">
              <a:lnSpc>
                <a:spcPts val="50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Fira Sans"/>
              </a:rPr>
              <a:t>Modular Design: Easy to update or extend.</a:t>
            </a:r>
          </a:p>
        </p:txBody>
      </p:sp>
    </p:spTree>
    <p:extLst>
      <p:ext uri="{BB962C8B-B14F-4D97-AF65-F5344CB8AC3E}">
        <p14:creationId xmlns:p14="http://schemas.microsoft.com/office/powerpoint/2010/main" val="3196092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0819" y="3626415"/>
            <a:ext cx="15498481" cy="2873711"/>
            <a:chOff x="-976160" y="-213947"/>
            <a:chExt cx="20664641" cy="3831614"/>
          </a:xfrm>
        </p:grpSpPr>
        <p:sp>
          <p:nvSpPr>
            <p:cNvPr id="3" name="TextBox 3"/>
            <p:cNvSpPr txBox="1"/>
            <p:nvPr/>
          </p:nvSpPr>
          <p:spPr>
            <a:xfrm>
              <a:off x="0" y="2884242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976160" y="-213947"/>
              <a:ext cx="19688481" cy="2425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99"/>
                </a:lnSpc>
              </a:pPr>
              <a:r>
                <a:rPr lang="en-US" sz="11999" dirty="0">
                  <a:solidFill>
                    <a:srgbClr val="A4E473"/>
                  </a:solidFill>
                  <a:latin typeface="Fira Sans Medium"/>
                </a:rPr>
                <a:t>S</a:t>
              </a:r>
              <a:r>
                <a:rPr lang="en-US" altLang="zh-CN" sz="11999" dirty="0">
                  <a:solidFill>
                    <a:srgbClr val="A4E473"/>
                  </a:solidFill>
                  <a:latin typeface="Fira Sans Medium"/>
                </a:rPr>
                <a:t>ystem Structure</a:t>
              </a:r>
              <a:endParaRPr lang="en-US" sz="11999" dirty="0">
                <a:solidFill>
                  <a:srgbClr val="A4E473"/>
                </a:solidFill>
                <a:latin typeface="Fira Sans Medium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696ECD1-A15B-5880-8DD3-43BAD296E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639"/>
            <a:ext cx="15849600" cy="102643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1" y="3652121"/>
            <a:ext cx="16154400" cy="2713251"/>
            <a:chOff x="-823757" y="0"/>
            <a:chExt cx="21539200" cy="3617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2884242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823757" y="0"/>
              <a:ext cx="21539200" cy="23903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99"/>
                </a:lnSpc>
              </a:pPr>
              <a:r>
                <a:rPr lang="en-US" sz="11999" dirty="0">
                  <a:solidFill>
                    <a:srgbClr val="A4E473"/>
                  </a:solidFill>
                  <a:latin typeface="Fira Sans Medium"/>
                </a:rPr>
                <a:t>Code Demonstration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0819" y="3652121"/>
            <a:ext cx="14766361" cy="2713251"/>
            <a:chOff x="0" y="0"/>
            <a:chExt cx="19688481" cy="3617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2884242"/>
              <a:ext cx="19688481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9688481" cy="24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99"/>
                </a:lnSpc>
              </a:pPr>
              <a:r>
                <a:rPr lang="en-US" sz="11999" dirty="0">
                  <a:solidFill>
                    <a:srgbClr val="A4E473"/>
                  </a:solidFill>
                  <a:latin typeface="Fira Sans Medium"/>
                </a:rPr>
                <a:t>Thanks!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80C3FBF-F1B7-AF95-1EEF-E8A83677D379}"/>
              </a:ext>
            </a:extLst>
          </p:cNvPr>
          <p:cNvSpPr txBox="1"/>
          <p:nvPr/>
        </p:nvSpPr>
        <p:spPr>
          <a:xfrm>
            <a:off x="6163734" y="6077994"/>
            <a:ext cx="596027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altLang="zh-CN" sz="4400" dirty="0">
                <a:solidFill>
                  <a:schemeClr val="bg1"/>
                </a:solidFill>
                <a:latin typeface="Fira Sans Bold"/>
              </a:rPr>
              <a:t>Team members:</a:t>
            </a:r>
          </a:p>
          <a:p>
            <a:pPr algn="ctr">
              <a:lnSpc>
                <a:spcPts val="5039"/>
              </a:lnSpc>
            </a:pPr>
            <a:r>
              <a:rPr lang="en-US" altLang="zh-CN" sz="4400" dirty="0">
                <a:solidFill>
                  <a:schemeClr val="bg1"/>
                </a:solidFill>
                <a:latin typeface="Fira Sans Bold"/>
              </a:rPr>
              <a:t>Yixuan Mi</a:t>
            </a:r>
          </a:p>
          <a:p>
            <a:pPr algn="ctr">
              <a:lnSpc>
                <a:spcPts val="5039"/>
              </a:lnSpc>
            </a:pPr>
            <a:r>
              <a:rPr lang="en-US" altLang="zh-CN" sz="4400" dirty="0" err="1">
                <a:solidFill>
                  <a:schemeClr val="bg1"/>
                </a:solidFill>
                <a:latin typeface="Fira Sans Bold"/>
              </a:rPr>
              <a:t>Yiduo</a:t>
            </a:r>
            <a:r>
              <a:rPr lang="en-US" altLang="zh-CN" sz="4400" dirty="0">
                <a:solidFill>
                  <a:schemeClr val="bg1"/>
                </a:solidFill>
                <a:latin typeface="Fira Sans Bold"/>
              </a:rPr>
              <a:t> Yu </a:t>
            </a:r>
          </a:p>
          <a:p>
            <a:pPr algn="ctr">
              <a:lnSpc>
                <a:spcPts val="5039"/>
              </a:lnSpc>
            </a:pPr>
            <a:r>
              <a:rPr lang="en-US" altLang="zh-CN" sz="4400" dirty="0">
                <a:solidFill>
                  <a:schemeClr val="bg1"/>
                </a:solidFill>
                <a:latin typeface="Fira Sans Bold"/>
              </a:rPr>
              <a:t>Yiyi Zhao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262</Words>
  <Application>Microsoft Office PowerPoint</Application>
  <PresentationFormat>自定义</PresentationFormat>
  <Paragraphs>35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Fira Sans Bold</vt:lpstr>
      <vt:lpstr>Arial</vt:lpstr>
      <vt:lpstr>Fira Sans</vt:lpstr>
      <vt:lpstr>Fira Sans Medium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Internal Deck Presentation</dc:title>
  <cp:lastModifiedBy>Ethan Mi</cp:lastModifiedBy>
  <cp:revision>11</cp:revision>
  <dcterms:created xsi:type="dcterms:W3CDTF">2006-08-16T00:00:00Z</dcterms:created>
  <dcterms:modified xsi:type="dcterms:W3CDTF">2025-07-04T06:02:41Z</dcterms:modified>
  <dc:identifier>DAGF3UkZuJg</dc:identifier>
</cp:coreProperties>
</file>