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Image Retrieval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6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Structure</a:t>
            </a:r>
          </a:p>
          <a:p>
            <a:pPr lvl="1"/>
            <a:r>
              <a:rPr lang="en-US" altLang="zh-CN" dirty="0" smtClean="0"/>
              <a:t>1.1 </a:t>
            </a:r>
            <a:r>
              <a:rPr lang="en-US" altLang="zh-CN" dirty="0"/>
              <a:t>Perceptual Hash </a:t>
            </a:r>
            <a:r>
              <a:rPr lang="en-US" altLang="zh-CN" dirty="0" smtClean="0"/>
              <a:t>Algorithms</a:t>
            </a:r>
          </a:p>
          <a:p>
            <a:pPr lvl="1"/>
            <a:r>
              <a:rPr lang="en-US" altLang="zh-CN" dirty="0"/>
              <a:t>1.2 Content-Base Image </a:t>
            </a:r>
            <a:r>
              <a:rPr lang="en-US" altLang="zh-CN" dirty="0" err="1" smtClean="0"/>
              <a:t>Retrival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1.3 </a:t>
            </a:r>
            <a:r>
              <a:rPr lang="en-US" altLang="zh-CN" dirty="0"/>
              <a:t>Assessment of the Current </a:t>
            </a:r>
            <a:r>
              <a:rPr lang="en-US" altLang="zh-CN" dirty="0" smtClean="0"/>
              <a:t>Algorithm</a:t>
            </a:r>
          </a:p>
          <a:p>
            <a:pPr marL="342900" lvl="1" indent="-342900"/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 smtClean="0"/>
              <a:t>Directions</a:t>
            </a:r>
          </a:p>
          <a:p>
            <a:pPr marL="342900" lvl="1" indent="-342900"/>
            <a:endParaRPr lang="en-US" altLang="zh-CN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66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181475" y="2495550"/>
            <a:ext cx="5957124" cy="3368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Perceptual </a:t>
            </a:r>
            <a:r>
              <a:rPr lang="en-US" altLang="zh-CN" b="1" dirty="0" smtClean="0"/>
              <a:t>Hash Algorithms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PHA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356508" y="3784949"/>
            <a:ext cx="1510392" cy="663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Reduce size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71699" y="3784948"/>
            <a:ext cx="1704976" cy="663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Reduce color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21460" y="2737197"/>
            <a:ext cx="1841326" cy="889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Average the colors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940436" y="2708622"/>
            <a:ext cx="2041742" cy="964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Compute the bits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525125" y="3932648"/>
            <a:ext cx="1549422" cy="726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Construct the hash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321460" y="4959783"/>
            <a:ext cx="1841326" cy="68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Compute the DCT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82200" y="4959783"/>
            <a:ext cx="1202498" cy="68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Reduce the DCT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975536" y="4938777"/>
            <a:ext cx="2016167" cy="739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Further reduce the </a:t>
            </a:r>
            <a:r>
              <a:rPr lang="en-US" altLang="zh-CN" dirty="0"/>
              <a:t>D</a:t>
            </a:r>
            <a:r>
              <a:rPr lang="en-US" altLang="zh-CN" dirty="0" smtClean="0"/>
              <a:t>CT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306552" y="6192263"/>
            <a:ext cx="5832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00B0F0"/>
                </a:solidFill>
              </a:rPr>
              <a:t>Simple and high efficiency but low robustness</a:t>
            </a:r>
            <a:endParaRPr lang="zh-CN" altLang="en-US" sz="2000" b="1" dirty="0">
              <a:solidFill>
                <a:srgbClr val="00B0F0"/>
              </a:solidFill>
            </a:endParaRPr>
          </a:p>
        </p:txBody>
      </p:sp>
      <p:cxnSp>
        <p:nvCxnSpPr>
          <p:cNvPr id="14" name="直接箭头连接符 13"/>
          <p:cNvCxnSpPr>
            <a:stCxn id="4" idx="3"/>
            <a:endCxn id="5" idx="1"/>
          </p:cNvCxnSpPr>
          <p:nvPr/>
        </p:nvCxnSpPr>
        <p:spPr>
          <a:xfrm flipV="1">
            <a:off x="1866900" y="4116888"/>
            <a:ext cx="3047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5" idx="3"/>
            <a:endCxn id="6" idx="1"/>
          </p:cNvCxnSpPr>
          <p:nvPr/>
        </p:nvCxnSpPr>
        <p:spPr>
          <a:xfrm flipV="1">
            <a:off x="3876675" y="3181871"/>
            <a:ext cx="444785" cy="935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" idx="3"/>
            <a:endCxn id="9" idx="1"/>
          </p:cNvCxnSpPr>
          <p:nvPr/>
        </p:nvCxnSpPr>
        <p:spPr>
          <a:xfrm>
            <a:off x="3876675" y="4116888"/>
            <a:ext cx="444785" cy="1187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3"/>
            <a:endCxn id="7" idx="1"/>
          </p:cNvCxnSpPr>
          <p:nvPr/>
        </p:nvCxnSpPr>
        <p:spPr>
          <a:xfrm>
            <a:off x="6162786" y="3181871"/>
            <a:ext cx="1777650" cy="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0" idx="1"/>
          </p:cNvCxnSpPr>
          <p:nvPr/>
        </p:nvCxnSpPr>
        <p:spPr>
          <a:xfrm>
            <a:off x="6162786" y="5304511"/>
            <a:ext cx="319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11" idx="1"/>
          </p:cNvCxnSpPr>
          <p:nvPr/>
        </p:nvCxnSpPr>
        <p:spPr>
          <a:xfrm>
            <a:off x="7684698" y="5304511"/>
            <a:ext cx="290838" cy="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7" idx="3"/>
            <a:endCxn id="8" idx="1"/>
          </p:cNvCxnSpPr>
          <p:nvPr/>
        </p:nvCxnSpPr>
        <p:spPr>
          <a:xfrm>
            <a:off x="9982178" y="3190874"/>
            <a:ext cx="542947" cy="11050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1" idx="3"/>
            <a:endCxn id="8" idx="1"/>
          </p:cNvCxnSpPr>
          <p:nvPr/>
        </p:nvCxnSpPr>
        <p:spPr>
          <a:xfrm flipV="1">
            <a:off x="9991703" y="4295903"/>
            <a:ext cx="533422" cy="10123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16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Content-Base Image </a:t>
            </a:r>
            <a:r>
              <a:rPr lang="en-US" altLang="zh-CN" b="1" dirty="0" err="1" smtClean="0"/>
              <a:t>Retrival</a:t>
            </a:r>
            <a:r>
              <a:rPr lang="zh-CN" altLang="en-US" b="1" dirty="0" smtClean="0"/>
              <a:t>（</a:t>
            </a:r>
            <a:r>
              <a:rPr lang="en-US" altLang="zh-CN" b="1" dirty="0"/>
              <a:t>C</a:t>
            </a:r>
            <a:r>
              <a:rPr lang="en-US" altLang="zh-CN" b="1" dirty="0" smtClean="0"/>
              <a:t>BIR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grpSp>
        <p:nvGrpSpPr>
          <p:cNvPr id="41" name="组合 40"/>
          <p:cNvGrpSpPr/>
          <p:nvPr/>
        </p:nvGrpSpPr>
        <p:grpSpPr>
          <a:xfrm>
            <a:off x="647142" y="2190749"/>
            <a:ext cx="8564936" cy="4033836"/>
            <a:chOff x="380442" y="2209799"/>
            <a:chExt cx="8564936" cy="4033836"/>
          </a:xfrm>
        </p:grpSpPr>
        <p:sp>
          <p:nvSpPr>
            <p:cNvPr id="7" name="流程图: 磁盘 6"/>
            <p:cNvSpPr/>
            <p:nvPr/>
          </p:nvSpPr>
          <p:spPr>
            <a:xfrm>
              <a:off x="1351376" y="2209799"/>
              <a:ext cx="1337326" cy="112162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Dataset of Images</a:t>
              </a:r>
              <a:endParaRPr lang="zh-CN" altLang="en-US" sz="1600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551378" y="2332142"/>
              <a:ext cx="1953378" cy="8772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Image Representation</a:t>
              </a:r>
              <a:endParaRPr lang="zh-CN" altLang="en-US" sz="1600" dirty="0"/>
            </a:p>
          </p:txBody>
        </p:sp>
        <p:sp>
          <p:nvSpPr>
            <p:cNvPr id="9" name="流程图: 磁盘 8"/>
            <p:cNvSpPr/>
            <p:nvPr/>
          </p:nvSpPr>
          <p:spPr>
            <a:xfrm>
              <a:off x="6425067" y="2216989"/>
              <a:ext cx="1439811" cy="111443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Store Indexing</a:t>
              </a:r>
              <a:endParaRPr lang="zh-CN" altLang="en-US" sz="1600" dirty="0"/>
            </a:p>
          </p:txBody>
        </p:sp>
        <p:cxnSp>
          <p:nvCxnSpPr>
            <p:cNvPr id="11" name="直接箭头连接符 10"/>
            <p:cNvCxnSpPr>
              <a:stCxn id="7" idx="4"/>
              <a:endCxn id="8" idx="1"/>
            </p:cNvCxnSpPr>
            <p:nvPr/>
          </p:nvCxnSpPr>
          <p:spPr>
            <a:xfrm>
              <a:off x="2688702" y="2770614"/>
              <a:ext cx="862676" cy="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8" idx="3"/>
              <a:endCxn id="9" idx="2"/>
            </p:cNvCxnSpPr>
            <p:nvPr/>
          </p:nvCxnSpPr>
          <p:spPr>
            <a:xfrm>
              <a:off x="5504756" y="2770791"/>
              <a:ext cx="920311" cy="3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延期 13"/>
            <p:cNvSpPr/>
            <p:nvPr/>
          </p:nvSpPr>
          <p:spPr>
            <a:xfrm>
              <a:off x="380442" y="3924510"/>
              <a:ext cx="1837176" cy="80737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User Submits Query Image</a:t>
              </a:r>
              <a:endParaRPr lang="zh-CN" altLang="en-US" sz="1600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592963" y="3924510"/>
              <a:ext cx="2020070" cy="8073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Image Representation</a:t>
              </a:r>
              <a:endParaRPr lang="zh-CN" altLang="en-US" sz="1600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941827" y="3899793"/>
              <a:ext cx="2373373" cy="856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Image Scoring</a:t>
              </a:r>
              <a:endParaRPr lang="zh-CN" altLang="en-US" sz="1600" dirty="0"/>
            </a:p>
          </p:txBody>
        </p:sp>
        <p:sp>
          <p:nvSpPr>
            <p:cNvPr id="17" name="流程图: 磁盘 16"/>
            <p:cNvSpPr/>
            <p:nvPr/>
          </p:nvSpPr>
          <p:spPr>
            <a:xfrm>
              <a:off x="7668417" y="3800933"/>
              <a:ext cx="1276961" cy="105452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Database of index</a:t>
              </a:r>
              <a:endParaRPr lang="zh-CN" altLang="en-US" sz="1600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46602" y="5415670"/>
              <a:ext cx="2174953" cy="790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Search </a:t>
              </a:r>
              <a:r>
                <a:rPr lang="en-US" altLang="zh-CN" sz="1600" dirty="0" err="1" smtClean="0"/>
                <a:t>Reranking</a:t>
              </a:r>
              <a:endParaRPr lang="zh-CN" altLang="en-US" sz="1600" dirty="0"/>
            </a:p>
          </p:txBody>
        </p:sp>
        <p:sp>
          <p:nvSpPr>
            <p:cNvPr id="19" name="六边形 18"/>
            <p:cNvSpPr/>
            <p:nvPr/>
          </p:nvSpPr>
          <p:spPr>
            <a:xfrm>
              <a:off x="2623370" y="5378597"/>
              <a:ext cx="1977713" cy="865038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Display Results to User</a:t>
              </a:r>
              <a:endParaRPr lang="zh-CN" altLang="en-US" sz="1600" dirty="0"/>
            </a:p>
          </p:txBody>
        </p:sp>
        <p:cxnSp>
          <p:nvCxnSpPr>
            <p:cNvPr id="21" name="直接箭头连接符 20"/>
            <p:cNvCxnSpPr>
              <a:stCxn id="14" idx="3"/>
              <a:endCxn id="15" idx="1"/>
            </p:cNvCxnSpPr>
            <p:nvPr/>
          </p:nvCxnSpPr>
          <p:spPr>
            <a:xfrm>
              <a:off x="2217618" y="4328195"/>
              <a:ext cx="375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5" idx="3"/>
              <a:endCxn id="16" idx="1"/>
            </p:cNvCxnSpPr>
            <p:nvPr/>
          </p:nvCxnSpPr>
          <p:spPr>
            <a:xfrm flipV="1">
              <a:off x="4613033" y="4328194"/>
              <a:ext cx="3287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7" idx="2"/>
              <a:endCxn id="16" idx="3"/>
            </p:cNvCxnSpPr>
            <p:nvPr/>
          </p:nvCxnSpPr>
          <p:spPr>
            <a:xfrm flipH="1" flipV="1">
              <a:off x="7315200" y="4328194"/>
              <a:ext cx="35321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6" idx="2"/>
              <a:endCxn id="18" idx="0"/>
            </p:cNvCxnSpPr>
            <p:nvPr/>
          </p:nvCxnSpPr>
          <p:spPr>
            <a:xfrm>
              <a:off x="6128514" y="4756594"/>
              <a:ext cx="5565" cy="659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8" idx="1"/>
              <a:endCxn id="19" idx="0"/>
            </p:cNvCxnSpPr>
            <p:nvPr/>
          </p:nvCxnSpPr>
          <p:spPr>
            <a:xfrm flipH="1">
              <a:off x="4601083" y="5811116"/>
              <a:ext cx="4455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/>
          <p:cNvSpPr txBox="1"/>
          <p:nvPr/>
        </p:nvSpPr>
        <p:spPr>
          <a:xfrm>
            <a:off x="9212078" y="1647765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Application:</a:t>
            </a:r>
            <a:endParaRPr lang="zh-CN" altLang="en-US" sz="2400" b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9665916" y="2313092"/>
            <a:ext cx="23451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Google Images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Bing Images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TinEye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Pixsy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eBay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Amazon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Alibaba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Taobao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JD.COM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etc….</a:t>
            </a:r>
          </a:p>
        </p:txBody>
      </p:sp>
    </p:spTree>
    <p:extLst>
      <p:ext uri="{BB962C8B-B14F-4D97-AF65-F5344CB8AC3E}">
        <p14:creationId xmlns:p14="http://schemas.microsoft.com/office/powerpoint/2010/main" val="557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线形标注 1(无边框) 39"/>
          <p:cNvSpPr/>
          <p:nvPr/>
        </p:nvSpPr>
        <p:spPr>
          <a:xfrm>
            <a:off x="7676334" y="5628071"/>
            <a:ext cx="2867842" cy="720227"/>
          </a:xfrm>
          <a:prstGeom prst="callout1">
            <a:avLst>
              <a:gd name="adj1" fmla="val 34909"/>
              <a:gd name="adj2" fmla="val -1956"/>
              <a:gd name="adj3" fmla="val -62016"/>
              <a:gd name="adj4" fmla="val -2964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zh-CN" sz="1600" b="1" dirty="0"/>
              <a:t>Distance Based </a:t>
            </a:r>
            <a:r>
              <a:rPr lang="en-US" altLang="zh-CN" sz="1600" b="1" dirty="0" smtClean="0"/>
              <a:t>Scoring</a:t>
            </a:r>
            <a:endParaRPr lang="en-US" altLang="zh-CN" sz="1600" dirty="0"/>
          </a:p>
          <a:p>
            <a:pPr algn="ctr"/>
            <a:r>
              <a:rPr lang="en-US" altLang="zh-CN" sz="1600" dirty="0"/>
              <a:t>Voting Based Scoring</a:t>
            </a:r>
            <a:endParaRPr lang="zh-CN" altLang="en-US" sz="1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Assessment of the Current Algorithm</a:t>
            </a:r>
            <a:endParaRPr lang="zh-CN" altLang="en-US" b="1" dirty="0"/>
          </a:p>
        </p:txBody>
      </p:sp>
      <p:sp>
        <p:nvSpPr>
          <p:cNvPr id="30" name="线形标注 3(无边框) 29"/>
          <p:cNvSpPr/>
          <p:nvPr/>
        </p:nvSpPr>
        <p:spPr>
          <a:xfrm>
            <a:off x="4670490" y="1487170"/>
            <a:ext cx="3730560" cy="846231"/>
          </a:xfrm>
          <a:prstGeom prst="callout3">
            <a:avLst>
              <a:gd name="adj1" fmla="val 42326"/>
              <a:gd name="adj2" fmla="val -1203"/>
              <a:gd name="adj3" fmla="val 42326"/>
              <a:gd name="adj4" fmla="val -16890"/>
              <a:gd name="adj5" fmla="val 100000"/>
              <a:gd name="adj6" fmla="val -16667"/>
              <a:gd name="adj7" fmla="val 162252"/>
              <a:gd name="adj8" fmla="val -571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Hand </a:t>
            </a:r>
            <a:r>
              <a:rPr lang="en-US" altLang="zh-CN" dirty="0"/>
              <a:t>Crafted </a:t>
            </a:r>
            <a:r>
              <a:rPr lang="en-US" altLang="zh-CN" dirty="0" smtClean="0"/>
              <a:t>Feature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zh-CN" b="1" dirty="0"/>
              <a:t>Learning-based Feature</a:t>
            </a:r>
            <a:endParaRPr lang="zh-CN" altLang="en-US" b="1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8105775" y="2085975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934450" y="192405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VGG16  </a:t>
            </a:r>
            <a:r>
              <a:rPr lang="en-US" altLang="zh-CN" dirty="0" err="1" smtClean="0"/>
              <a:t>finetune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0991926" y="5671091"/>
            <a:ext cx="11047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Cosine</a:t>
            </a:r>
          </a:p>
          <a:p>
            <a:pPr algn="ctr"/>
            <a:r>
              <a:rPr lang="en-US" altLang="zh-CN" dirty="0" smtClean="0"/>
              <a:t>similarity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10448925" y="5918498"/>
            <a:ext cx="594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9238037" y="2774509"/>
            <a:ext cx="2744379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Author: Yong Yuan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student 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Open source in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 article </a:t>
            </a:r>
            <a:r>
              <a:rPr lang="en-US" altLang="zh-CN" dirty="0" smtClean="0"/>
              <a:t>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Demo for CBIR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630516" y="2689511"/>
            <a:ext cx="8564936" cy="4033836"/>
            <a:chOff x="380442" y="2209799"/>
            <a:chExt cx="8564936" cy="4033836"/>
          </a:xfrm>
        </p:grpSpPr>
        <p:sp>
          <p:nvSpPr>
            <p:cNvPr id="29" name="流程图: 磁盘 28"/>
            <p:cNvSpPr/>
            <p:nvPr/>
          </p:nvSpPr>
          <p:spPr>
            <a:xfrm>
              <a:off x="1351376" y="2209799"/>
              <a:ext cx="1337326" cy="112162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Dataset of Images</a:t>
              </a:r>
              <a:endParaRPr lang="zh-CN" altLang="en-US" sz="1600" dirty="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551378" y="2332142"/>
              <a:ext cx="1953378" cy="8772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Image Representation</a:t>
              </a:r>
              <a:endParaRPr lang="zh-CN" altLang="en-US" sz="1600" dirty="0"/>
            </a:p>
          </p:txBody>
        </p:sp>
        <p:sp>
          <p:nvSpPr>
            <p:cNvPr id="32" name="流程图: 磁盘 31"/>
            <p:cNvSpPr/>
            <p:nvPr/>
          </p:nvSpPr>
          <p:spPr>
            <a:xfrm>
              <a:off x="6425067" y="2216989"/>
              <a:ext cx="1439811" cy="111443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Store Indexing</a:t>
              </a:r>
              <a:endParaRPr lang="zh-CN" altLang="en-US" sz="1600" dirty="0"/>
            </a:p>
          </p:txBody>
        </p:sp>
        <p:cxnSp>
          <p:nvCxnSpPr>
            <p:cNvPr id="36" name="直接箭头连接符 35"/>
            <p:cNvCxnSpPr>
              <a:stCxn id="29" idx="4"/>
              <a:endCxn id="31" idx="1"/>
            </p:cNvCxnSpPr>
            <p:nvPr/>
          </p:nvCxnSpPr>
          <p:spPr>
            <a:xfrm>
              <a:off x="2688702" y="2770614"/>
              <a:ext cx="862676" cy="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1" idx="3"/>
              <a:endCxn id="32" idx="2"/>
            </p:cNvCxnSpPr>
            <p:nvPr/>
          </p:nvCxnSpPr>
          <p:spPr>
            <a:xfrm>
              <a:off x="5504756" y="2770791"/>
              <a:ext cx="920311" cy="3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流程图: 延期 40"/>
            <p:cNvSpPr/>
            <p:nvPr/>
          </p:nvSpPr>
          <p:spPr>
            <a:xfrm>
              <a:off x="380442" y="3924510"/>
              <a:ext cx="1837176" cy="80737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User Submits Query Image</a:t>
              </a:r>
              <a:endParaRPr lang="zh-CN" altLang="en-US" sz="1600" dirty="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2592963" y="3924510"/>
              <a:ext cx="2020070" cy="8073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Image Representation</a:t>
              </a:r>
              <a:endParaRPr lang="zh-CN" altLang="en-US" sz="1600" dirty="0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4941827" y="3899793"/>
              <a:ext cx="2373373" cy="856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Image Scoring</a:t>
              </a:r>
              <a:endParaRPr lang="zh-CN" altLang="en-US" sz="1600" dirty="0"/>
            </a:p>
          </p:txBody>
        </p:sp>
        <p:sp>
          <p:nvSpPr>
            <p:cNvPr id="44" name="流程图: 磁盘 43"/>
            <p:cNvSpPr/>
            <p:nvPr/>
          </p:nvSpPr>
          <p:spPr>
            <a:xfrm>
              <a:off x="7668417" y="3800933"/>
              <a:ext cx="1276961" cy="105452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Database of index</a:t>
              </a:r>
              <a:endParaRPr lang="zh-CN" altLang="en-US" sz="1600" dirty="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046602" y="5415670"/>
              <a:ext cx="2174953" cy="790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Search </a:t>
              </a:r>
              <a:r>
                <a:rPr lang="en-US" altLang="zh-CN" sz="1600" dirty="0" err="1" smtClean="0"/>
                <a:t>Reranking</a:t>
              </a:r>
              <a:endParaRPr lang="zh-CN" altLang="en-US" sz="1600" dirty="0"/>
            </a:p>
          </p:txBody>
        </p:sp>
        <p:sp>
          <p:nvSpPr>
            <p:cNvPr id="46" name="六边形 45"/>
            <p:cNvSpPr/>
            <p:nvPr/>
          </p:nvSpPr>
          <p:spPr>
            <a:xfrm>
              <a:off x="2623370" y="5378597"/>
              <a:ext cx="1977713" cy="865038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Display Results to User</a:t>
              </a:r>
              <a:endParaRPr lang="zh-CN" altLang="en-US" sz="1600" dirty="0"/>
            </a:p>
          </p:txBody>
        </p:sp>
        <p:cxnSp>
          <p:nvCxnSpPr>
            <p:cNvPr id="47" name="直接箭头连接符 46"/>
            <p:cNvCxnSpPr>
              <a:stCxn id="41" idx="3"/>
              <a:endCxn id="42" idx="1"/>
            </p:cNvCxnSpPr>
            <p:nvPr/>
          </p:nvCxnSpPr>
          <p:spPr>
            <a:xfrm>
              <a:off x="2217618" y="4328195"/>
              <a:ext cx="375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2" idx="3"/>
              <a:endCxn id="43" idx="1"/>
            </p:cNvCxnSpPr>
            <p:nvPr/>
          </p:nvCxnSpPr>
          <p:spPr>
            <a:xfrm flipV="1">
              <a:off x="4613033" y="4328194"/>
              <a:ext cx="3287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44" idx="2"/>
              <a:endCxn id="43" idx="3"/>
            </p:cNvCxnSpPr>
            <p:nvPr/>
          </p:nvCxnSpPr>
          <p:spPr>
            <a:xfrm flipH="1" flipV="1">
              <a:off x="7315200" y="4328194"/>
              <a:ext cx="35321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43" idx="2"/>
              <a:endCxn id="45" idx="0"/>
            </p:cNvCxnSpPr>
            <p:nvPr/>
          </p:nvCxnSpPr>
          <p:spPr>
            <a:xfrm>
              <a:off x="6128514" y="4756594"/>
              <a:ext cx="5565" cy="659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45" idx="1"/>
              <a:endCxn id="46" idx="0"/>
            </p:cNvCxnSpPr>
            <p:nvPr/>
          </p:nvCxnSpPr>
          <p:spPr>
            <a:xfrm flipH="1">
              <a:off x="4601083" y="5811116"/>
              <a:ext cx="4455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6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357744" y="4878761"/>
            <a:ext cx="1077461" cy="16544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655593" y="1838498"/>
            <a:ext cx="8564936" cy="4033836"/>
            <a:chOff x="380442" y="2209799"/>
            <a:chExt cx="8564936" cy="4033836"/>
          </a:xfrm>
        </p:grpSpPr>
        <p:sp>
          <p:nvSpPr>
            <p:cNvPr id="44" name="流程图: 磁盘 43"/>
            <p:cNvSpPr/>
            <p:nvPr/>
          </p:nvSpPr>
          <p:spPr>
            <a:xfrm>
              <a:off x="1351376" y="2209799"/>
              <a:ext cx="1337326" cy="112162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Dataset of Images</a:t>
              </a:r>
              <a:endParaRPr lang="zh-CN" altLang="en-US" sz="1600" dirty="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3551378" y="2332142"/>
              <a:ext cx="1953378" cy="8772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Image Representation</a:t>
              </a:r>
              <a:endParaRPr lang="zh-CN" altLang="en-US" sz="1600" dirty="0"/>
            </a:p>
          </p:txBody>
        </p:sp>
        <p:sp>
          <p:nvSpPr>
            <p:cNvPr id="46" name="流程图: 磁盘 45"/>
            <p:cNvSpPr/>
            <p:nvPr/>
          </p:nvSpPr>
          <p:spPr>
            <a:xfrm>
              <a:off x="6425067" y="2216989"/>
              <a:ext cx="1439811" cy="111443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Store Indexing</a:t>
              </a:r>
              <a:endParaRPr lang="zh-CN" altLang="en-US" sz="1600" dirty="0"/>
            </a:p>
          </p:txBody>
        </p:sp>
        <p:cxnSp>
          <p:nvCxnSpPr>
            <p:cNvPr id="47" name="直接箭头连接符 46"/>
            <p:cNvCxnSpPr>
              <a:stCxn id="44" idx="4"/>
              <a:endCxn id="45" idx="1"/>
            </p:cNvCxnSpPr>
            <p:nvPr/>
          </p:nvCxnSpPr>
          <p:spPr>
            <a:xfrm>
              <a:off x="2688702" y="2770614"/>
              <a:ext cx="862676" cy="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5" idx="3"/>
              <a:endCxn id="46" idx="2"/>
            </p:cNvCxnSpPr>
            <p:nvPr/>
          </p:nvCxnSpPr>
          <p:spPr>
            <a:xfrm>
              <a:off x="5504756" y="2770791"/>
              <a:ext cx="920311" cy="3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流程图: 延期 48"/>
            <p:cNvSpPr/>
            <p:nvPr/>
          </p:nvSpPr>
          <p:spPr>
            <a:xfrm>
              <a:off x="380442" y="3924510"/>
              <a:ext cx="1837176" cy="80737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User Submits Query Image</a:t>
              </a:r>
              <a:endParaRPr lang="zh-CN" altLang="en-US" sz="1600" dirty="0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2592963" y="3924510"/>
              <a:ext cx="2020070" cy="8073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Image Representation</a:t>
              </a:r>
              <a:endParaRPr lang="zh-CN" altLang="en-US" sz="1600" dirty="0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4941827" y="3899793"/>
              <a:ext cx="2373373" cy="8568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Image Scoring</a:t>
              </a:r>
              <a:endParaRPr lang="zh-CN" altLang="en-US" sz="1600" dirty="0"/>
            </a:p>
          </p:txBody>
        </p:sp>
        <p:sp>
          <p:nvSpPr>
            <p:cNvPr id="52" name="流程图: 磁盘 51"/>
            <p:cNvSpPr/>
            <p:nvPr/>
          </p:nvSpPr>
          <p:spPr>
            <a:xfrm>
              <a:off x="7668417" y="3800933"/>
              <a:ext cx="1276961" cy="105452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Database of index</a:t>
              </a:r>
              <a:endParaRPr lang="zh-CN" altLang="en-US" sz="1600" dirty="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5046602" y="5415670"/>
              <a:ext cx="2174953" cy="790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Search </a:t>
              </a:r>
              <a:r>
                <a:rPr lang="en-US" altLang="zh-CN" sz="1600" dirty="0" err="1" smtClean="0"/>
                <a:t>Reranking</a:t>
              </a:r>
              <a:endParaRPr lang="zh-CN" altLang="en-US" sz="1600" dirty="0"/>
            </a:p>
          </p:txBody>
        </p:sp>
        <p:sp>
          <p:nvSpPr>
            <p:cNvPr id="54" name="六边形 53"/>
            <p:cNvSpPr/>
            <p:nvPr/>
          </p:nvSpPr>
          <p:spPr>
            <a:xfrm>
              <a:off x="2623370" y="5378597"/>
              <a:ext cx="1977713" cy="865038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Display Results to User</a:t>
              </a:r>
              <a:endParaRPr lang="zh-CN" altLang="en-US" sz="1600" dirty="0"/>
            </a:p>
          </p:txBody>
        </p:sp>
        <p:cxnSp>
          <p:nvCxnSpPr>
            <p:cNvPr id="55" name="直接箭头连接符 54"/>
            <p:cNvCxnSpPr>
              <a:stCxn id="49" idx="3"/>
              <a:endCxn id="50" idx="1"/>
            </p:cNvCxnSpPr>
            <p:nvPr/>
          </p:nvCxnSpPr>
          <p:spPr>
            <a:xfrm>
              <a:off x="2217618" y="4328195"/>
              <a:ext cx="375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50" idx="3"/>
              <a:endCxn id="51" idx="1"/>
            </p:cNvCxnSpPr>
            <p:nvPr/>
          </p:nvCxnSpPr>
          <p:spPr>
            <a:xfrm flipV="1">
              <a:off x="4613033" y="4328194"/>
              <a:ext cx="3287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52" idx="2"/>
              <a:endCxn id="51" idx="3"/>
            </p:cNvCxnSpPr>
            <p:nvPr/>
          </p:nvCxnSpPr>
          <p:spPr>
            <a:xfrm flipH="1" flipV="1">
              <a:off x="7315200" y="4328194"/>
              <a:ext cx="35321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51" idx="2"/>
              <a:endCxn id="53" idx="0"/>
            </p:cNvCxnSpPr>
            <p:nvPr/>
          </p:nvCxnSpPr>
          <p:spPr>
            <a:xfrm>
              <a:off x="6128514" y="4756594"/>
              <a:ext cx="5565" cy="659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53" idx="1"/>
              <a:endCxn id="54" idx="0"/>
            </p:cNvCxnSpPr>
            <p:nvPr/>
          </p:nvCxnSpPr>
          <p:spPr>
            <a:xfrm flipH="1">
              <a:off x="4601083" y="5811116"/>
              <a:ext cx="4455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Assessment of the Current Algorithm</a:t>
            </a:r>
            <a:endParaRPr lang="zh-CN" altLang="en-US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9809536" y="2943155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where time spends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9343764" y="4944822"/>
                <a:ext cx="2160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[1,512]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⨉</m:t>
                    </m:r>
                  </m:oMath>
                </a14:m>
                <a:r>
                  <a:rPr lang="en-US" altLang="zh-CN" dirty="0" smtClean="0"/>
                  <a:t>[512,N]=[N]</a:t>
                </a:r>
                <a:endParaRPr lang="zh-CN" altLang="en-US" dirty="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764" y="4944822"/>
                <a:ext cx="2160848" cy="276999"/>
              </a:xfrm>
              <a:prstGeom prst="rect">
                <a:avLst/>
              </a:prstGeom>
              <a:blipFill>
                <a:blip r:embed="rId2"/>
                <a:stretch>
                  <a:fillRect l="-5367" t="-28261" r="-649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8354291" y="5246090"/>
                <a:ext cx="3728015" cy="1359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512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512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512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291" y="5246090"/>
                <a:ext cx="3728015" cy="13590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9488591" y="6501843"/>
            <a:ext cx="2039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Cosine similarity</a:t>
            </a:r>
            <a:endParaRPr lang="zh-CN" altLang="en-US" dirty="0"/>
          </a:p>
        </p:txBody>
      </p:sp>
      <p:cxnSp>
        <p:nvCxnSpPr>
          <p:cNvPr id="21" name="肘形连接符 20"/>
          <p:cNvCxnSpPr>
            <a:stCxn id="51" idx="0"/>
            <a:endCxn id="24" idx="1"/>
          </p:cNvCxnSpPr>
          <p:nvPr/>
        </p:nvCxnSpPr>
        <p:spPr>
          <a:xfrm rot="5400000" flipH="1" flipV="1">
            <a:off x="7906265" y="1625222"/>
            <a:ext cx="400671" cy="3405871"/>
          </a:xfrm>
          <a:prstGeom prst="bentConnector2">
            <a:avLst/>
          </a:prstGeom>
          <a:ln w="5715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/>
          <p:nvPr/>
        </p:nvCxnSpPr>
        <p:spPr>
          <a:xfrm rot="16200000" flipH="1">
            <a:off x="2578802" y="3525600"/>
            <a:ext cx="2628754" cy="2406994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2689682" y="3370021"/>
            <a:ext cx="6694788" cy="33896"/>
          </a:xfrm>
          <a:prstGeom prst="line">
            <a:avLst/>
          </a:prstGeom>
          <a:ln w="57150">
            <a:solidFill>
              <a:srgbClr val="00B0F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H="1" flipV="1">
            <a:off x="9379708" y="3414718"/>
            <a:ext cx="21467" cy="1163565"/>
          </a:xfrm>
          <a:prstGeom prst="line">
            <a:avLst/>
          </a:prstGeom>
          <a:ln w="57150">
            <a:solidFill>
              <a:srgbClr val="00B0F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7797720" y="4578282"/>
            <a:ext cx="1586750" cy="0"/>
          </a:xfrm>
          <a:prstGeom prst="line">
            <a:avLst/>
          </a:prstGeom>
          <a:ln w="57150">
            <a:solidFill>
              <a:srgbClr val="00B0F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V="1">
            <a:off x="7797720" y="4578282"/>
            <a:ext cx="0" cy="1465193"/>
          </a:xfrm>
          <a:prstGeom prst="line">
            <a:avLst/>
          </a:prstGeom>
          <a:ln w="57150">
            <a:solidFill>
              <a:srgbClr val="00B0F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5052581" y="6068290"/>
            <a:ext cx="2714378" cy="7732"/>
          </a:xfrm>
          <a:prstGeom prst="line">
            <a:avLst/>
          </a:prstGeom>
          <a:ln w="57150">
            <a:solidFill>
              <a:srgbClr val="00B0F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曲线连接符 3"/>
          <p:cNvCxnSpPr/>
          <p:nvPr/>
        </p:nvCxnSpPr>
        <p:spPr>
          <a:xfrm>
            <a:off x="6845988" y="4292002"/>
            <a:ext cx="1957707" cy="919488"/>
          </a:xfrm>
          <a:prstGeom prst="curved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5"/>
          <p:cNvCxnSpPr>
            <a:endCxn id="36" idx="0"/>
          </p:cNvCxnSpPr>
          <p:nvPr/>
        </p:nvCxnSpPr>
        <p:spPr>
          <a:xfrm rot="10800000" flipV="1">
            <a:off x="1897065" y="4274424"/>
            <a:ext cx="1547458" cy="622809"/>
          </a:xfrm>
          <a:prstGeom prst="curved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414656" y="4897234"/>
            <a:ext cx="979573" cy="1584561"/>
            <a:chOff x="1414656" y="4897234"/>
            <a:chExt cx="979573" cy="15845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1644335" y="4897234"/>
                  <a:ext cx="5054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𝐼𝑀𝐺</m:t>
                        </m:r>
                      </m:oMath>
                    </m:oMathPara>
                  </a14:m>
                  <a:endParaRPr lang="en-US" altLang="zh-CN" b="0" dirty="0" smtClean="0"/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4335" y="4897234"/>
                  <a:ext cx="50545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639" r="-7229" b="-10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1414656" y="5510235"/>
                  <a:ext cx="974369" cy="27699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𝑉𝐺𝐺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𝑁𝑒𝑡</m:t>
                        </m:r>
                      </m:oMath>
                    </m:oMathPara>
                  </a14:m>
                  <a:endParaRPr lang="en-US" altLang="zh-CN" b="0" dirty="0" smtClean="0"/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656" y="5510235"/>
                  <a:ext cx="97436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681" r="-3681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1424092" y="6112463"/>
                  <a:ext cx="9701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[1,512]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092" y="6112463"/>
                  <a:ext cx="97013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/>
            <p:cNvCxnSpPr>
              <a:stCxn id="36" idx="2"/>
              <a:endCxn id="37" idx="0"/>
            </p:cNvCxnSpPr>
            <p:nvPr/>
          </p:nvCxnSpPr>
          <p:spPr>
            <a:xfrm>
              <a:off x="1897065" y="5174233"/>
              <a:ext cx="4776" cy="336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37" idx="2"/>
              <a:endCxn id="8" idx="0"/>
            </p:cNvCxnSpPr>
            <p:nvPr/>
          </p:nvCxnSpPr>
          <p:spPr>
            <a:xfrm>
              <a:off x="1901841" y="5787234"/>
              <a:ext cx="7320" cy="325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/>
          <p:cNvSpPr txBox="1"/>
          <p:nvPr/>
        </p:nvSpPr>
        <p:spPr>
          <a:xfrm>
            <a:off x="8582048" y="4598946"/>
            <a:ext cx="364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Large </a:t>
            </a:r>
            <a:r>
              <a:rPr lang="en-US" altLang="zh-CN" smtClean="0"/>
              <a:t>scale matrix </a:t>
            </a:r>
            <a:r>
              <a:rPr lang="en-US" altLang="zh-CN" dirty="0" smtClean="0"/>
              <a:t>calculation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89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34173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2605</TotalTime>
  <Words>271</Words>
  <Application>Microsoft Office PowerPoint</Application>
  <PresentationFormat>宽屏</PresentationFormat>
  <Paragraphs>78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幼圆</vt:lpstr>
      <vt:lpstr>Arial</vt:lpstr>
      <vt:lpstr>Cambria Math</vt:lpstr>
      <vt:lpstr>Century Gothic</vt:lpstr>
      <vt:lpstr>Wingdings</vt:lpstr>
      <vt:lpstr>Wingdings 3</vt:lpstr>
      <vt:lpstr>丝状</vt:lpstr>
      <vt:lpstr>Image Retrieval</vt:lpstr>
      <vt:lpstr>Contents</vt:lpstr>
      <vt:lpstr>Perceptual Hash Algorithms（PHA）</vt:lpstr>
      <vt:lpstr>Content-Base Image Retrival（CBIR）</vt:lpstr>
      <vt:lpstr>Assessment of the Current Algorithm</vt:lpstr>
      <vt:lpstr>Assessment of the Current Algorithm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Retrieval</dc:title>
  <dc:creator>zhizi.zhang</dc:creator>
  <cp:lastModifiedBy>zhizi.zhang</cp:lastModifiedBy>
  <cp:revision>45</cp:revision>
  <dcterms:created xsi:type="dcterms:W3CDTF">2021-04-09T09:25:28Z</dcterms:created>
  <dcterms:modified xsi:type="dcterms:W3CDTF">2021-04-30T01:50:10Z</dcterms:modified>
</cp:coreProperties>
</file>