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67250" cx="302387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eNro/ZCerGn+J/6mNMuY0+VZI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0" orient="horz"/>
        <p:guide pos="9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4 columns">
  <p:cSld name="1_Standard 4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4" type="body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body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6" type="body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7" type="body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8" type="body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9" type="body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3" type="body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4" type="body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219"/>
              </a:spcBef>
              <a:spcAft>
                <a:spcPts val="0"/>
              </a:spcAft>
              <a:buClr>
                <a:schemeClr val="lt1"/>
              </a:buClr>
              <a:buSzPts val="6096"/>
              <a:buFont typeface="Arial"/>
              <a:buNone/>
              <a:defRPr b="0" i="0" sz="60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5" type="body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774"/>
              </a:spcBef>
              <a:spcAft>
                <a:spcPts val="0"/>
              </a:spcAft>
              <a:buClr>
                <a:schemeClr val="lt1"/>
              </a:buClr>
              <a:buSzPts val="8868"/>
              <a:buFont typeface="Arial"/>
              <a:buNone/>
              <a:defRPr b="0" i="0" sz="886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6" type="body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549"/>
              </a:spcBef>
              <a:spcAft>
                <a:spcPts val="0"/>
              </a:spcAft>
              <a:buClr>
                <a:schemeClr val="lt1"/>
              </a:buClr>
              <a:buSzPts val="12747"/>
              <a:buFont typeface="Arial"/>
              <a:buNone/>
              <a:defRPr b="1" i="0" sz="1274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238700" cy="6237288"/>
          </a:xfrm>
          <a:prstGeom prst="rect">
            <a:avLst/>
          </a:prstGeom>
          <a:solidFill>
            <a:srgbClr val="425EA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6243638"/>
            <a:ext cx="30238700" cy="196850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35000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5332075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501775" y="41895713"/>
            <a:ext cx="2903538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3275" lIns="86575" spcFirstLastPara="1" rIns="86575" wrap="square" tIns="43275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7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2015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508"/>
              </a:spcBef>
              <a:spcAft>
                <a:spcPts val="0"/>
              </a:spcAft>
              <a:buNone/>
            </a:pPr>
            <a:r>
              <a:rPr b="1" i="0" lang="en-US" sz="1016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4072"/>
            </a:gs>
            <a:gs pos="50000">
              <a:srgbClr val="ABB9DE"/>
            </a:gs>
            <a:gs pos="100000">
              <a:srgbClr val="E3E8F4"/>
            </a:gs>
          </a:gsLst>
          <a:lin ang="1620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idx="2" type="body"/>
          </p:nvPr>
        </p:nvSpPr>
        <p:spPr>
          <a:xfrm>
            <a:off x="717550" y="7431088"/>
            <a:ext cx="14271625" cy="1112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Abstract</a:t>
            </a:r>
            <a:endParaRPr sz="6000"/>
          </a:p>
        </p:txBody>
      </p:sp>
      <p:sp>
        <p:nvSpPr>
          <p:cNvPr id="34" name="Google Shape;34;p1"/>
          <p:cNvSpPr txBox="1"/>
          <p:nvPr>
            <p:ph idx="3" type="body"/>
          </p:nvPr>
        </p:nvSpPr>
        <p:spPr>
          <a:xfrm>
            <a:off x="844550" y="15208250"/>
            <a:ext cx="142748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Objective/Background/Motivation</a:t>
            </a:r>
            <a:endParaRPr sz="6000"/>
          </a:p>
        </p:txBody>
      </p:sp>
      <p:sp>
        <p:nvSpPr>
          <p:cNvPr id="35" name="Google Shape;35;p1"/>
          <p:cNvSpPr txBox="1"/>
          <p:nvPr>
            <p:ph idx="6" type="body"/>
          </p:nvPr>
        </p:nvSpPr>
        <p:spPr>
          <a:xfrm>
            <a:off x="15249538" y="7307538"/>
            <a:ext cx="142668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Results/Application</a:t>
            </a:r>
            <a:endParaRPr sz="6000"/>
          </a:p>
        </p:txBody>
      </p:sp>
      <p:sp>
        <p:nvSpPr>
          <p:cNvPr id="36" name="Google Shape;36;p1"/>
          <p:cNvSpPr txBox="1"/>
          <p:nvPr>
            <p:ph idx="8" type="body"/>
          </p:nvPr>
        </p:nvSpPr>
        <p:spPr>
          <a:xfrm>
            <a:off x="15047913" y="27392313"/>
            <a:ext cx="14258925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Discussion/Conclusion</a:t>
            </a:r>
            <a:endParaRPr sz="6000"/>
          </a:p>
        </p:txBody>
      </p:sp>
      <p:sp>
        <p:nvSpPr>
          <p:cNvPr id="37" name="Google Shape;37;p1"/>
          <p:cNvSpPr txBox="1"/>
          <p:nvPr>
            <p:ph idx="13" type="body"/>
          </p:nvPr>
        </p:nvSpPr>
        <p:spPr>
          <a:xfrm>
            <a:off x="1477963" y="16732250"/>
            <a:ext cx="13373100" cy="9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876300" lvl="0" marL="85725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Font typeface="Arial"/>
              <a:buChar char="•"/>
            </a:pPr>
            <a:r>
              <a:rPr lang="en-US" sz="6000"/>
              <a:t>Inspired by T</a:t>
            </a:r>
            <a:r>
              <a:rPr lang="en-US" sz="6000"/>
              <a:t>ensorFlow’s</a:t>
            </a:r>
            <a:r>
              <a:rPr lang="en-US" sz="6000"/>
              <a:t> “Powered by TensorFlow: helping doctors detect </a:t>
            </a:r>
            <a:r>
              <a:rPr lang="en-US" sz="6000"/>
              <a:t>respiratory</a:t>
            </a:r>
            <a:r>
              <a:rPr lang="en-US" sz="6000"/>
              <a:t> diseases using machine learning”</a:t>
            </a:r>
            <a:endParaRPr sz="6000"/>
          </a:p>
          <a:p>
            <a:pPr indent="-876300" lvl="0" marL="857250" rtl="0" algn="l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sz="6000"/>
              <a:t>Want to do something innovative. </a:t>
            </a:r>
            <a:endParaRPr sz="6000"/>
          </a:p>
          <a:p>
            <a:pPr indent="-876300" lvl="0" marL="857250" rtl="0" algn="l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sz="6000"/>
              <a:t>As world develops, focuses changes to increasing the quality of life. </a:t>
            </a:r>
            <a:endParaRPr sz="6000"/>
          </a:p>
          <a:p>
            <a:pPr indent="-876300" lvl="0" marL="857250" rtl="0" algn="l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sz="6000"/>
              <a:t>Heard that certain nail patterns correlates with health problems and diseases.</a:t>
            </a:r>
            <a:endParaRPr sz="6000"/>
          </a:p>
        </p:txBody>
      </p:sp>
      <p:sp>
        <p:nvSpPr>
          <p:cNvPr id="38" name="Google Shape;38;p1"/>
          <p:cNvSpPr txBox="1"/>
          <p:nvPr>
            <p:ph idx="15" type="body"/>
          </p:nvPr>
        </p:nvSpPr>
        <p:spPr>
          <a:xfrm>
            <a:off x="1477975" y="4997450"/>
            <a:ext cx="28038300" cy="14463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None/>
            </a:pPr>
            <a:r>
              <a:rPr lang="en-US" sz="6300"/>
              <a:t>S</a:t>
            </a:r>
            <a:r>
              <a:rPr lang="en-US" sz="6535"/>
              <a:t>tudent(s): 09</a:t>
            </a:r>
            <a:r>
              <a:rPr lang="en-US" sz="6535"/>
              <a:t> Cheung, Ethan Tung Hei    </a:t>
            </a:r>
            <a:r>
              <a:rPr lang="en-US" sz="6300"/>
              <a:t>                              Project ID: P22</a:t>
            </a:r>
            <a:endParaRPr/>
          </a:p>
        </p:txBody>
      </p:sp>
      <p:sp>
        <p:nvSpPr>
          <p:cNvPr id="39" name="Google Shape;39;p1"/>
          <p:cNvSpPr txBox="1"/>
          <p:nvPr>
            <p:ph idx="16" type="body"/>
          </p:nvPr>
        </p:nvSpPr>
        <p:spPr>
          <a:xfrm>
            <a:off x="2733675" y="3414713"/>
            <a:ext cx="24345900" cy="13874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631"/>
              <a:buNone/>
            </a:pPr>
            <a:r>
              <a:rPr lang="en-US"/>
              <a:t>Project Title</a:t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592138" y="21078825"/>
            <a:ext cx="28452900" cy="11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600" u="none" cap="none" strike="noStrik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>
            <p:ph idx="1" type="body"/>
          </p:nvPr>
        </p:nvSpPr>
        <p:spPr>
          <a:xfrm>
            <a:off x="1230313" y="9115425"/>
            <a:ext cx="13563600" cy="3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None/>
            </a:pPr>
            <a:r>
              <a:rPr lang="en-US" sz="6800"/>
              <a:t>Detecting patterns of the nails, which correlate to certain diseases, or health problems. </a:t>
            </a:r>
            <a:endParaRPr sz="6800"/>
          </a:p>
        </p:txBody>
      </p:sp>
      <p:sp>
        <p:nvSpPr>
          <p:cNvPr id="45" name="Google Shape;45;p1"/>
          <p:cNvSpPr txBox="1"/>
          <p:nvPr/>
        </p:nvSpPr>
        <p:spPr>
          <a:xfrm>
            <a:off x="228600" y="26881138"/>
            <a:ext cx="14274800" cy="1112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Font typeface="Arial"/>
              <a:buNone/>
            </a:pPr>
            <a:r>
              <a:rPr b="1" i="0" lang="en-US" sz="6000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i="0" sz="6000" u="sng" cap="none" strike="noStrike">
              <a:solidFill>
                <a:srgbClr val="2C3F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4851080" y="15219525"/>
            <a:ext cx="177129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457200" marR="0" rtl="0" algn="l">
              <a:spcBef>
                <a:spcPts val="114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114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114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can be used for early diagnosis in developing countries.</a:t>
            </a:r>
            <a:endParaRPr b="0" i="0" sz="42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5837713" y="29454488"/>
            <a:ext cx="13090500" cy="11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learnt that the most important task in data science is the data itself. Data is the most important thing in a machine learning project.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data needed for testing and training.(Our dataset was too small)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the UI needs to be developed further.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1320775" y="28433363"/>
            <a:ext cx="13382700" cy="6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dataset of nail types, using google images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on Cnn </a:t>
            </a: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inference engine to an UI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UI, which detect the possible diseases you have, and gives advice accordingly.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ext&#10;&#10;Description automatically generated with medium confidence"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31475" y="433706"/>
            <a:ext cx="5399088" cy="160226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-673100" y="2173288"/>
            <a:ext cx="32016700" cy="1828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AIoT Coding, Engineering and Entrepreneurial Skills Education for Gifted Students</a:t>
            </a:r>
            <a:endParaRPr b="0" i="0" sz="6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327150" y="41805225"/>
            <a:ext cx="2667000" cy="685800"/>
          </a:xfrm>
          <a:prstGeom prst="rect">
            <a:avLst/>
          </a:prstGeom>
          <a:solidFill>
            <a:srgbClr val="3143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22674263" y="19019838"/>
            <a:ext cx="5873750" cy="50768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"/>
          <p:cNvSpPr/>
          <p:nvPr/>
        </p:nvSpPr>
        <p:spPr>
          <a:xfrm>
            <a:off x="16303625" y="19072225"/>
            <a:ext cx="5873750" cy="50768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22999700" y="24229217"/>
            <a:ext cx="4692650" cy="1351297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b="0" i="0" lang="en-US" sz="57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 Link</a:t>
            </a:r>
            <a:endParaRPr b="0" i="0" sz="57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7046575" y="24203025"/>
            <a:ext cx="4692650" cy="1351297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b="0" i="0" lang="en-US" sz="57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57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6577" y="19339725"/>
            <a:ext cx="4692649" cy="469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0725" y="19352826"/>
            <a:ext cx="4692649" cy="469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50" y="35855925"/>
            <a:ext cx="5399099" cy="29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29650" y="36315644"/>
            <a:ext cx="5873751" cy="17828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"/>
          <p:cNvCxnSpPr>
            <a:stCxn id="58" idx="3"/>
            <a:endCxn id="59" idx="1"/>
          </p:cNvCxnSpPr>
          <p:nvPr/>
        </p:nvCxnSpPr>
        <p:spPr>
          <a:xfrm flipH="1" rot="10800000">
            <a:off x="6243649" y="37207113"/>
            <a:ext cx="2385900" cy="1023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1" name="Google Shape;61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522241" y="320438"/>
            <a:ext cx="13103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837726" y="8780177"/>
            <a:ext cx="4360474" cy="29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938563" y="12087674"/>
            <a:ext cx="4158798" cy="2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177375" y="8905951"/>
            <a:ext cx="5399101" cy="554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862313" y="15089163"/>
            <a:ext cx="126301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462513" y="16119563"/>
            <a:ext cx="94297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terPresentations.com-91CMx122CM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