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ora"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Noto Sans" panose="020B0502040504020204" pitchFamily="34" charset="0"/>
      <p:regular r:id="rId28"/>
      <p:bold r:id="rId29"/>
      <p:italic r:id="rId30"/>
      <p:boldItalic r:id="rId31"/>
    </p:embeddedFont>
    <p:embeddedFont>
      <p:font typeface="Quattrocento Sans" panose="020B0502050000020003"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Nm2x2LOEfeIDbo1Ti+2HJTLTX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smtClean="0">
                <a:solidFill>
                  <a:schemeClr val="dk1"/>
                </a:solidFill>
                <a:latin typeface="Calibri"/>
                <a:ea typeface="Calibri"/>
                <a:cs typeface="Calibri"/>
                <a:sym typeface="Calibri"/>
              </a:rPr>
              <a:t>10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274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98316f17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198316f170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sp>
        <p:nvSpPr>
          <p:cNvPr id="14" name="Google Shape;14;p15"/>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cxnSp>
        <p:nvCxnSpPr>
          <p:cNvPr id="15" name="Google Shape;15;p15"/>
          <p:cNvCxnSpPr/>
          <p:nvPr/>
        </p:nvCxnSpPr>
        <p:spPr>
          <a:xfrm>
            <a:off x="-8033" y="4902016"/>
            <a:ext cx="12216000" cy="0"/>
          </a:xfrm>
          <a:prstGeom prst="straightConnector1">
            <a:avLst/>
          </a:prstGeom>
          <a:noFill/>
          <a:ln w="9525" cap="flat" cmpd="sng">
            <a:solidFill>
              <a:srgbClr val="000000"/>
            </a:solidFill>
            <a:prstDash val="solid"/>
            <a:round/>
            <a:headEnd type="none" w="sm" len="sm"/>
            <a:tailEnd type="none" w="sm" len="sm"/>
          </a:ln>
        </p:spPr>
      </p:cxnSp>
      <p:sp>
        <p:nvSpPr>
          <p:cNvPr id="16" name="Google Shape;16;p15"/>
          <p:cNvSpPr/>
          <p:nvPr/>
        </p:nvSpPr>
        <p:spPr>
          <a:xfrm>
            <a:off x="1490600" y="4524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cxnSp>
        <p:nvCxnSpPr>
          <p:cNvPr id="68" name="Google Shape;68;p24"/>
          <p:cNvCxnSpPr/>
          <p:nvPr/>
        </p:nvCxnSpPr>
        <p:spPr>
          <a:xfrm>
            <a:off x="-8033" y="6018305"/>
            <a:ext cx="12216000" cy="0"/>
          </a:xfrm>
          <a:prstGeom prst="straightConnector1">
            <a:avLst/>
          </a:prstGeom>
          <a:noFill/>
          <a:ln w="9525" cap="flat" cmpd="sng">
            <a:solidFill>
              <a:srgbClr val="CCCCCC"/>
            </a:solidFill>
            <a:prstDash val="solid"/>
            <a:round/>
            <a:headEnd type="none" w="sm" len="sm"/>
            <a:tailEnd type="none" w="sm" len="sm"/>
          </a:ln>
        </p:spPr>
      </p:cxnSp>
      <p:sp>
        <p:nvSpPr>
          <p:cNvPr id="69" name="Google Shape;69;p24"/>
          <p:cNvSpPr/>
          <p:nvPr/>
        </p:nvSpPr>
        <p:spPr>
          <a:xfrm>
            <a:off x="5724933" y="5647207"/>
            <a:ext cx="742000" cy="7420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70" name="Google Shape;70;p24"/>
          <p:cNvSpPr txBox="1">
            <a:spLocks noGrp="1"/>
          </p:cNvSpPr>
          <p:nvPr>
            <p:ph type="sldNum" idx="12"/>
          </p:nvPr>
        </p:nvSpPr>
        <p:spPr>
          <a:xfrm>
            <a:off x="5730200" y="6389200"/>
            <a:ext cx="731600" cy="4688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17"/>
        <p:cNvGrpSpPr/>
        <p:nvPr/>
      </p:nvGrpSpPr>
      <p:grpSpPr>
        <a:xfrm>
          <a:off x="0" y="0"/>
          <a:ext cx="0" cy="0"/>
          <a:chOff x="0" y="0"/>
          <a:chExt cx="0" cy="0"/>
        </a:xfrm>
      </p:grpSpPr>
      <p:sp>
        <p:nvSpPr>
          <p:cNvPr id="18" name="Google Shape;18;p16"/>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cxnSp>
        <p:nvCxnSpPr>
          <p:cNvPr id="20" name="Google Shape;20;p17"/>
          <p:cNvCxnSpPr/>
          <p:nvPr/>
        </p:nvCxnSpPr>
        <p:spPr>
          <a:xfrm>
            <a:off x="0" y="1508967"/>
            <a:ext cx="1834400" cy="0"/>
          </a:xfrm>
          <a:prstGeom prst="straightConnector1">
            <a:avLst/>
          </a:prstGeom>
          <a:noFill/>
          <a:ln w="9525" cap="flat" cmpd="sng">
            <a:solidFill>
              <a:srgbClr val="CCCCCC"/>
            </a:solidFill>
            <a:prstDash val="solid"/>
            <a:round/>
            <a:headEnd type="none" w="sm" len="sm"/>
            <a:tailEnd type="none" w="sm" len="sm"/>
          </a:ln>
        </p:spPr>
      </p:cxnSp>
      <p:sp>
        <p:nvSpPr>
          <p:cNvPr id="21" name="Google Shape;21;p17"/>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 name="Google Shape;22;p17"/>
          <p:cNvSpPr txBox="1">
            <a:spLocks noGrp="1"/>
          </p:cNvSpPr>
          <p:nvPr>
            <p:ph type="title"/>
          </p:nvPr>
        </p:nvSpPr>
        <p:spPr>
          <a:xfrm>
            <a:off x="1841667" y="1194816"/>
            <a:ext cx="5171200" cy="58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Lora"/>
              <a:buNone/>
              <a:defRPr sz="2667" b="1">
                <a:latin typeface="Lora"/>
                <a:ea typeface="Lora"/>
                <a:cs typeface="Lora"/>
                <a:sym typeface="Lora"/>
              </a:defRPr>
            </a:lvl1pPr>
            <a:lvl2pPr lvl="1"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sz="2667" b="1">
                <a:highlight>
                  <a:srgbClr val="FFFFFF"/>
                </a:highlight>
                <a:latin typeface="Lora"/>
                <a:ea typeface="Lora"/>
                <a:cs typeface="Lora"/>
                <a:sym typeface="Lora"/>
              </a:defRPr>
            </a:lvl9pPr>
          </a:lstStyle>
          <a:p>
            <a:endParaRPr/>
          </a:p>
        </p:txBody>
      </p:sp>
      <p:sp>
        <p:nvSpPr>
          <p:cNvPr id="23" name="Google Shape;23;p17"/>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marL="914400" lvl="1" indent="-3556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marL="1371600" lvl="2" indent="-3556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marL="1828800" lvl="3"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marL="2286000" lvl="4"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marL="2743200" lvl="5"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marL="3200400" lvl="6"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marL="3657600" lvl="7"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marL="4114800" lvl="8" indent="-3429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a:endParaRPr/>
          </a:p>
        </p:txBody>
      </p:sp>
      <p:cxnSp>
        <p:nvCxnSpPr>
          <p:cNvPr id="24" name="Google Shape;24;p17"/>
          <p:cNvCxnSpPr/>
          <p:nvPr/>
        </p:nvCxnSpPr>
        <p:spPr>
          <a:xfrm>
            <a:off x="7020867" y="1508967"/>
            <a:ext cx="5171200" cy="0"/>
          </a:xfrm>
          <a:prstGeom prst="straightConnector1">
            <a:avLst/>
          </a:prstGeom>
          <a:noFill/>
          <a:ln w="9525" cap="flat" cmpd="sng">
            <a:solidFill>
              <a:srgbClr val="CCCCCC"/>
            </a:solidFill>
            <a:prstDash val="solid"/>
            <a:round/>
            <a:headEnd type="none" w="sm" len="sm"/>
            <a:tailEnd type="none" w="sm" len="sm"/>
          </a:ln>
        </p:spPr>
      </p:cxnSp>
      <p:sp>
        <p:nvSpPr>
          <p:cNvPr id="25" name="Google Shape;25;p17"/>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2696400" y="3754564"/>
            <a:ext cx="7455200" cy="104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867">
                <a:highlight>
                  <a:schemeClr val="accent1"/>
                </a:highlight>
              </a:defRPr>
            </a:lvl1pPr>
            <a:lvl2pPr lvl="1" algn="l">
              <a:lnSpc>
                <a:spcPct val="100000"/>
              </a:lnSpc>
              <a:spcBef>
                <a:spcPts val="0"/>
              </a:spcBef>
              <a:spcAft>
                <a:spcPts val="0"/>
              </a:spcAft>
              <a:buClr>
                <a:schemeClr val="dk2"/>
              </a:buClr>
              <a:buSzPts val="1400"/>
              <a:buNone/>
              <a:defRPr sz="1867">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867">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867">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867">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867">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867">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867">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867">
                <a:solidFill>
                  <a:schemeClr val="dk2"/>
                </a:solidFill>
                <a:highlight>
                  <a:schemeClr val="accent1"/>
                </a:highlight>
              </a:defRPr>
            </a:lvl9pPr>
          </a:lstStyle>
          <a:p>
            <a:endParaRPr/>
          </a:p>
        </p:txBody>
      </p:sp>
      <p:cxnSp>
        <p:nvCxnSpPr>
          <p:cNvPr id="28" name="Google Shape;28;p18"/>
          <p:cNvCxnSpPr/>
          <p:nvPr/>
        </p:nvCxnSpPr>
        <p:spPr>
          <a:xfrm>
            <a:off x="-8033" y="3429016"/>
            <a:ext cx="2646000" cy="0"/>
          </a:xfrm>
          <a:prstGeom prst="straightConnector1">
            <a:avLst/>
          </a:prstGeom>
          <a:noFill/>
          <a:ln w="9525" cap="flat" cmpd="sng">
            <a:solidFill>
              <a:srgbClr val="CCCCCC"/>
            </a:solidFill>
            <a:prstDash val="solid"/>
            <a:round/>
            <a:headEnd type="none" w="sm" len="sm"/>
            <a:tailEnd type="none" w="sm" len="sm"/>
          </a:ln>
        </p:spPr>
      </p:cxnSp>
      <p:sp>
        <p:nvSpPr>
          <p:cNvPr id="29" name="Google Shape;29;p18"/>
          <p:cNvSpPr/>
          <p:nvPr/>
        </p:nvSpPr>
        <p:spPr>
          <a:xfrm>
            <a:off x="1490600" y="3051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0" name="Google Shape;30;p18"/>
          <p:cNvSpPr txBox="1">
            <a:spLocks noGrp="1"/>
          </p:cNvSpPr>
          <p:nvPr>
            <p:ph type="ctrTitle"/>
          </p:nvPr>
        </p:nvSpPr>
        <p:spPr>
          <a:xfrm>
            <a:off x="2696300" y="2258031"/>
            <a:ext cx="5050400"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cxnSp>
        <p:nvCxnSpPr>
          <p:cNvPr id="31" name="Google Shape;31;p18"/>
          <p:cNvCxnSpPr/>
          <p:nvPr/>
        </p:nvCxnSpPr>
        <p:spPr>
          <a:xfrm>
            <a:off x="7865300" y="3429000"/>
            <a:ext cx="4334800" cy="0"/>
          </a:xfrm>
          <a:prstGeom prst="straightConnector1">
            <a:avLst/>
          </a:prstGeom>
          <a:noFill/>
          <a:ln w="9525" cap="flat" cmpd="sng">
            <a:solidFill>
              <a:srgbClr val="CCCCCC"/>
            </a:solidFill>
            <a:prstDash val="solid"/>
            <a:round/>
            <a:headEnd type="none" w="sm" len="sm"/>
            <a:tailEnd type="none" w="sm" len="sm"/>
          </a:ln>
        </p:spPr>
      </p:cxnSp>
      <p:sp>
        <p:nvSpPr>
          <p:cNvPr id="32" name="Google Shape;32;p18"/>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
        <p:cNvGrpSpPr/>
        <p:nvPr/>
      </p:nvGrpSpPr>
      <p:grpSpPr>
        <a:xfrm>
          <a:off x="0" y="0"/>
          <a:ext cx="0" cy="0"/>
          <a:chOff x="0" y="0"/>
          <a:chExt cx="0" cy="0"/>
        </a:xfrm>
      </p:grpSpPr>
      <p:sp>
        <p:nvSpPr>
          <p:cNvPr id="34" name="Google Shape;34;p19"/>
          <p:cNvSpPr txBox="1">
            <a:spLocks noGrp="1"/>
          </p:cNvSpPr>
          <p:nvPr>
            <p:ph type="body" idx="1"/>
          </p:nvPr>
        </p:nvSpPr>
        <p:spPr>
          <a:xfrm>
            <a:off x="2806733" y="2984000"/>
            <a:ext cx="6578400" cy="1093200"/>
          </a:xfrm>
          <a:prstGeom prst="rect">
            <a:avLst/>
          </a:prstGeom>
          <a:noFill/>
          <a:ln>
            <a:noFill/>
          </a:ln>
        </p:spPr>
        <p:txBody>
          <a:bodyPr spcFirstLastPara="1" wrap="square" lIns="91425" tIns="91425" rIns="91425" bIns="91425" anchor="b" anchorCtr="0">
            <a:noAutofit/>
          </a:bodyPr>
          <a:lstStyle>
            <a:lvl1pPr marL="457200" lvl="0" indent="-381000" algn="ctr">
              <a:lnSpc>
                <a:spcPct val="100000"/>
              </a:lnSpc>
              <a:spcBef>
                <a:spcPts val="800"/>
              </a:spcBef>
              <a:spcAft>
                <a:spcPts val="0"/>
              </a:spcAft>
              <a:buSzPts val="2400"/>
              <a:buFont typeface="Lora"/>
              <a:buChar char="◉"/>
              <a:defRPr sz="3200" i="1">
                <a:latin typeface="Lora"/>
                <a:ea typeface="Lora"/>
                <a:cs typeface="Lora"/>
                <a:sym typeface="Lora"/>
              </a:defRPr>
            </a:lvl1pPr>
            <a:lvl2pPr marL="914400" lvl="1" indent="-355600" algn="ctr">
              <a:lnSpc>
                <a:spcPct val="100000"/>
              </a:lnSpc>
              <a:spcBef>
                <a:spcPts val="0"/>
              </a:spcBef>
              <a:spcAft>
                <a:spcPts val="0"/>
              </a:spcAft>
              <a:buSzPts val="2000"/>
              <a:buFont typeface="Lora"/>
              <a:buChar char="○"/>
              <a:defRPr i="1">
                <a:latin typeface="Lora"/>
                <a:ea typeface="Lora"/>
                <a:cs typeface="Lora"/>
                <a:sym typeface="Lora"/>
              </a:defRPr>
            </a:lvl2pPr>
            <a:lvl3pPr marL="1371600" lvl="2" indent="-355600" algn="ctr">
              <a:lnSpc>
                <a:spcPct val="100000"/>
              </a:lnSpc>
              <a:spcBef>
                <a:spcPts val="0"/>
              </a:spcBef>
              <a:spcAft>
                <a:spcPts val="0"/>
              </a:spcAft>
              <a:buSzPts val="2000"/>
              <a:buFont typeface="Lora"/>
              <a:buChar char="■"/>
              <a:defRPr i="1">
                <a:latin typeface="Lora"/>
                <a:ea typeface="Lora"/>
                <a:cs typeface="Lora"/>
                <a:sym typeface="Lora"/>
              </a:defRPr>
            </a:lvl3pPr>
            <a:lvl4pPr marL="1828800" lvl="3" indent="-381000" algn="ctr">
              <a:lnSpc>
                <a:spcPct val="100000"/>
              </a:lnSpc>
              <a:spcBef>
                <a:spcPts val="0"/>
              </a:spcBef>
              <a:spcAft>
                <a:spcPts val="0"/>
              </a:spcAft>
              <a:buSzPts val="2400"/>
              <a:buFont typeface="Lora"/>
              <a:buChar char="●"/>
              <a:defRPr sz="3200" i="1">
                <a:latin typeface="Lora"/>
                <a:ea typeface="Lora"/>
                <a:cs typeface="Lora"/>
                <a:sym typeface="Lora"/>
              </a:defRPr>
            </a:lvl4pPr>
            <a:lvl5pPr marL="2286000" lvl="4" indent="-381000" algn="ctr">
              <a:lnSpc>
                <a:spcPct val="100000"/>
              </a:lnSpc>
              <a:spcBef>
                <a:spcPts val="0"/>
              </a:spcBef>
              <a:spcAft>
                <a:spcPts val="0"/>
              </a:spcAft>
              <a:buSzPts val="2400"/>
              <a:buFont typeface="Lora"/>
              <a:buChar char="○"/>
              <a:defRPr sz="3200" i="1">
                <a:latin typeface="Lora"/>
                <a:ea typeface="Lora"/>
                <a:cs typeface="Lora"/>
                <a:sym typeface="Lora"/>
              </a:defRPr>
            </a:lvl5pPr>
            <a:lvl6pPr marL="2743200" lvl="5" indent="-381000" algn="ctr">
              <a:lnSpc>
                <a:spcPct val="100000"/>
              </a:lnSpc>
              <a:spcBef>
                <a:spcPts val="0"/>
              </a:spcBef>
              <a:spcAft>
                <a:spcPts val="0"/>
              </a:spcAft>
              <a:buSzPts val="2400"/>
              <a:buFont typeface="Lora"/>
              <a:buChar char="■"/>
              <a:defRPr sz="3200" i="1">
                <a:latin typeface="Lora"/>
                <a:ea typeface="Lora"/>
                <a:cs typeface="Lora"/>
                <a:sym typeface="Lora"/>
              </a:defRPr>
            </a:lvl6pPr>
            <a:lvl7pPr marL="3200400" lvl="6" indent="-381000" algn="ctr">
              <a:lnSpc>
                <a:spcPct val="100000"/>
              </a:lnSpc>
              <a:spcBef>
                <a:spcPts val="0"/>
              </a:spcBef>
              <a:spcAft>
                <a:spcPts val="0"/>
              </a:spcAft>
              <a:buSzPts val="2400"/>
              <a:buFont typeface="Lora"/>
              <a:buChar char="●"/>
              <a:defRPr sz="3200" i="1">
                <a:latin typeface="Lora"/>
                <a:ea typeface="Lora"/>
                <a:cs typeface="Lora"/>
                <a:sym typeface="Lora"/>
              </a:defRPr>
            </a:lvl7pPr>
            <a:lvl8pPr marL="3657600" lvl="7" indent="-381000" algn="ctr">
              <a:lnSpc>
                <a:spcPct val="100000"/>
              </a:lnSpc>
              <a:spcBef>
                <a:spcPts val="0"/>
              </a:spcBef>
              <a:spcAft>
                <a:spcPts val="0"/>
              </a:spcAft>
              <a:buSzPts val="2400"/>
              <a:buFont typeface="Lora"/>
              <a:buChar char="○"/>
              <a:defRPr sz="3200" i="1">
                <a:latin typeface="Lora"/>
                <a:ea typeface="Lora"/>
                <a:cs typeface="Lora"/>
                <a:sym typeface="Lora"/>
              </a:defRPr>
            </a:lvl8pPr>
            <a:lvl9pPr marL="4114800" lvl="8" indent="-381000" algn="ctr">
              <a:lnSpc>
                <a:spcPct val="100000"/>
              </a:lnSpc>
              <a:spcBef>
                <a:spcPts val="0"/>
              </a:spcBef>
              <a:spcAft>
                <a:spcPts val="0"/>
              </a:spcAft>
              <a:buSzPts val="2400"/>
              <a:buFont typeface="Lora"/>
              <a:buChar char="■"/>
              <a:defRPr sz="3200" i="1">
                <a:latin typeface="Lora"/>
                <a:ea typeface="Lora"/>
                <a:cs typeface="Lora"/>
                <a:sym typeface="Lora"/>
              </a:defRPr>
            </a:lvl9pPr>
          </a:lstStyle>
          <a:p>
            <a:endParaRPr/>
          </a:p>
        </p:txBody>
      </p:sp>
      <p:cxnSp>
        <p:nvCxnSpPr>
          <p:cNvPr id="35" name="Google Shape;35;p19"/>
          <p:cNvCxnSpPr/>
          <p:nvPr/>
        </p:nvCxnSpPr>
        <p:spPr>
          <a:xfrm>
            <a:off x="6112100" y="4902000"/>
            <a:ext cx="0" cy="1974000"/>
          </a:xfrm>
          <a:prstGeom prst="straightConnector1">
            <a:avLst/>
          </a:prstGeom>
          <a:noFill/>
          <a:ln w="9525" cap="flat" cmpd="sng">
            <a:solidFill>
              <a:srgbClr val="CCCCCC"/>
            </a:solidFill>
            <a:prstDash val="solid"/>
            <a:round/>
            <a:headEnd type="none" w="sm" len="sm"/>
            <a:tailEnd type="none" w="sm" len="sm"/>
          </a:ln>
        </p:spPr>
      </p:cxnSp>
      <p:sp>
        <p:nvSpPr>
          <p:cNvPr id="36" name="Google Shape;36;p19"/>
          <p:cNvSpPr/>
          <p:nvPr/>
        </p:nvSpPr>
        <p:spPr>
          <a:xfrm>
            <a:off x="5718000" y="4524000"/>
            <a:ext cx="756000" cy="7560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7" name="Google Shape;37;p19"/>
          <p:cNvSpPr txBox="1"/>
          <p:nvPr/>
        </p:nvSpPr>
        <p:spPr>
          <a:xfrm>
            <a:off x="4791200" y="4550203"/>
            <a:ext cx="2609600" cy="8716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chemeClr val="dk1"/>
              </a:buClr>
              <a:buSzPts val="4800"/>
              <a:buFont typeface="Lora"/>
              <a:buNone/>
            </a:pPr>
            <a:r>
              <a:rPr lang="en" sz="4800" b="1" i="0" u="none" strike="noStrike" cap="none">
                <a:solidFill>
                  <a:schemeClr val="dk1"/>
                </a:solidFill>
                <a:latin typeface="Lora"/>
                <a:ea typeface="Lora"/>
                <a:cs typeface="Lora"/>
                <a:sym typeface="Lora"/>
              </a:rPr>
              <a:t>“</a:t>
            </a:r>
            <a:endParaRPr sz="4800" b="1" i="0" u="none" strike="noStrike" cap="none">
              <a:solidFill>
                <a:schemeClr val="dk1"/>
              </a:solidFill>
              <a:latin typeface="Lora"/>
              <a:ea typeface="Lora"/>
              <a:cs typeface="Lora"/>
              <a:sym typeface="Lora"/>
            </a:endParaRPr>
          </a:p>
        </p:txBody>
      </p:sp>
      <p:sp>
        <p:nvSpPr>
          <p:cNvPr id="38" name="Google Shape;38;p19"/>
          <p:cNvSpPr txBox="1">
            <a:spLocks noGrp="1"/>
          </p:cNvSpPr>
          <p:nvPr>
            <p:ph type="sldNum" idx="12"/>
          </p:nvPr>
        </p:nvSpPr>
        <p:spPr>
          <a:xfrm>
            <a:off x="5730200" y="1"/>
            <a:ext cx="731600" cy="5248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1841667" y="1194816"/>
            <a:ext cx="5171200" cy="58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1" name="Google Shape;41;p20"/>
          <p:cNvSpPr txBox="1">
            <a:spLocks noGrp="1"/>
          </p:cNvSpPr>
          <p:nvPr>
            <p:ph type="body" idx="1"/>
          </p:nvPr>
        </p:nvSpPr>
        <p:spPr>
          <a:xfrm>
            <a:off x="1841667" y="2158267"/>
            <a:ext cx="4567200" cy="4308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800"/>
              </a:spcBef>
              <a:spcAft>
                <a:spcPts val="0"/>
              </a:spcAft>
              <a:buSzPts val="2000"/>
              <a:buChar char="◉"/>
              <a:defRPr sz="2667"/>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sz="2667"/>
            </a:lvl4pPr>
            <a:lvl5pPr marL="2286000" lvl="4" indent="-355600" algn="l">
              <a:lnSpc>
                <a:spcPct val="100000"/>
              </a:lnSpc>
              <a:spcBef>
                <a:spcPts val="0"/>
              </a:spcBef>
              <a:spcAft>
                <a:spcPts val="0"/>
              </a:spcAft>
              <a:buSzPts val="2000"/>
              <a:buChar char="○"/>
              <a:defRPr sz="2667"/>
            </a:lvl5pPr>
            <a:lvl6pPr marL="2743200" lvl="5" indent="-355600" algn="l">
              <a:lnSpc>
                <a:spcPct val="100000"/>
              </a:lnSpc>
              <a:spcBef>
                <a:spcPts val="0"/>
              </a:spcBef>
              <a:spcAft>
                <a:spcPts val="0"/>
              </a:spcAft>
              <a:buSzPts val="2000"/>
              <a:buChar char="■"/>
              <a:defRPr sz="2667"/>
            </a:lvl6pPr>
            <a:lvl7pPr marL="3200400" lvl="6" indent="-355600" algn="l">
              <a:lnSpc>
                <a:spcPct val="100000"/>
              </a:lnSpc>
              <a:spcBef>
                <a:spcPts val="0"/>
              </a:spcBef>
              <a:spcAft>
                <a:spcPts val="0"/>
              </a:spcAft>
              <a:buSzPts val="2000"/>
              <a:buChar char="●"/>
              <a:defRPr sz="2667"/>
            </a:lvl7pPr>
            <a:lvl8pPr marL="3657600" lvl="7" indent="-355600" algn="l">
              <a:lnSpc>
                <a:spcPct val="100000"/>
              </a:lnSpc>
              <a:spcBef>
                <a:spcPts val="0"/>
              </a:spcBef>
              <a:spcAft>
                <a:spcPts val="0"/>
              </a:spcAft>
              <a:buSzPts val="2000"/>
              <a:buChar char="○"/>
              <a:defRPr sz="2667"/>
            </a:lvl8pPr>
            <a:lvl9pPr marL="4114800" lvl="8" indent="-355600" algn="l">
              <a:lnSpc>
                <a:spcPct val="100000"/>
              </a:lnSpc>
              <a:spcBef>
                <a:spcPts val="0"/>
              </a:spcBef>
              <a:spcAft>
                <a:spcPts val="0"/>
              </a:spcAft>
              <a:buSzPts val="2000"/>
              <a:buChar char="■"/>
              <a:defRPr sz="2667"/>
            </a:lvl9pPr>
          </a:lstStyle>
          <a:p>
            <a:endParaRPr/>
          </a:p>
        </p:txBody>
      </p:sp>
      <p:sp>
        <p:nvSpPr>
          <p:cNvPr id="42" name="Google Shape;42;p20"/>
          <p:cNvSpPr txBox="1">
            <a:spLocks noGrp="1"/>
          </p:cNvSpPr>
          <p:nvPr>
            <p:ph type="body" idx="2"/>
          </p:nvPr>
        </p:nvSpPr>
        <p:spPr>
          <a:xfrm>
            <a:off x="6683888" y="2158267"/>
            <a:ext cx="4567200" cy="4308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800"/>
              </a:spcBef>
              <a:spcAft>
                <a:spcPts val="0"/>
              </a:spcAft>
              <a:buSzPts val="2000"/>
              <a:buChar char="◉"/>
              <a:defRPr sz="2667"/>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sz="2667"/>
            </a:lvl4pPr>
            <a:lvl5pPr marL="2286000" lvl="4" indent="-355600" algn="l">
              <a:lnSpc>
                <a:spcPct val="100000"/>
              </a:lnSpc>
              <a:spcBef>
                <a:spcPts val="0"/>
              </a:spcBef>
              <a:spcAft>
                <a:spcPts val="0"/>
              </a:spcAft>
              <a:buSzPts val="2000"/>
              <a:buChar char="○"/>
              <a:defRPr sz="2667"/>
            </a:lvl5pPr>
            <a:lvl6pPr marL="2743200" lvl="5" indent="-355600" algn="l">
              <a:lnSpc>
                <a:spcPct val="100000"/>
              </a:lnSpc>
              <a:spcBef>
                <a:spcPts val="0"/>
              </a:spcBef>
              <a:spcAft>
                <a:spcPts val="0"/>
              </a:spcAft>
              <a:buSzPts val="2000"/>
              <a:buChar char="■"/>
              <a:defRPr sz="2667"/>
            </a:lvl6pPr>
            <a:lvl7pPr marL="3200400" lvl="6" indent="-355600" algn="l">
              <a:lnSpc>
                <a:spcPct val="100000"/>
              </a:lnSpc>
              <a:spcBef>
                <a:spcPts val="0"/>
              </a:spcBef>
              <a:spcAft>
                <a:spcPts val="0"/>
              </a:spcAft>
              <a:buSzPts val="2000"/>
              <a:buChar char="●"/>
              <a:defRPr sz="2667"/>
            </a:lvl7pPr>
            <a:lvl8pPr marL="3657600" lvl="7" indent="-355600" algn="l">
              <a:lnSpc>
                <a:spcPct val="100000"/>
              </a:lnSpc>
              <a:spcBef>
                <a:spcPts val="0"/>
              </a:spcBef>
              <a:spcAft>
                <a:spcPts val="0"/>
              </a:spcAft>
              <a:buSzPts val="2000"/>
              <a:buChar char="○"/>
              <a:defRPr sz="2667"/>
            </a:lvl8pPr>
            <a:lvl9pPr marL="4114800" lvl="8" indent="-355600" algn="l">
              <a:lnSpc>
                <a:spcPct val="100000"/>
              </a:lnSpc>
              <a:spcBef>
                <a:spcPts val="0"/>
              </a:spcBef>
              <a:spcAft>
                <a:spcPts val="0"/>
              </a:spcAft>
              <a:buSzPts val="2000"/>
              <a:buChar char="■"/>
              <a:defRPr sz="2667"/>
            </a:lvl9pPr>
          </a:lstStyle>
          <a:p>
            <a:endParaRPr/>
          </a:p>
        </p:txBody>
      </p:sp>
      <p:cxnSp>
        <p:nvCxnSpPr>
          <p:cNvPr id="43" name="Google Shape;43;p20"/>
          <p:cNvCxnSpPr/>
          <p:nvPr/>
        </p:nvCxnSpPr>
        <p:spPr>
          <a:xfrm>
            <a:off x="0" y="1508967"/>
            <a:ext cx="1834400" cy="0"/>
          </a:xfrm>
          <a:prstGeom prst="straightConnector1">
            <a:avLst/>
          </a:prstGeom>
          <a:noFill/>
          <a:ln w="9525" cap="flat" cmpd="sng">
            <a:solidFill>
              <a:srgbClr val="CCCCCC"/>
            </a:solidFill>
            <a:prstDash val="solid"/>
            <a:round/>
            <a:headEnd type="none" w="sm" len="sm"/>
            <a:tailEnd type="none" w="sm" len="sm"/>
          </a:ln>
        </p:spPr>
      </p:cxnSp>
      <p:sp>
        <p:nvSpPr>
          <p:cNvPr id="44" name="Google Shape;44;p20"/>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45" name="Google Shape;45;p20"/>
          <p:cNvCxnSpPr/>
          <p:nvPr/>
        </p:nvCxnSpPr>
        <p:spPr>
          <a:xfrm>
            <a:off x="7020867" y="1508967"/>
            <a:ext cx="5171200" cy="0"/>
          </a:xfrm>
          <a:prstGeom prst="straightConnector1">
            <a:avLst/>
          </a:prstGeom>
          <a:noFill/>
          <a:ln w="9525" cap="flat" cmpd="sng">
            <a:solidFill>
              <a:srgbClr val="CCCCCC"/>
            </a:solidFill>
            <a:prstDash val="solid"/>
            <a:round/>
            <a:headEnd type="none" w="sm" len="sm"/>
            <a:tailEnd type="none" w="sm" len="sm"/>
          </a:ln>
        </p:spPr>
      </p:cxnSp>
      <p:sp>
        <p:nvSpPr>
          <p:cNvPr id="46" name="Google Shape;46;p20"/>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1841667" y="1194816"/>
            <a:ext cx="5171200" cy="58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9" name="Google Shape;49;p21"/>
          <p:cNvSpPr txBox="1">
            <a:spLocks noGrp="1"/>
          </p:cNvSpPr>
          <p:nvPr>
            <p:ph type="body" idx="1"/>
          </p:nvPr>
        </p:nvSpPr>
        <p:spPr>
          <a:xfrm>
            <a:off x="1841667" y="2201433"/>
            <a:ext cx="3112000" cy="4163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800"/>
              </a:spcBef>
              <a:spcAft>
                <a:spcPts val="0"/>
              </a:spcAft>
              <a:buSzPts val="1800"/>
              <a:buChar char="◉"/>
              <a:defRPr sz="2400"/>
            </a:lvl1pPr>
            <a:lvl2pPr marL="914400" lvl="1" indent="-342900" algn="l">
              <a:lnSpc>
                <a:spcPct val="100000"/>
              </a:lnSpc>
              <a:spcBef>
                <a:spcPts val="0"/>
              </a:spcBef>
              <a:spcAft>
                <a:spcPts val="0"/>
              </a:spcAft>
              <a:buSzPts val="1800"/>
              <a:buChar char="○"/>
              <a:defRPr sz="2400"/>
            </a:lvl2pPr>
            <a:lvl3pPr marL="1371600" lvl="2" indent="-342900" algn="l">
              <a:lnSpc>
                <a:spcPct val="100000"/>
              </a:lnSpc>
              <a:spcBef>
                <a:spcPts val="0"/>
              </a:spcBef>
              <a:spcAft>
                <a:spcPts val="0"/>
              </a:spcAft>
              <a:buSzPts val="1800"/>
              <a:buChar char="■"/>
              <a:defRPr sz="24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0" name="Google Shape;50;p21"/>
          <p:cNvSpPr txBox="1">
            <a:spLocks noGrp="1"/>
          </p:cNvSpPr>
          <p:nvPr>
            <p:ph type="body" idx="2"/>
          </p:nvPr>
        </p:nvSpPr>
        <p:spPr>
          <a:xfrm>
            <a:off x="5113216" y="2201433"/>
            <a:ext cx="3112000" cy="4163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800"/>
              </a:spcBef>
              <a:spcAft>
                <a:spcPts val="0"/>
              </a:spcAft>
              <a:buSzPts val="1800"/>
              <a:buChar char="◉"/>
              <a:defRPr sz="2400"/>
            </a:lvl1pPr>
            <a:lvl2pPr marL="914400" lvl="1" indent="-342900" algn="l">
              <a:lnSpc>
                <a:spcPct val="100000"/>
              </a:lnSpc>
              <a:spcBef>
                <a:spcPts val="0"/>
              </a:spcBef>
              <a:spcAft>
                <a:spcPts val="0"/>
              </a:spcAft>
              <a:buSzPts val="1800"/>
              <a:buChar char="○"/>
              <a:defRPr sz="2400"/>
            </a:lvl2pPr>
            <a:lvl3pPr marL="1371600" lvl="2" indent="-342900" algn="l">
              <a:lnSpc>
                <a:spcPct val="100000"/>
              </a:lnSpc>
              <a:spcBef>
                <a:spcPts val="0"/>
              </a:spcBef>
              <a:spcAft>
                <a:spcPts val="0"/>
              </a:spcAft>
              <a:buSzPts val="1800"/>
              <a:buChar char="■"/>
              <a:defRPr sz="24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1" name="Google Shape;51;p21"/>
          <p:cNvSpPr txBox="1">
            <a:spLocks noGrp="1"/>
          </p:cNvSpPr>
          <p:nvPr>
            <p:ph type="body" idx="3"/>
          </p:nvPr>
        </p:nvSpPr>
        <p:spPr>
          <a:xfrm>
            <a:off x="8384764" y="2201433"/>
            <a:ext cx="3112000" cy="4163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800"/>
              </a:spcBef>
              <a:spcAft>
                <a:spcPts val="0"/>
              </a:spcAft>
              <a:buSzPts val="1800"/>
              <a:buChar char="◉"/>
              <a:defRPr sz="2400"/>
            </a:lvl1pPr>
            <a:lvl2pPr marL="914400" lvl="1" indent="-342900" algn="l">
              <a:lnSpc>
                <a:spcPct val="100000"/>
              </a:lnSpc>
              <a:spcBef>
                <a:spcPts val="0"/>
              </a:spcBef>
              <a:spcAft>
                <a:spcPts val="0"/>
              </a:spcAft>
              <a:buSzPts val="1800"/>
              <a:buChar char="○"/>
              <a:defRPr sz="2400"/>
            </a:lvl2pPr>
            <a:lvl3pPr marL="1371600" lvl="2" indent="-342900" algn="l">
              <a:lnSpc>
                <a:spcPct val="100000"/>
              </a:lnSpc>
              <a:spcBef>
                <a:spcPts val="0"/>
              </a:spcBef>
              <a:spcAft>
                <a:spcPts val="0"/>
              </a:spcAft>
              <a:buSzPts val="1800"/>
              <a:buChar char="■"/>
              <a:defRPr sz="24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cxnSp>
        <p:nvCxnSpPr>
          <p:cNvPr id="52" name="Google Shape;52;p21"/>
          <p:cNvCxnSpPr/>
          <p:nvPr/>
        </p:nvCxnSpPr>
        <p:spPr>
          <a:xfrm>
            <a:off x="0" y="1508967"/>
            <a:ext cx="1834400" cy="0"/>
          </a:xfrm>
          <a:prstGeom prst="straightConnector1">
            <a:avLst/>
          </a:prstGeom>
          <a:noFill/>
          <a:ln w="9525" cap="flat" cmpd="sng">
            <a:solidFill>
              <a:srgbClr val="CCCCCC"/>
            </a:solidFill>
            <a:prstDash val="solid"/>
            <a:round/>
            <a:headEnd type="none" w="sm" len="sm"/>
            <a:tailEnd type="none" w="sm" len="sm"/>
          </a:ln>
        </p:spPr>
      </p:cxnSp>
      <p:sp>
        <p:nvSpPr>
          <p:cNvPr id="53" name="Google Shape;53;p21"/>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54" name="Google Shape;54;p21"/>
          <p:cNvCxnSpPr/>
          <p:nvPr/>
        </p:nvCxnSpPr>
        <p:spPr>
          <a:xfrm>
            <a:off x="7020867" y="1508967"/>
            <a:ext cx="5171200" cy="0"/>
          </a:xfrm>
          <a:prstGeom prst="straightConnector1">
            <a:avLst/>
          </a:prstGeom>
          <a:noFill/>
          <a:ln w="9525" cap="flat" cmpd="sng">
            <a:solidFill>
              <a:srgbClr val="CCCCCC"/>
            </a:solidFill>
            <a:prstDash val="solid"/>
            <a:round/>
            <a:headEnd type="none" w="sm" len="sm"/>
            <a:tailEnd type="none" w="sm" len="sm"/>
          </a:ln>
        </p:spPr>
      </p:cxnSp>
      <p:sp>
        <p:nvSpPr>
          <p:cNvPr id="55" name="Google Shape;55;p2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1841667" y="1194816"/>
            <a:ext cx="5171200" cy="58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cxnSp>
        <p:nvCxnSpPr>
          <p:cNvPr id="58" name="Google Shape;58;p22"/>
          <p:cNvCxnSpPr/>
          <p:nvPr/>
        </p:nvCxnSpPr>
        <p:spPr>
          <a:xfrm>
            <a:off x="0" y="1508967"/>
            <a:ext cx="1834400" cy="0"/>
          </a:xfrm>
          <a:prstGeom prst="straightConnector1">
            <a:avLst/>
          </a:prstGeom>
          <a:noFill/>
          <a:ln w="9525" cap="flat" cmpd="sng">
            <a:solidFill>
              <a:srgbClr val="CCCCCC"/>
            </a:solidFill>
            <a:prstDash val="solid"/>
            <a:round/>
            <a:headEnd type="none" w="sm" len="sm"/>
            <a:tailEnd type="none" w="sm" len="sm"/>
          </a:ln>
        </p:spPr>
      </p:cxnSp>
      <p:sp>
        <p:nvSpPr>
          <p:cNvPr id="59" name="Google Shape;59;p22"/>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cxnSp>
        <p:nvCxnSpPr>
          <p:cNvPr id="60" name="Google Shape;60;p22"/>
          <p:cNvCxnSpPr/>
          <p:nvPr/>
        </p:nvCxnSpPr>
        <p:spPr>
          <a:xfrm>
            <a:off x="7020867" y="1508967"/>
            <a:ext cx="5171200" cy="0"/>
          </a:xfrm>
          <a:prstGeom prst="straightConnector1">
            <a:avLst/>
          </a:prstGeom>
          <a:noFill/>
          <a:ln w="9525" cap="flat" cmpd="sng">
            <a:solidFill>
              <a:srgbClr val="CCCCCC"/>
            </a:solidFill>
            <a:prstDash val="solid"/>
            <a:round/>
            <a:headEnd type="none" w="sm" len="sm"/>
            <a:tailEnd type="none" w="sm" len="sm"/>
          </a:ln>
        </p:spPr>
      </p:cxnSp>
      <p:sp>
        <p:nvSpPr>
          <p:cNvPr id="61" name="Google Shape;61;p22"/>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2"/>
        <p:cNvGrpSpPr/>
        <p:nvPr/>
      </p:nvGrpSpPr>
      <p:grpSpPr>
        <a:xfrm>
          <a:off x="0" y="0"/>
          <a:ext cx="0" cy="0"/>
          <a:chOff x="0" y="0"/>
          <a:chExt cx="0" cy="0"/>
        </a:xfrm>
      </p:grpSpPr>
      <p:sp>
        <p:nvSpPr>
          <p:cNvPr id="63" name="Google Shape;63;p23"/>
          <p:cNvSpPr txBox="1">
            <a:spLocks noGrp="1"/>
          </p:cNvSpPr>
          <p:nvPr>
            <p:ph type="body" idx="1"/>
          </p:nvPr>
        </p:nvSpPr>
        <p:spPr>
          <a:xfrm>
            <a:off x="2653933" y="5383167"/>
            <a:ext cx="6884000" cy="692800"/>
          </a:xfrm>
          <a:prstGeom prst="rect">
            <a:avLst/>
          </a:prstGeom>
          <a:noFill/>
          <a:ln>
            <a:noFill/>
          </a:ln>
        </p:spPr>
        <p:txBody>
          <a:bodyPr spcFirstLastPara="1" wrap="square" lIns="91425" tIns="91425" rIns="91425" bIns="91425" anchor="b" anchorCtr="0">
            <a:noAutofit/>
          </a:bodyPr>
          <a:lstStyle>
            <a:lvl1pPr marL="457200" lvl="0" indent="-228600" algn="ctr">
              <a:lnSpc>
                <a:spcPct val="100000"/>
              </a:lnSpc>
              <a:spcBef>
                <a:spcPts val="480"/>
              </a:spcBef>
              <a:spcAft>
                <a:spcPts val="0"/>
              </a:spcAft>
              <a:buSzPts val="1400"/>
              <a:buFont typeface="Lora"/>
              <a:buNone/>
              <a:defRPr sz="1867" i="1">
                <a:latin typeface="Lora"/>
                <a:ea typeface="Lora"/>
                <a:cs typeface="Lora"/>
                <a:sym typeface="Lora"/>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cxnSp>
        <p:nvCxnSpPr>
          <p:cNvPr id="64" name="Google Shape;64;p23"/>
          <p:cNvCxnSpPr/>
          <p:nvPr/>
        </p:nvCxnSpPr>
        <p:spPr>
          <a:xfrm>
            <a:off x="-8033" y="6221505"/>
            <a:ext cx="12216000" cy="0"/>
          </a:xfrm>
          <a:prstGeom prst="straightConnector1">
            <a:avLst/>
          </a:prstGeom>
          <a:noFill/>
          <a:ln w="9525" cap="flat" cmpd="sng">
            <a:solidFill>
              <a:srgbClr val="CCCCCC"/>
            </a:solidFill>
            <a:prstDash val="solid"/>
            <a:round/>
            <a:headEnd type="none" w="sm" len="sm"/>
            <a:tailEnd type="none" w="sm" len="sm"/>
          </a:ln>
        </p:spPr>
      </p:cxnSp>
      <p:sp>
        <p:nvSpPr>
          <p:cNvPr id="65" name="Google Shape;65;p23"/>
          <p:cNvSpPr/>
          <p:nvPr/>
        </p:nvSpPr>
        <p:spPr>
          <a:xfrm>
            <a:off x="5943200" y="6068661"/>
            <a:ext cx="305600" cy="305600"/>
          </a:xfrm>
          <a:prstGeom prst="ellips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66" name="Google Shape;66;p23"/>
          <p:cNvSpPr txBox="1">
            <a:spLocks noGrp="1"/>
          </p:cNvSpPr>
          <p:nvPr>
            <p:ph type="sldNum" idx="12"/>
          </p:nvPr>
        </p:nvSpPr>
        <p:spPr>
          <a:xfrm>
            <a:off x="5730200" y="6374267"/>
            <a:ext cx="731600" cy="48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ctr">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1" name="Google Shape;11;p14"/>
          <p:cNvSpPr txBox="1">
            <a:spLocks noGrp="1"/>
          </p:cNvSpPr>
          <p:nvPr>
            <p:ph type="title"/>
          </p:nvPr>
        </p:nvSpPr>
        <p:spPr>
          <a:xfrm>
            <a:off x="1841667" y="1195399"/>
            <a:ext cx="9079600" cy="58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endParaRPr/>
          </a:p>
        </p:txBody>
      </p:sp>
      <p:sp>
        <p:nvSpPr>
          <p:cNvPr id="12" name="Google Shape;12;p14"/>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1pPr>
            <a:lvl2pPr marL="0" marR="0" lvl="1"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2pPr>
            <a:lvl3pPr marL="0" marR="0" lvl="2"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3pPr>
            <a:lvl4pPr marL="0" marR="0" lvl="3"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4pPr>
            <a:lvl5pPr marL="0" marR="0" lvl="4"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5pPr>
            <a:lvl6pPr marL="0" marR="0" lvl="5"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6pPr>
            <a:lvl7pPr marL="0" marR="0" lvl="6"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7pPr>
            <a:lvl8pPr marL="0" marR="0" lvl="7"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8pPr>
            <a:lvl9pPr marL="0" marR="0" lvl="8" indent="0" algn="r" rtl="0">
              <a:lnSpc>
                <a:spcPct val="100000"/>
              </a:lnSpc>
              <a:spcBef>
                <a:spcPts val="0"/>
              </a:spcBef>
              <a:spcAft>
                <a:spcPts val="0"/>
              </a:spcAft>
              <a:buClr>
                <a:srgbClr val="1D1D1B"/>
              </a:buClr>
              <a:buSzPts val="1333"/>
              <a:buFont typeface="Lora"/>
              <a:buNone/>
              <a:defRPr sz="1333"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a:spLocks noGrp="1"/>
          </p:cNvSpPr>
          <p:nvPr>
            <p:ph type="ctrTitle"/>
          </p:nvPr>
        </p:nvSpPr>
        <p:spPr>
          <a:xfrm>
            <a:off x="1357414" y="2358895"/>
            <a:ext cx="6829323" cy="15464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SzPts val="3600"/>
              <a:buNone/>
            </a:pPr>
            <a:r>
              <a:rPr lang="en" sz="6000"/>
              <a:t>Nails for health</a:t>
            </a:r>
            <a:endParaRPr sz="6000"/>
          </a:p>
        </p:txBody>
      </p:sp>
      <p:grpSp>
        <p:nvGrpSpPr>
          <p:cNvPr id="76" name="Google Shape;76;p1"/>
          <p:cNvGrpSpPr/>
          <p:nvPr/>
        </p:nvGrpSpPr>
        <p:grpSpPr>
          <a:xfrm>
            <a:off x="1732220" y="4681899"/>
            <a:ext cx="287955" cy="456532"/>
            <a:chOff x="6718575" y="2318625"/>
            <a:chExt cx="256950" cy="407375"/>
          </a:xfrm>
        </p:grpSpPr>
        <p:sp>
          <p:nvSpPr>
            <p:cNvPr id="77" name="Google Shape;77;p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8" name="Google Shape;78;p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9" name="Google Shape;79;p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0" name="Google Shape;80;p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1" name="Google Shape;81;p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2" name="Google Shape;82;p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3" name="Google Shape;83;p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4" name="Google Shape;84;p1"/>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85" name="Google Shape;85;p1"/>
          <p:cNvSpPr txBox="1"/>
          <p:nvPr/>
        </p:nvSpPr>
        <p:spPr>
          <a:xfrm>
            <a:off x="2566262" y="4013413"/>
            <a:ext cx="8776666" cy="8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000"/>
              <a:buFont typeface="Montserrat"/>
              <a:buNone/>
            </a:pPr>
            <a:r>
              <a:rPr lang="en" sz="2400" b="1">
                <a:solidFill>
                  <a:srgbClr val="7F7F7F"/>
                </a:solidFill>
                <a:latin typeface="Montserrat"/>
                <a:ea typeface="Montserrat"/>
                <a:cs typeface="Montserrat"/>
                <a:sym typeface="Montserrat"/>
              </a:rPr>
              <a:t>Nails predict your future, now you can read them too</a:t>
            </a:r>
            <a:endParaRPr sz="600" b="0" i="0" u="none" strike="noStrike" cap="none">
              <a:solidFill>
                <a:srgbClr val="000000"/>
              </a:solidFill>
              <a:latin typeface="Arial"/>
              <a:ea typeface="Arial"/>
              <a:cs typeface="Arial"/>
              <a:sym typeface="Arial"/>
            </a:endParaRPr>
          </a:p>
        </p:txBody>
      </p:sp>
      <p:sp>
        <p:nvSpPr>
          <p:cNvPr id="86" name="Google Shape;86;p1"/>
          <p:cNvSpPr/>
          <p:nvPr/>
        </p:nvSpPr>
        <p:spPr>
          <a:xfrm>
            <a:off x="2566262" y="5342987"/>
            <a:ext cx="405538" cy="427553"/>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 name="Google Shape;87;p1"/>
          <p:cNvSpPr txBox="1"/>
          <p:nvPr/>
        </p:nvSpPr>
        <p:spPr>
          <a:xfrm>
            <a:off x="3154266" y="5252731"/>
            <a:ext cx="8077925" cy="819300"/>
          </a:xfrm>
          <a:prstGeom prst="rect">
            <a:avLst/>
          </a:prstGeom>
          <a:noFill/>
          <a:ln>
            <a:noFill/>
          </a:ln>
        </p:spPr>
        <p:txBody>
          <a:bodyPr spcFirstLastPara="1" wrap="square" lIns="0" tIns="0" rIns="0" bIns="0" anchor="t" anchorCtr="0">
            <a:noAutofit/>
          </a:bodyPr>
          <a:lstStyle/>
          <a:p>
            <a:pPr marL="0" marR="0" lvl="0" indent="0" algn="l" rtl="0">
              <a:lnSpc>
                <a:spcPct val="143000"/>
              </a:lnSpc>
              <a:spcBef>
                <a:spcPts val="0"/>
              </a:spcBef>
              <a:spcAft>
                <a:spcPts val="0"/>
              </a:spcAft>
              <a:buClr>
                <a:srgbClr val="000000"/>
              </a:buClr>
              <a:buSzPts val="2000"/>
              <a:buFont typeface="Arial"/>
              <a:buNone/>
            </a:pPr>
            <a:r>
              <a:rPr lang="en" sz="2000" b="1" i="0" u="none" strike="noStrike" cap="none">
                <a:solidFill>
                  <a:srgbClr val="434343"/>
                </a:solidFill>
                <a:latin typeface="Montserrat"/>
                <a:ea typeface="Montserrat"/>
                <a:cs typeface="Montserrat"/>
                <a:sym typeface="Montserrat"/>
              </a:rPr>
              <a:t>Team Members (</a:t>
            </a:r>
            <a:r>
              <a:rPr lang="en" sz="2000" b="1">
                <a:solidFill>
                  <a:srgbClr val="434343"/>
                </a:solidFill>
                <a:latin typeface="Montserrat"/>
                <a:ea typeface="Montserrat"/>
                <a:cs typeface="Montserrat"/>
                <a:sym typeface="Montserrat"/>
              </a:rPr>
              <a:t>09</a:t>
            </a:r>
            <a:r>
              <a:rPr lang="en" sz="2000" b="1" i="0" u="none" strike="noStrike" cap="none">
                <a:solidFill>
                  <a:srgbClr val="434343"/>
                </a:solidFill>
                <a:latin typeface="Montserrat"/>
                <a:ea typeface="Montserrat"/>
                <a:cs typeface="Montserrat"/>
                <a:sym typeface="Montserrat"/>
              </a:rPr>
              <a:t>)</a:t>
            </a:r>
            <a:endParaRPr sz="1400" b="0" i="0" u="none" strike="noStrike" cap="none">
              <a:solidFill>
                <a:srgbClr val="000000"/>
              </a:solidFill>
              <a:latin typeface="Arial"/>
              <a:ea typeface="Arial"/>
              <a:cs typeface="Arial"/>
              <a:sym typeface="Arial"/>
            </a:endParaRPr>
          </a:p>
          <a:p>
            <a:pPr marL="0" marR="0" lvl="0" indent="0" algn="l" rtl="0">
              <a:lnSpc>
                <a:spcPct val="143000"/>
              </a:lnSpc>
              <a:spcBef>
                <a:spcPts val="0"/>
              </a:spcBef>
              <a:spcAft>
                <a:spcPts val="0"/>
              </a:spcAft>
              <a:buClr>
                <a:srgbClr val="000000"/>
              </a:buClr>
              <a:buSzPts val="2000"/>
              <a:buFont typeface="Arial"/>
              <a:buNone/>
            </a:pPr>
            <a:r>
              <a:rPr lang="en" sz="2000">
                <a:solidFill>
                  <a:srgbClr val="434343"/>
                </a:solidFill>
                <a:latin typeface="Montserrat"/>
                <a:ea typeface="Montserrat"/>
                <a:cs typeface="Montserrat"/>
                <a:sym typeface="Montserrat"/>
              </a:rPr>
              <a:t>09 Ethan Cheung</a:t>
            </a:r>
            <a:endParaRPr sz="2000" b="0" i="0" u="none" strike="noStrike" cap="none">
              <a:solidFill>
                <a:srgbClr val="434343"/>
              </a:solidFill>
              <a:latin typeface="Montserrat"/>
              <a:ea typeface="Montserrat"/>
              <a:cs typeface="Montserrat"/>
              <a:sym typeface="Montserrat"/>
            </a:endParaRPr>
          </a:p>
        </p:txBody>
      </p:sp>
      <p:sp>
        <p:nvSpPr>
          <p:cNvPr id="88" name="Google Shape;88;p1"/>
          <p:cNvSpPr txBox="1"/>
          <p:nvPr/>
        </p:nvSpPr>
        <p:spPr>
          <a:xfrm>
            <a:off x="338500" y="476625"/>
            <a:ext cx="9428100" cy="8193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1700"/>
              <a:buFont typeface="Arial"/>
              <a:buNone/>
            </a:pPr>
            <a:r>
              <a:rPr lang="en" sz="1700" b="0" i="1" u="none" strike="noStrike" cap="none">
                <a:solidFill>
                  <a:srgbClr val="434343"/>
                </a:solidFill>
                <a:latin typeface="Montserrat"/>
                <a:ea typeface="Montserrat"/>
                <a:cs typeface="Montserrat"/>
                <a:sym typeface="Montserrat"/>
              </a:rPr>
              <a:t>CityU-EE Gifted Education Fund Programme:</a:t>
            </a:r>
            <a:br>
              <a:rPr lang="en" sz="1700" b="0" i="1" u="none" strike="noStrike" cap="none">
                <a:solidFill>
                  <a:srgbClr val="434343"/>
                </a:solidFill>
                <a:latin typeface="Montserrat"/>
                <a:ea typeface="Montserrat"/>
                <a:cs typeface="Montserrat"/>
                <a:sym typeface="Montserrat"/>
              </a:rPr>
            </a:br>
            <a:r>
              <a:rPr lang="en" sz="1700" b="0" i="1" u="none" strike="noStrike" cap="none">
                <a:solidFill>
                  <a:srgbClr val="434343"/>
                </a:solidFill>
                <a:latin typeface="Montserrat"/>
                <a:ea typeface="Montserrat"/>
                <a:cs typeface="Montserrat"/>
                <a:sym typeface="Montserrat"/>
              </a:rPr>
              <a:t>AIoT Coding, Engineering and Entrepreneurial Skills Education for Gifted Students</a:t>
            </a:r>
            <a:endParaRPr sz="1700" b="0" i="1" u="none" strike="noStrike" cap="none">
              <a:solidFill>
                <a:srgbClr val="434343"/>
              </a:solidFill>
              <a:latin typeface="Montserrat"/>
              <a:ea typeface="Montserrat"/>
              <a:cs typeface="Montserrat"/>
              <a:sym typeface="Montserrat"/>
            </a:endParaRPr>
          </a:p>
        </p:txBody>
      </p:sp>
      <p:pic>
        <p:nvPicPr>
          <p:cNvPr id="89" name="Google Shape;89;p1"/>
          <p:cNvPicPr preferRelativeResize="0"/>
          <p:nvPr/>
        </p:nvPicPr>
        <p:blipFill rotWithShape="1">
          <a:blip r:embed="rId3">
            <a:alphaModFix/>
          </a:blip>
          <a:srcRect/>
          <a:stretch/>
        </p:blipFill>
        <p:spPr>
          <a:xfrm>
            <a:off x="9553500" y="476625"/>
            <a:ext cx="2385900" cy="60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CCF1-22F3-8C77-EEFF-C6C17A65AF36}"/>
              </a:ext>
            </a:extLst>
          </p:cNvPr>
          <p:cNvSpPr>
            <a:spLocks noGrp="1"/>
          </p:cNvSpPr>
          <p:nvPr>
            <p:ph type="title"/>
          </p:nvPr>
        </p:nvSpPr>
        <p:spPr/>
        <p:txBody>
          <a:bodyPr/>
          <a:lstStyle/>
          <a:p>
            <a:r>
              <a:rPr lang="en-US" dirty="0"/>
              <a:t>User Interf</a:t>
            </a:r>
            <a:r>
              <a:rPr lang="en" sz="2800" dirty="0"/>
              <a:t>ace Example</a:t>
            </a:r>
            <a:endParaRPr lang="en-GB" dirty="0"/>
          </a:p>
        </p:txBody>
      </p:sp>
      <p:sp>
        <p:nvSpPr>
          <p:cNvPr id="4" name="Slide Number Placeholder 3">
            <a:extLst>
              <a:ext uri="{FF2B5EF4-FFF2-40B4-BE49-F238E27FC236}">
                <a16:creationId xmlns:a16="http://schemas.microsoft.com/office/drawing/2014/main" id="{0A9D433E-5399-712A-78CE-FFF8D14EF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D35F25D-4A39-0643-A43A-7626BCBEF28C}"/>
              </a:ext>
            </a:extLst>
          </p:cNvPr>
          <p:cNvPicPr>
            <a:picLocks noChangeAspect="1"/>
          </p:cNvPicPr>
          <p:nvPr/>
        </p:nvPicPr>
        <p:blipFill>
          <a:blip r:embed="rId3"/>
          <a:stretch>
            <a:fillRect/>
          </a:stretch>
        </p:blipFill>
        <p:spPr>
          <a:xfrm>
            <a:off x="6241042" y="575795"/>
            <a:ext cx="5515727" cy="5850250"/>
          </a:xfrm>
          <a:prstGeom prst="rect">
            <a:avLst/>
          </a:prstGeom>
        </p:spPr>
      </p:pic>
      <p:sp>
        <p:nvSpPr>
          <p:cNvPr id="7" name="TextBox 6">
            <a:extLst>
              <a:ext uri="{FF2B5EF4-FFF2-40B4-BE49-F238E27FC236}">
                <a16:creationId xmlns:a16="http://schemas.microsoft.com/office/drawing/2014/main" id="{74AE5EA1-B231-0BC4-7496-A4699BCA4118}"/>
              </a:ext>
            </a:extLst>
          </p:cNvPr>
          <p:cNvSpPr txBox="1"/>
          <p:nvPr/>
        </p:nvSpPr>
        <p:spPr>
          <a:xfrm>
            <a:off x="811659" y="2394637"/>
            <a:ext cx="4919746" cy="707886"/>
          </a:xfrm>
          <a:prstGeom prst="rect">
            <a:avLst/>
          </a:prstGeom>
          <a:noFill/>
        </p:spPr>
        <p:txBody>
          <a:bodyPr wrap="square" rtlCol="0">
            <a:spAutoFit/>
          </a:bodyPr>
          <a:lstStyle/>
          <a:p>
            <a:r>
              <a:rPr lang="en-US" sz="2000" dirty="0"/>
              <a:t>On the right, there is </a:t>
            </a:r>
            <a:r>
              <a:rPr lang="en" sz="2000" dirty="0"/>
              <a:t>a</a:t>
            </a:r>
            <a:r>
              <a:rPr lang="en-US" sz="2000" dirty="0"/>
              <a:t> demonstration of the UI, which is currently incomplete.</a:t>
            </a:r>
            <a:endParaRPr lang="en-GB" sz="2000" dirty="0"/>
          </a:p>
        </p:txBody>
      </p:sp>
      <p:sp>
        <p:nvSpPr>
          <p:cNvPr id="8" name="TextBox 7">
            <a:extLst>
              <a:ext uri="{FF2B5EF4-FFF2-40B4-BE49-F238E27FC236}">
                <a16:creationId xmlns:a16="http://schemas.microsoft.com/office/drawing/2014/main" id="{400FBD53-9B50-E788-1352-A26F8CB0595E}"/>
              </a:ext>
            </a:extLst>
          </p:cNvPr>
          <p:cNvSpPr txBox="1"/>
          <p:nvPr/>
        </p:nvSpPr>
        <p:spPr>
          <a:xfrm>
            <a:off x="701882" y="3721544"/>
            <a:ext cx="5139300" cy="1015663"/>
          </a:xfrm>
          <a:prstGeom prst="rect">
            <a:avLst/>
          </a:prstGeom>
          <a:noFill/>
        </p:spPr>
        <p:txBody>
          <a:bodyPr wrap="square" rtlCol="0">
            <a:spAutoFit/>
          </a:bodyPr>
          <a:lstStyle/>
          <a:p>
            <a:r>
              <a:rPr lang="en-US" sz="2000" b="1" dirty="0"/>
              <a:t>In the future, </a:t>
            </a:r>
            <a:r>
              <a:rPr lang="en" sz="2000" b="1" dirty="0"/>
              <a:t>a scale will be added, which shows how severe the user’s condition is.</a:t>
            </a:r>
            <a:endParaRPr lang="en-GB" sz="2000" b="1" dirty="0"/>
          </a:p>
        </p:txBody>
      </p:sp>
    </p:spTree>
    <p:extLst>
      <p:ext uri="{BB962C8B-B14F-4D97-AF65-F5344CB8AC3E}">
        <p14:creationId xmlns:p14="http://schemas.microsoft.com/office/powerpoint/2010/main" val="356339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2070266" y="1211952"/>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dirty="0">
                <a:highlight>
                  <a:schemeClr val="accent1"/>
                </a:highlight>
              </a:rPr>
              <a:t>Timeline of project</a:t>
            </a:r>
            <a:endParaRPr sz="3200" dirty="0">
              <a:highlight>
                <a:schemeClr val="accent1"/>
              </a:highlight>
            </a:endParaRPr>
          </a:p>
        </p:txBody>
      </p:sp>
      <p:grpSp>
        <p:nvGrpSpPr>
          <p:cNvPr id="232" name="Google Shape;232;p11"/>
          <p:cNvGrpSpPr/>
          <p:nvPr/>
        </p:nvGrpSpPr>
        <p:grpSpPr>
          <a:xfrm>
            <a:off x="1221945" y="1359667"/>
            <a:ext cx="286167" cy="286167"/>
            <a:chOff x="2594050" y="1631825"/>
            <a:chExt cx="439625" cy="439625"/>
          </a:xfrm>
        </p:grpSpPr>
        <p:sp>
          <p:nvSpPr>
            <p:cNvPr id="233" name="Google Shape;233;p1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34" name="Google Shape;234;p1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35" name="Google Shape;235;p1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36" name="Google Shape;236;p1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237" name="Google Shape;237;p11"/>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11</a:t>
            </a:fld>
            <a:endParaRPr/>
          </a:p>
        </p:txBody>
      </p:sp>
      <p:grpSp>
        <p:nvGrpSpPr>
          <p:cNvPr id="238" name="Google Shape;238;p11"/>
          <p:cNvGrpSpPr/>
          <p:nvPr/>
        </p:nvGrpSpPr>
        <p:grpSpPr>
          <a:xfrm>
            <a:off x="748375" y="2464770"/>
            <a:ext cx="10747161" cy="2369739"/>
            <a:chOff x="-2036679" y="2163496"/>
            <a:chExt cx="16230475" cy="3578805"/>
          </a:xfrm>
        </p:grpSpPr>
        <p:sp>
          <p:nvSpPr>
            <p:cNvPr id="239" name="Google Shape;239;p11"/>
            <p:cNvSpPr txBox="1"/>
            <p:nvPr/>
          </p:nvSpPr>
          <p:spPr>
            <a:xfrm>
              <a:off x="-2036679" y="2244834"/>
              <a:ext cx="3364800" cy="780877"/>
            </a:xfrm>
            <a:prstGeom prst="rect">
              <a:avLst/>
            </a:prstGeom>
            <a:noFill/>
            <a:ln>
              <a:noFill/>
            </a:ln>
          </p:spPr>
          <p:txBody>
            <a:bodyPr spcFirstLastPara="1" wrap="square" lIns="0" tIns="0" rIns="0" bIns="0" anchor="t" anchorCtr="0">
              <a:spAutoFit/>
            </a:bodyPr>
            <a:lstStyle/>
            <a:p>
              <a:pPr marL="0" marR="0" lvl="0" indent="0" algn="l" rtl="0">
                <a:lnSpc>
                  <a:spcPct val="119964"/>
                </a:lnSpc>
                <a:spcBef>
                  <a:spcPts val="0"/>
                </a:spcBef>
                <a:spcAft>
                  <a:spcPts val="0"/>
                </a:spcAft>
                <a:buClr>
                  <a:srgbClr val="000000"/>
                </a:buClr>
                <a:buSzPts val="2800"/>
                <a:buFont typeface="Arial"/>
                <a:buNone/>
              </a:pPr>
              <a:r>
                <a:rPr lang="en" sz="2800" b="1" dirty="0">
                  <a:solidFill>
                    <a:srgbClr val="C66E07"/>
                  </a:solidFill>
                  <a:latin typeface="Noto Sans"/>
                  <a:ea typeface="Noto Sans"/>
                  <a:cs typeface="Noto Sans"/>
                  <a:sym typeface="Noto Sans"/>
                </a:rPr>
                <a:t>28 Jan</a:t>
              </a:r>
              <a:endParaRPr sz="1400" b="0" i="0" u="none" strike="noStrike" cap="none" dirty="0">
                <a:solidFill>
                  <a:srgbClr val="000000"/>
                </a:solidFill>
                <a:latin typeface="Arial"/>
                <a:ea typeface="Arial"/>
                <a:cs typeface="Arial"/>
                <a:sym typeface="Arial"/>
              </a:endParaRPr>
            </a:p>
          </p:txBody>
        </p:sp>
        <p:sp>
          <p:nvSpPr>
            <p:cNvPr id="240" name="Google Shape;240;p11"/>
            <p:cNvSpPr txBox="1"/>
            <p:nvPr/>
          </p:nvSpPr>
          <p:spPr>
            <a:xfrm>
              <a:off x="-2019299" y="4533601"/>
              <a:ext cx="3699600" cy="1208700"/>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Labelling datasets, </a:t>
              </a:r>
              <a:endParaRPr sz="2400">
                <a:solidFill>
                  <a:schemeClr val="dk1"/>
                </a:solidFill>
                <a:latin typeface="Quattrocento Sans"/>
                <a:ea typeface="Quattrocento Sans"/>
                <a:cs typeface="Quattrocento Sans"/>
                <a:sym typeface="Quattrocento Sans"/>
              </a:endParaRPr>
            </a:p>
            <a:p>
              <a:pPr marL="0" marR="0" lvl="0" indent="0" algn="l" rtl="0">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Creating a dataset</a:t>
              </a:r>
              <a:endParaRPr sz="2400">
                <a:solidFill>
                  <a:schemeClr val="dk1"/>
                </a:solidFill>
                <a:latin typeface="Quattrocento Sans"/>
                <a:ea typeface="Quattrocento Sans"/>
                <a:cs typeface="Quattrocento Sans"/>
                <a:sym typeface="Quattrocento Sans"/>
              </a:endParaRPr>
            </a:p>
          </p:txBody>
        </p:sp>
        <p:sp>
          <p:nvSpPr>
            <p:cNvPr id="241" name="Google Shape;241;p11"/>
            <p:cNvSpPr txBox="1"/>
            <p:nvPr/>
          </p:nvSpPr>
          <p:spPr>
            <a:xfrm>
              <a:off x="2226913" y="2226046"/>
              <a:ext cx="3364800" cy="650700"/>
            </a:xfrm>
            <a:prstGeom prst="rect">
              <a:avLst/>
            </a:prstGeom>
            <a:noFill/>
            <a:ln>
              <a:noFill/>
            </a:ln>
          </p:spPr>
          <p:txBody>
            <a:bodyPr spcFirstLastPara="1" wrap="square" lIns="0" tIns="0" rIns="0" bIns="0" anchor="t" anchorCtr="0">
              <a:spAutoFit/>
            </a:bodyPr>
            <a:lstStyle/>
            <a:p>
              <a:pPr marL="0" marR="0" lvl="0" indent="0" algn="l" rtl="0">
                <a:lnSpc>
                  <a:spcPct val="119964"/>
                </a:lnSpc>
                <a:spcBef>
                  <a:spcPts val="0"/>
                </a:spcBef>
                <a:spcAft>
                  <a:spcPts val="0"/>
                </a:spcAft>
                <a:buClr>
                  <a:srgbClr val="000000"/>
                </a:buClr>
                <a:buSzPts val="2800"/>
                <a:buFont typeface="Arial"/>
                <a:buNone/>
              </a:pPr>
              <a:r>
                <a:rPr lang="en" sz="2800" b="1" dirty="0">
                  <a:solidFill>
                    <a:srgbClr val="D3A37E"/>
                  </a:solidFill>
                  <a:latin typeface="Noto Sans"/>
                  <a:ea typeface="Noto Sans"/>
                  <a:cs typeface="Noto Sans"/>
                  <a:sym typeface="Noto Sans"/>
                </a:rPr>
                <a:t>4 Feb</a:t>
              </a:r>
              <a:endParaRPr sz="1400" b="0" i="0" u="none" strike="noStrike" cap="none" dirty="0">
                <a:solidFill>
                  <a:srgbClr val="000000"/>
                </a:solidFill>
                <a:latin typeface="Arial"/>
                <a:ea typeface="Arial"/>
                <a:cs typeface="Arial"/>
                <a:sym typeface="Arial"/>
              </a:endParaRPr>
            </a:p>
          </p:txBody>
        </p:sp>
        <p:sp>
          <p:nvSpPr>
            <p:cNvPr id="242" name="Google Shape;242;p11"/>
            <p:cNvSpPr txBox="1"/>
            <p:nvPr/>
          </p:nvSpPr>
          <p:spPr>
            <a:xfrm>
              <a:off x="10828996" y="2163496"/>
              <a:ext cx="3364800" cy="650700"/>
            </a:xfrm>
            <a:prstGeom prst="rect">
              <a:avLst/>
            </a:prstGeom>
            <a:noFill/>
            <a:ln>
              <a:noFill/>
            </a:ln>
          </p:spPr>
          <p:txBody>
            <a:bodyPr spcFirstLastPara="1" wrap="square" lIns="0" tIns="0" rIns="0" bIns="0" anchor="t" anchorCtr="0">
              <a:spAutoFit/>
            </a:bodyPr>
            <a:lstStyle/>
            <a:p>
              <a:pPr marL="0" marR="0" lvl="0" indent="0" algn="l" rtl="0">
                <a:lnSpc>
                  <a:spcPct val="119964"/>
                </a:lnSpc>
                <a:spcBef>
                  <a:spcPts val="0"/>
                </a:spcBef>
                <a:spcAft>
                  <a:spcPts val="0"/>
                </a:spcAft>
                <a:buClr>
                  <a:srgbClr val="000000"/>
                </a:buClr>
                <a:buSzPts val="2800"/>
                <a:buFont typeface="Arial"/>
                <a:buNone/>
              </a:pPr>
              <a:r>
                <a:rPr lang="en" sz="2800" b="1">
                  <a:solidFill>
                    <a:schemeClr val="accent2"/>
                  </a:solidFill>
                  <a:latin typeface="Noto Sans"/>
                  <a:ea typeface="Noto Sans"/>
                  <a:cs typeface="Noto Sans"/>
                  <a:sym typeface="Noto Sans"/>
                </a:rPr>
                <a:t>After 11 Feb</a:t>
              </a:r>
              <a:endParaRPr sz="1400" b="0" i="0" u="none" strike="noStrike" cap="none">
                <a:solidFill>
                  <a:srgbClr val="000000"/>
                </a:solidFill>
                <a:latin typeface="Arial"/>
                <a:ea typeface="Arial"/>
                <a:cs typeface="Arial"/>
                <a:sym typeface="Arial"/>
              </a:endParaRPr>
            </a:p>
          </p:txBody>
        </p:sp>
        <p:sp>
          <p:nvSpPr>
            <p:cNvPr id="243" name="Google Shape;243;p11"/>
            <p:cNvSpPr txBox="1"/>
            <p:nvPr/>
          </p:nvSpPr>
          <p:spPr>
            <a:xfrm>
              <a:off x="6490504" y="2226046"/>
              <a:ext cx="3364800" cy="650700"/>
            </a:xfrm>
            <a:prstGeom prst="rect">
              <a:avLst/>
            </a:prstGeom>
            <a:noFill/>
            <a:ln>
              <a:noFill/>
            </a:ln>
          </p:spPr>
          <p:txBody>
            <a:bodyPr spcFirstLastPara="1" wrap="square" lIns="0" tIns="0" rIns="0" bIns="0" anchor="t" anchorCtr="0">
              <a:spAutoFit/>
            </a:bodyPr>
            <a:lstStyle/>
            <a:p>
              <a:pPr marL="0" marR="0" lvl="0" indent="0" algn="l" rtl="0">
                <a:lnSpc>
                  <a:spcPct val="119964"/>
                </a:lnSpc>
                <a:spcBef>
                  <a:spcPts val="0"/>
                </a:spcBef>
                <a:spcAft>
                  <a:spcPts val="0"/>
                </a:spcAft>
                <a:buClr>
                  <a:srgbClr val="000000"/>
                </a:buClr>
                <a:buSzPts val="2800"/>
                <a:buFont typeface="Arial"/>
                <a:buNone/>
              </a:pPr>
              <a:r>
                <a:rPr lang="en" sz="2800" b="1">
                  <a:solidFill>
                    <a:srgbClr val="7D4E2B"/>
                  </a:solidFill>
                  <a:latin typeface="Noto Sans"/>
                  <a:ea typeface="Noto Sans"/>
                  <a:cs typeface="Noto Sans"/>
                  <a:sym typeface="Noto Sans"/>
                </a:rPr>
                <a:t>11 Feb</a:t>
              </a:r>
              <a:endParaRPr sz="1400" b="0" i="0" u="none" strike="noStrike" cap="none">
                <a:solidFill>
                  <a:srgbClr val="000000"/>
                </a:solidFill>
                <a:latin typeface="Arial"/>
                <a:ea typeface="Arial"/>
                <a:cs typeface="Arial"/>
                <a:sym typeface="Arial"/>
              </a:endParaRPr>
            </a:p>
          </p:txBody>
        </p:sp>
        <p:cxnSp>
          <p:nvCxnSpPr>
            <p:cNvPr id="244" name="Google Shape;244;p11"/>
            <p:cNvCxnSpPr/>
            <p:nvPr/>
          </p:nvCxnSpPr>
          <p:spPr>
            <a:xfrm rot="10800000" flipH="1">
              <a:off x="-2019301" y="3730693"/>
              <a:ext cx="15931207" cy="1630"/>
            </a:xfrm>
            <a:prstGeom prst="straightConnector1">
              <a:avLst/>
            </a:prstGeom>
            <a:noFill/>
            <a:ln w="9525" cap="flat" cmpd="sng">
              <a:solidFill>
                <a:srgbClr val="000000"/>
              </a:solidFill>
              <a:prstDash val="solid"/>
              <a:round/>
              <a:headEnd type="none" w="sm" len="sm"/>
              <a:tailEnd type="none" w="sm" len="sm"/>
            </a:ln>
          </p:spPr>
        </p:cxnSp>
        <p:sp>
          <p:nvSpPr>
            <p:cNvPr id="245" name="Google Shape;245;p11"/>
            <p:cNvSpPr/>
            <p:nvPr/>
          </p:nvSpPr>
          <p:spPr>
            <a:xfrm>
              <a:off x="-2036679" y="3578862"/>
              <a:ext cx="352038" cy="353616"/>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6E0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66E07"/>
                </a:solidFill>
                <a:latin typeface="Arial"/>
                <a:ea typeface="Arial"/>
                <a:cs typeface="Arial"/>
                <a:sym typeface="Arial"/>
              </a:endParaRPr>
            </a:p>
          </p:txBody>
        </p:sp>
        <p:sp>
          <p:nvSpPr>
            <p:cNvPr id="246" name="Google Shape;246;p11"/>
            <p:cNvSpPr/>
            <p:nvPr/>
          </p:nvSpPr>
          <p:spPr>
            <a:xfrm>
              <a:off x="2252997" y="3560074"/>
              <a:ext cx="352038" cy="353616"/>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3A37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11"/>
            <p:cNvSpPr/>
            <p:nvPr/>
          </p:nvSpPr>
          <p:spPr>
            <a:xfrm>
              <a:off x="6540438" y="3566463"/>
              <a:ext cx="352038" cy="353616"/>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4E2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11"/>
            <p:cNvSpPr/>
            <p:nvPr/>
          </p:nvSpPr>
          <p:spPr>
            <a:xfrm>
              <a:off x="10828996" y="3553886"/>
              <a:ext cx="352038" cy="353616"/>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49" name="Google Shape;249;p11"/>
          <p:cNvSpPr txBox="1"/>
          <p:nvPr/>
        </p:nvSpPr>
        <p:spPr>
          <a:xfrm>
            <a:off x="9307050" y="3978669"/>
            <a:ext cx="2449800" cy="1231500"/>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Improve creation according to feedback.</a:t>
            </a:r>
            <a:endParaRPr sz="1400" b="0" i="0" u="none" strike="noStrike" cap="none">
              <a:solidFill>
                <a:srgbClr val="000000"/>
              </a:solidFill>
              <a:latin typeface="Arial"/>
              <a:ea typeface="Arial"/>
              <a:cs typeface="Arial"/>
              <a:sym typeface="Arial"/>
            </a:endParaRPr>
          </a:p>
        </p:txBody>
      </p:sp>
      <p:sp>
        <p:nvSpPr>
          <p:cNvPr id="250" name="Google Shape;250;p11"/>
          <p:cNvSpPr txBox="1"/>
          <p:nvPr/>
        </p:nvSpPr>
        <p:spPr>
          <a:xfrm>
            <a:off x="6439301" y="3997823"/>
            <a:ext cx="2449800" cy="800400"/>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Create an app, or usable software</a:t>
            </a:r>
            <a:endParaRPr sz="1400" b="0" i="0" u="none" strike="noStrike" cap="none">
              <a:solidFill>
                <a:srgbClr val="000000"/>
              </a:solidFill>
              <a:latin typeface="Arial"/>
              <a:ea typeface="Arial"/>
              <a:cs typeface="Arial"/>
              <a:sym typeface="Arial"/>
            </a:endParaRPr>
          </a:p>
        </p:txBody>
      </p:sp>
      <p:sp>
        <p:nvSpPr>
          <p:cNvPr id="251" name="Google Shape;251;p11"/>
          <p:cNvSpPr txBox="1"/>
          <p:nvPr/>
        </p:nvSpPr>
        <p:spPr>
          <a:xfrm>
            <a:off x="3571552" y="4015990"/>
            <a:ext cx="2449800" cy="800400"/>
          </a:xfrm>
          <a:prstGeom prst="rect">
            <a:avLst/>
          </a:prstGeom>
          <a:noFill/>
          <a:ln>
            <a:noFill/>
          </a:ln>
        </p:spPr>
        <p:txBody>
          <a:bodyPr spcFirstLastPara="1" wrap="square" lIns="0" tIns="0" rIns="0" bIns="0" anchor="t" anchorCtr="0">
            <a:spAutoFit/>
          </a:bodyPr>
          <a:lstStyle/>
          <a:p>
            <a:pPr marL="0" marR="0" lvl="0" indent="0" algn="l" rtl="0">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Create the model, programming</a:t>
            </a:r>
            <a:endParaRPr sz="1400" b="0" i="0" u="none" strike="noStrike" cap="none">
              <a:solidFill>
                <a:srgbClr val="000000"/>
              </a:solidFill>
              <a:latin typeface="Arial"/>
              <a:ea typeface="Arial"/>
              <a:cs typeface="Arial"/>
              <a:sym typeface="Arial"/>
            </a:endParaRPr>
          </a:p>
        </p:txBody>
      </p:sp>
      <p:sp>
        <p:nvSpPr>
          <p:cNvPr id="252" name="Google Shape;252;p11"/>
          <p:cNvSpPr txBox="1"/>
          <p:nvPr/>
        </p:nvSpPr>
        <p:spPr>
          <a:xfrm>
            <a:off x="715725" y="5374475"/>
            <a:ext cx="7716900" cy="769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Quattrocento Sans"/>
              <a:buChar char="●"/>
            </a:pPr>
            <a:r>
              <a:rPr lang="en" sz="1900">
                <a:latin typeface="Quattrocento Sans"/>
                <a:ea typeface="Quattrocento Sans"/>
                <a:cs typeface="Quattrocento Sans"/>
                <a:sym typeface="Quattrocento Sans"/>
              </a:rPr>
              <a:t>Most of project will probably be done in January, as my mocks happen between 30th of Jan and 10th of Feb</a:t>
            </a:r>
            <a:endParaRPr sz="1900">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12"/>
          <p:cNvGrpSpPr/>
          <p:nvPr/>
        </p:nvGrpSpPr>
        <p:grpSpPr>
          <a:xfrm>
            <a:off x="1221945" y="1359667"/>
            <a:ext cx="286167" cy="286167"/>
            <a:chOff x="2594050" y="1631825"/>
            <a:chExt cx="439625" cy="439625"/>
          </a:xfrm>
        </p:grpSpPr>
        <p:sp>
          <p:nvSpPr>
            <p:cNvPr id="258" name="Google Shape;258;p1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59" name="Google Shape;259;p1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60" name="Google Shape;260;p1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61" name="Google Shape;261;p1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262" name="Google Shape;262;p12"/>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12</a:t>
            </a:fld>
            <a:endParaRPr/>
          </a:p>
        </p:txBody>
      </p:sp>
      <p:sp>
        <p:nvSpPr>
          <p:cNvPr id="263" name="Google Shape;263;p12"/>
          <p:cNvSpPr txBox="1"/>
          <p:nvPr/>
        </p:nvSpPr>
        <p:spPr>
          <a:xfrm>
            <a:off x="7326800" y="1848450"/>
            <a:ext cx="452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Quattrocento Sans"/>
              <a:ea typeface="Quattrocento Sans"/>
              <a:cs typeface="Quattrocento Sans"/>
              <a:sym typeface="Quattrocento Sans"/>
            </a:endParaRPr>
          </a:p>
        </p:txBody>
      </p:sp>
      <p:sp>
        <p:nvSpPr>
          <p:cNvPr id="264" name="Google Shape;264;p12"/>
          <p:cNvSpPr txBox="1"/>
          <p:nvPr/>
        </p:nvSpPr>
        <p:spPr>
          <a:xfrm>
            <a:off x="7541125" y="1915425"/>
            <a:ext cx="4674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Quattrocento Sans"/>
              <a:ea typeface="Quattrocento Sans"/>
              <a:cs typeface="Quattrocento Sans"/>
              <a:sym typeface="Quattrocento Sans"/>
            </a:endParaRPr>
          </a:p>
        </p:txBody>
      </p:sp>
      <p:sp>
        <p:nvSpPr>
          <p:cNvPr id="265" name="Google Shape;265;p12"/>
          <p:cNvSpPr txBox="1"/>
          <p:nvPr/>
        </p:nvSpPr>
        <p:spPr>
          <a:xfrm>
            <a:off x="1906454" y="2115525"/>
            <a:ext cx="8576400" cy="3078300"/>
          </a:xfrm>
          <a:prstGeom prst="rect">
            <a:avLst/>
          </a:prstGeom>
          <a:noFill/>
          <a:ln>
            <a:noFill/>
          </a:ln>
        </p:spPr>
        <p:txBody>
          <a:bodyPr spcFirstLastPara="1" wrap="square" lIns="91425" tIns="91425" rIns="91425" bIns="91425" anchor="t" anchorCtr="0">
            <a:spAutoFit/>
          </a:bodyPr>
          <a:lstStyle/>
          <a:p>
            <a:pPr marL="609585" marR="0" lvl="0" indent="-507985" algn="l" rtl="0">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I would like to talk to dermatologists to get more understanding as to what they look for when looking for nails</a:t>
            </a:r>
            <a:endParaRPr sz="2800" b="0" i="0" u="none" strike="noStrike" cap="none">
              <a:solidFill>
                <a:schemeClr val="dk1"/>
              </a:solidFill>
              <a:latin typeface="Quattrocento Sans"/>
              <a:ea typeface="Quattrocento Sans"/>
              <a:cs typeface="Quattrocento Sans"/>
              <a:sym typeface="Quattrocento Sans"/>
            </a:endParaRPr>
          </a:p>
          <a:p>
            <a:pPr marL="609584" marR="0" lvl="0" indent="-507986" algn="l" rtl="0">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Get more data, preferably from dermatologists</a:t>
            </a:r>
            <a:endParaRPr sz="2800">
              <a:solidFill>
                <a:schemeClr val="dk1"/>
              </a:solidFill>
              <a:latin typeface="Quattrocento Sans"/>
              <a:ea typeface="Quattrocento Sans"/>
              <a:cs typeface="Quattrocento Sans"/>
              <a:sym typeface="Quattrocento Sans"/>
            </a:endParaRPr>
          </a:p>
          <a:p>
            <a:pPr marL="609584" marR="0" lvl="0" indent="-533386" algn="l" rtl="0">
              <a:lnSpc>
                <a:spcPct val="100000"/>
              </a:lnSpc>
              <a:spcBef>
                <a:spcPts val="800"/>
              </a:spcBef>
              <a:spcAft>
                <a:spcPts val="0"/>
              </a:spcAft>
              <a:buClr>
                <a:srgbClr val="FFCD00"/>
              </a:buClr>
              <a:buSzPts val="2800"/>
              <a:buFont typeface="Quattrocento Sans"/>
              <a:buChar char="◉"/>
            </a:pPr>
            <a:r>
              <a:rPr lang="en" sz="2800">
                <a:solidFill>
                  <a:schemeClr val="dk1"/>
                </a:solidFill>
                <a:latin typeface="Quattrocento Sans"/>
                <a:ea typeface="Quattrocento Sans"/>
                <a:cs typeface="Quattrocento Sans"/>
                <a:sym typeface="Quattrocento Sans"/>
              </a:rPr>
              <a:t>Real life testing to test my solution’s effectiveness</a:t>
            </a:r>
            <a:endParaRPr sz="2800">
              <a:solidFill>
                <a:schemeClr val="dk1"/>
              </a:solidFill>
              <a:latin typeface="Quattrocento Sans"/>
              <a:ea typeface="Quattrocento Sans"/>
              <a:cs typeface="Quattrocento Sans"/>
              <a:sym typeface="Quattrocento Sans"/>
            </a:endParaRPr>
          </a:p>
          <a:p>
            <a:pPr marL="0" marR="0" lvl="0" indent="0" algn="l" rtl="0">
              <a:lnSpc>
                <a:spcPct val="100000"/>
              </a:lnSpc>
              <a:spcBef>
                <a:spcPts val="800"/>
              </a:spcBef>
              <a:spcAft>
                <a:spcPts val="0"/>
              </a:spcAft>
              <a:buNone/>
            </a:pPr>
            <a:endParaRPr sz="2800">
              <a:solidFill>
                <a:schemeClr val="dk1"/>
              </a:solidFill>
              <a:latin typeface="Quattrocento Sans"/>
              <a:ea typeface="Quattrocento Sans"/>
              <a:cs typeface="Quattrocento Sans"/>
              <a:sym typeface="Quattrocento Sans"/>
            </a:endParaRPr>
          </a:p>
        </p:txBody>
      </p:sp>
      <p:sp>
        <p:nvSpPr>
          <p:cNvPr id="266" name="Google Shape;266;p12"/>
          <p:cNvSpPr txBox="1">
            <a:spLocks noGrp="1"/>
          </p:cNvSpPr>
          <p:nvPr>
            <p:ph type="title"/>
          </p:nvPr>
        </p:nvSpPr>
        <p:spPr>
          <a:xfrm>
            <a:off x="2070266" y="1211952"/>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highlight>
                  <a:schemeClr val="accent1"/>
                </a:highlight>
              </a:rPr>
              <a:t>Future work</a:t>
            </a:r>
            <a:endParaRPr sz="3200">
              <a:highlight>
                <a:schemeClr val="accen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subTitle" idx="4294967295"/>
          </p:nvPr>
        </p:nvSpPr>
        <p:spPr>
          <a:xfrm>
            <a:off x="3162000" y="2791700"/>
            <a:ext cx="6695200" cy="1046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800"/>
              </a:spcBef>
              <a:spcAft>
                <a:spcPts val="0"/>
              </a:spcAft>
              <a:buClr>
                <a:schemeClr val="accent1"/>
              </a:buClr>
              <a:buSzPts val="2400"/>
              <a:buFont typeface="Quattrocento Sans"/>
              <a:buNone/>
            </a:pPr>
            <a:r>
              <a:rPr lang="en" sz="4400" b="1" i="1" u="none" strike="noStrike" cap="none">
                <a:solidFill>
                  <a:schemeClr val="dk1"/>
                </a:solidFill>
                <a:latin typeface="Lora"/>
                <a:ea typeface="Lora"/>
                <a:cs typeface="Lora"/>
                <a:sym typeface="Lora"/>
              </a:rPr>
              <a:t>Any </a:t>
            </a:r>
            <a:r>
              <a:rPr lang="en" sz="4400" b="1" i="1" u="none" strike="noStrike" cap="none">
                <a:solidFill>
                  <a:schemeClr val="dk1"/>
                </a:solidFill>
                <a:highlight>
                  <a:schemeClr val="accent1"/>
                </a:highlight>
                <a:latin typeface="Lora"/>
                <a:ea typeface="Lora"/>
                <a:cs typeface="Lora"/>
                <a:sym typeface="Lora"/>
              </a:rPr>
              <a:t>questions</a:t>
            </a:r>
            <a:r>
              <a:rPr lang="en" sz="4400" b="1" i="1" u="none" strike="noStrike" cap="none">
                <a:solidFill>
                  <a:schemeClr val="dk1"/>
                </a:solidFill>
                <a:latin typeface="Lora"/>
                <a:ea typeface="Lora"/>
                <a:cs typeface="Lora"/>
                <a:sym typeface="Lora"/>
              </a:rPr>
              <a:t>?</a:t>
            </a:r>
            <a:endParaRPr sz="4400" b="1" i="1" u="none" strike="noStrike" cap="none">
              <a:solidFill>
                <a:schemeClr val="dk1"/>
              </a:solidFill>
              <a:latin typeface="Lora"/>
              <a:ea typeface="Lora"/>
              <a:cs typeface="Lora"/>
              <a:sym typeface="Lora"/>
            </a:endParaRPr>
          </a:p>
          <a:p>
            <a:pPr marL="0" marR="0" lvl="0" indent="0" algn="l" rtl="0">
              <a:lnSpc>
                <a:spcPct val="100000"/>
              </a:lnSpc>
              <a:spcBef>
                <a:spcPts val="800"/>
              </a:spcBef>
              <a:spcAft>
                <a:spcPts val="0"/>
              </a:spcAft>
              <a:buClr>
                <a:schemeClr val="accent1"/>
              </a:buClr>
              <a:buSzPts val="2400"/>
              <a:buFont typeface="Quattrocento Sans"/>
              <a:buNone/>
            </a:pPr>
            <a:endParaRPr sz="24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800"/>
              </a:spcBef>
              <a:spcAft>
                <a:spcPts val="0"/>
              </a:spcAft>
              <a:buClr>
                <a:schemeClr val="accent1"/>
              </a:buClr>
              <a:buSzPts val="2400"/>
              <a:buFont typeface="Quattrocento Sans"/>
              <a:buNone/>
            </a:pPr>
            <a:r>
              <a:rPr lang="en" sz="2400" b="1" i="0" u="none" strike="noStrike" cap="none">
                <a:solidFill>
                  <a:schemeClr val="dk1"/>
                </a:solidFill>
                <a:latin typeface="Quattrocento Sans"/>
                <a:ea typeface="Quattrocento Sans"/>
                <a:cs typeface="Quattrocento Sans"/>
                <a:sym typeface="Quattrocento Sans"/>
              </a:rPr>
              <a:t>Contact details:</a:t>
            </a:r>
            <a:endParaRPr sz="2400" b="1" i="0" u="none" strike="noStrike" cap="none">
              <a:solidFill>
                <a:schemeClr val="dk1"/>
              </a:solidFill>
              <a:latin typeface="Quattrocento Sans"/>
              <a:ea typeface="Quattrocento Sans"/>
              <a:cs typeface="Quattrocento Sans"/>
              <a:sym typeface="Quattrocento Sans"/>
            </a:endParaRPr>
          </a:p>
          <a:p>
            <a:pPr marL="609585" marR="0" lvl="0" indent="-457188" algn="l" rtl="0">
              <a:lnSpc>
                <a:spcPct val="100000"/>
              </a:lnSpc>
              <a:spcBef>
                <a:spcPts val="800"/>
              </a:spcBef>
              <a:spcAft>
                <a:spcPts val="0"/>
              </a:spcAft>
              <a:buClr>
                <a:schemeClr val="accent1"/>
              </a:buClr>
              <a:buSzPts val="1800"/>
              <a:buFont typeface="Quattrocento Sans"/>
              <a:buChar char="◉"/>
            </a:pPr>
            <a:r>
              <a:rPr lang="en"/>
              <a:t>Email: cheunt3@kgv.hk</a:t>
            </a:r>
            <a:endParaRPr sz="2400" b="0" i="0" u="none" strike="noStrike" cap="none">
              <a:solidFill>
                <a:schemeClr val="dk1"/>
              </a:solidFill>
              <a:latin typeface="Quattrocento Sans"/>
              <a:ea typeface="Quattrocento Sans"/>
              <a:cs typeface="Quattrocento Sans"/>
              <a:sym typeface="Quattrocento Sans"/>
            </a:endParaRPr>
          </a:p>
          <a:p>
            <a:pPr marL="609584" marR="0" lvl="0" indent="-457187" algn="l" rtl="0">
              <a:lnSpc>
                <a:spcPct val="100000"/>
              </a:lnSpc>
              <a:spcBef>
                <a:spcPts val="800"/>
              </a:spcBef>
              <a:spcAft>
                <a:spcPts val="0"/>
              </a:spcAft>
              <a:buClr>
                <a:schemeClr val="accent1"/>
              </a:buClr>
              <a:buSzPts val="1800"/>
              <a:buFont typeface="Quattrocento Sans"/>
              <a:buChar char="◉"/>
            </a:pPr>
            <a:r>
              <a:rPr lang="en"/>
              <a:t>Discord: Ec#8624</a:t>
            </a:r>
            <a:endParaRPr/>
          </a:p>
        </p:txBody>
      </p:sp>
      <p:cxnSp>
        <p:nvCxnSpPr>
          <p:cNvPr id="272" name="Google Shape;272;p13"/>
          <p:cNvCxnSpPr/>
          <p:nvPr/>
        </p:nvCxnSpPr>
        <p:spPr>
          <a:xfrm>
            <a:off x="8600" y="1905000"/>
            <a:ext cx="3196400" cy="0"/>
          </a:xfrm>
          <a:prstGeom prst="straightConnector1">
            <a:avLst/>
          </a:prstGeom>
          <a:noFill/>
          <a:ln w="9525" cap="flat" cmpd="sng">
            <a:solidFill>
              <a:srgbClr val="CCCCCC"/>
            </a:solidFill>
            <a:prstDash val="solid"/>
            <a:round/>
            <a:headEnd type="none" w="sm" len="sm"/>
            <a:tailEnd type="none" w="sm" len="sm"/>
          </a:ln>
        </p:spPr>
      </p:cxnSp>
      <p:sp>
        <p:nvSpPr>
          <p:cNvPr id="273" name="Google Shape;273;p13"/>
          <p:cNvSpPr txBox="1">
            <a:spLocks noGrp="1"/>
          </p:cNvSpPr>
          <p:nvPr>
            <p:ph type="ctrTitle" idx="4294967295"/>
          </p:nvPr>
        </p:nvSpPr>
        <p:spPr>
          <a:xfrm>
            <a:off x="3162167" y="1088733"/>
            <a:ext cx="6544000" cy="15464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000"/>
              <a:buFont typeface="Lora"/>
              <a:buNone/>
            </a:pPr>
            <a:r>
              <a:rPr lang="en" sz="7200" b="1" i="0" u="none" strike="noStrike" cap="none">
                <a:solidFill>
                  <a:schemeClr val="dk1"/>
                </a:solidFill>
                <a:latin typeface="Lora"/>
                <a:ea typeface="Lora"/>
                <a:cs typeface="Lora"/>
                <a:sym typeface="Lora"/>
              </a:rPr>
              <a:t>Thanks!</a:t>
            </a:r>
            <a:endParaRPr sz="7200" b="1" i="0" u="none" strike="noStrike" cap="none">
              <a:solidFill>
                <a:schemeClr val="dk1"/>
              </a:solidFill>
              <a:latin typeface="Lora"/>
              <a:ea typeface="Lora"/>
              <a:cs typeface="Lora"/>
              <a:sym typeface="Lora"/>
            </a:endParaRPr>
          </a:p>
        </p:txBody>
      </p:sp>
      <p:cxnSp>
        <p:nvCxnSpPr>
          <p:cNvPr id="274" name="Google Shape;274;p13"/>
          <p:cNvCxnSpPr/>
          <p:nvPr/>
        </p:nvCxnSpPr>
        <p:spPr>
          <a:xfrm>
            <a:off x="7453067" y="1905000"/>
            <a:ext cx="4738800" cy="0"/>
          </a:xfrm>
          <a:prstGeom prst="straightConnector1">
            <a:avLst/>
          </a:prstGeom>
          <a:noFill/>
          <a:ln w="9525" cap="flat" cmpd="sng">
            <a:solidFill>
              <a:srgbClr val="CCCCCC"/>
            </a:solidFill>
            <a:prstDash val="solid"/>
            <a:round/>
            <a:headEnd type="none" w="sm" len="sm"/>
            <a:tailEnd type="none" w="sm" len="sm"/>
          </a:ln>
        </p:spPr>
      </p:cxnSp>
      <p:sp>
        <p:nvSpPr>
          <p:cNvPr id="275" name="Google Shape;275;p13"/>
          <p:cNvSpPr/>
          <p:nvPr/>
        </p:nvSpPr>
        <p:spPr>
          <a:xfrm>
            <a:off x="1109233" y="1145567"/>
            <a:ext cx="1518800" cy="1518800"/>
          </a:xfrm>
          <a:prstGeom prst="ellipse">
            <a:avLst/>
          </a:prstGeom>
          <a:solidFill>
            <a:srgbClr val="FFCD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76" name="Google Shape;276;p13"/>
          <p:cNvGrpSpPr/>
          <p:nvPr/>
        </p:nvGrpSpPr>
        <p:grpSpPr>
          <a:xfrm>
            <a:off x="1531851" y="1587679"/>
            <a:ext cx="674296" cy="634356"/>
            <a:chOff x="5972700" y="2330200"/>
            <a:chExt cx="411625" cy="387275"/>
          </a:xfrm>
        </p:grpSpPr>
        <p:sp>
          <p:nvSpPr>
            <p:cNvPr id="277" name="Google Shape;277;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8" name="Google Shape;278;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79" name="Google Shape;279;p13"/>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1D1D1B"/>
              </a:buClr>
              <a:buSzPts val="1300"/>
              <a:buFont typeface="Lora"/>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1098496" y="858540"/>
            <a:ext cx="1834712" cy="1776593"/>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
          <p:cNvSpPr txBox="1">
            <a:spLocks noGrp="1"/>
          </p:cNvSpPr>
          <p:nvPr>
            <p:ph type="subTitle" idx="4294967295"/>
          </p:nvPr>
        </p:nvSpPr>
        <p:spPr>
          <a:xfrm>
            <a:off x="3205000" y="2476998"/>
            <a:ext cx="8596475" cy="3292265"/>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2000"/>
              </a:spcBef>
              <a:spcAft>
                <a:spcPts val="0"/>
              </a:spcAft>
              <a:buClr>
                <a:schemeClr val="dk1"/>
              </a:buClr>
              <a:buSzPts val="1100"/>
              <a:buFont typeface="Quattrocento Sans"/>
              <a:buNone/>
            </a:pPr>
            <a:endParaRPr sz="3200" b="1" i="1" dirty="0">
              <a:latin typeface="Lora"/>
              <a:ea typeface="Lora"/>
              <a:cs typeface="Lora"/>
              <a:sym typeface="Lora"/>
            </a:endParaRPr>
          </a:p>
          <a:p>
            <a:pPr marL="0" marR="0" lvl="0" indent="0" algn="l" rtl="0">
              <a:lnSpc>
                <a:spcPct val="100000"/>
              </a:lnSpc>
              <a:spcBef>
                <a:spcPts val="2000"/>
              </a:spcBef>
              <a:spcAft>
                <a:spcPts val="0"/>
              </a:spcAft>
              <a:buClr>
                <a:schemeClr val="dk1"/>
              </a:buClr>
              <a:buSzPts val="1100"/>
              <a:buFont typeface="Quattrocento Sans"/>
              <a:buNone/>
            </a:pPr>
            <a:r>
              <a:rPr lang="en" sz="3200" b="1" dirty="0">
                <a:latin typeface="Lora"/>
                <a:ea typeface="Lora"/>
                <a:cs typeface="Lora"/>
                <a:sym typeface="Lora"/>
              </a:rPr>
              <a:t>A project that uses image detection of nail types, which correlates to certain diseases and certain nutrient deficiencies.</a:t>
            </a:r>
            <a:endParaRPr sz="3200" b="1" dirty="0">
              <a:latin typeface="Lora"/>
              <a:ea typeface="Lora"/>
              <a:cs typeface="Lora"/>
              <a:sym typeface="Lora"/>
            </a:endParaRPr>
          </a:p>
          <a:p>
            <a:pPr marL="0" marR="0" lvl="0" indent="0" algn="l" rtl="0">
              <a:lnSpc>
                <a:spcPct val="100000"/>
              </a:lnSpc>
              <a:spcBef>
                <a:spcPts val="2000"/>
              </a:spcBef>
              <a:spcAft>
                <a:spcPts val="0"/>
              </a:spcAft>
              <a:buClr>
                <a:schemeClr val="dk1"/>
              </a:buClr>
              <a:buSzPts val="1100"/>
              <a:buFont typeface="Quattrocento Sans"/>
              <a:buNone/>
            </a:pPr>
            <a:endParaRPr sz="2800" b="0" i="0" u="none" strike="noStrike" cap="none" dirty="0">
              <a:solidFill>
                <a:schemeClr val="dk1"/>
              </a:solidFill>
              <a:highlight>
                <a:schemeClr val="accent1"/>
              </a:highlight>
              <a:latin typeface="Quattrocento Sans"/>
              <a:ea typeface="Quattrocento Sans"/>
              <a:cs typeface="Quattrocento Sans"/>
              <a:sym typeface="Quattrocento Sans"/>
            </a:endParaRPr>
          </a:p>
          <a:p>
            <a:pPr marL="0" marR="0" lvl="0" indent="0" algn="l" rtl="0">
              <a:lnSpc>
                <a:spcPct val="100000"/>
              </a:lnSpc>
              <a:spcBef>
                <a:spcPts val="800"/>
              </a:spcBef>
              <a:spcAft>
                <a:spcPts val="0"/>
              </a:spcAft>
              <a:buClr>
                <a:schemeClr val="accent1"/>
              </a:buClr>
              <a:buSzPts val="2400"/>
              <a:buFont typeface="Quattrocento Sans"/>
              <a:buNone/>
            </a:pPr>
            <a:endParaRPr b="1" i="0" u="none" strike="noStrike" cap="none" dirty="0">
              <a:solidFill>
                <a:schemeClr val="dk1"/>
              </a:solidFill>
              <a:latin typeface="Quattrocento Sans"/>
              <a:ea typeface="Quattrocento Sans"/>
              <a:cs typeface="Quattrocento Sans"/>
              <a:sym typeface="Quattrocento Sans"/>
            </a:endParaRPr>
          </a:p>
        </p:txBody>
      </p:sp>
      <p:cxnSp>
        <p:nvCxnSpPr>
          <p:cNvPr id="96" name="Google Shape;96;p2"/>
          <p:cNvCxnSpPr/>
          <p:nvPr/>
        </p:nvCxnSpPr>
        <p:spPr>
          <a:xfrm>
            <a:off x="8600" y="1905000"/>
            <a:ext cx="3196400" cy="0"/>
          </a:xfrm>
          <a:prstGeom prst="straightConnector1">
            <a:avLst/>
          </a:prstGeom>
          <a:noFill/>
          <a:ln w="9525" cap="flat" cmpd="sng">
            <a:solidFill>
              <a:srgbClr val="CCCCCC"/>
            </a:solidFill>
            <a:prstDash val="solid"/>
            <a:round/>
            <a:headEnd type="none" w="sm" len="sm"/>
            <a:tailEnd type="none" w="sm" len="sm"/>
          </a:ln>
        </p:spPr>
      </p:cxnSp>
      <p:sp>
        <p:nvSpPr>
          <p:cNvPr id="97" name="Google Shape;97;p2"/>
          <p:cNvSpPr txBox="1">
            <a:spLocks noGrp="1"/>
          </p:cNvSpPr>
          <p:nvPr>
            <p:ph type="ctrTitle" idx="4294967295"/>
          </p:nvPr>
        </p:nvSpPr>
        <p:spPr>
          <a:xfrm>
            <a:off x="3162167" y="1088733"/>
            <a:ext cx="6544000" cy="15464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000"/>
              <a:buFont typeface="Lora"/>
              <a:buNone/>
            </a:pPr>
            <a:r>
              <a:rPr lang="en" sz="3600" b="1" i="0" u="none" strike="noStrike" cap="none">
                <a:solidFill>
                  <a:schemeClr val="dk1"/>
                </a:solidFill>
                <a:latin typeface="Lora"/>
                <a:ea typeface="Lora"/>
                <a:cs typeface="Lora"/>
                <a:sym typeface="Lora"/>
              </a:rPr>
              <a:t>Introduction</a:t>
            </a:r>
            <a:endParaRPr sz="3600" b="1" i="0" u="none" strike="noStrike" cap="none">
              <a:solidFill>
                <a:schemeClr val="dk1"/>
              </a:solidFill>
              <a:latin typeface="Lora"/>
              <a:ea typeface="Lora"/>
              <a:cs typeface="Lora"/>
              <a:sym typeface="Lora"/>
            </a:endParaRPr>
          </a:p>
        </p:txBody>
      </p:sp>
      <p:cxnSp>
        <p:nvCxnSpPr>
          <p:cNvPr id="98" name="Google Shape;98;p2"/>
          <p:cNvCxnSpPr/>
          <p:nvPr/>
        </p:nvCxnSpPr>
        <p:spPr>
          <a:xfrm>
            <a:off x="6317867" y="1905000"/>
            <a:ext cx="5874000" cy="0"/>
          </a:xfrm>
          <a:prstGeom prst="straightConnector1">
            <a:avLst/>
          </a:prstGeom>
          <a:noFill/>
          <a:ln w="9525" cap="flat" cmpd="sng">
            <a:solidFill>
              <a:srgbClr val="CCCCCC"/>
            </a:solidFill>
            <a:prstDash val="solid"/>
            <a:round/>
            <a:headEnd type="none" w="sm" len="sm"/>
            <a:tailEnd type="none" w="sm" len="sm"/>
          </a:ln>
        </p:spPr>
      </p:cxnSp>
      <p:sp>
        <p:nvSpPr>
          <p:cNvPr id="99" name="Google Shape;99;p2"/>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2</a:t>
            </a:fld>
            <a:endParaRPr/>
          </a:p>
        </p:txBody>
      </p:sp>
      <p:grpSp>
        <p:nvGrpSpPr>
          <p:cNvPr id="100" name="Google Shape;100;p2"/>
          <p:cNvGrpSpPr/>
          <p:nvPr/>
        </p:nvGrpSpPr>
        <p:grpSpPr>
          <a:xfrm>
            <a:off x="1457325" y="1386143"/>
            <a:ext cx="1085850" cy="847094"/>
            <a:chOff x="1929775" y="320925"/>
            <a:chExt cx="423800" cy="372650"/>
          </a:xfrm>
        </p:grpSpPr>
        <p:sp>
          <p:nvSpPr>
            <p:cNvPr id="101" name="Google Shape;101;p2"/>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2"/>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p2"/>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2"/>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1830780" y="1194816"/>
            <a:ext cx="6402300"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Background &amp; Motivation</a:t>
            </a:r>
            <a:r>
              <a:rPr lang="en" sz="4000"/>
              <a:t> </a:t>
            </a:r>
            <a:endParaRPr sz="4000">
              <a:highlight>
                <a:schemeClr val="accent1"/>
              </a:highlight>
            </a:endParaRPr>
          </a:p>
        </p:txBody>
      </p:sp>
      <p:sp>
        <p:nvSpPr>
          <p:cNvPr id="111" name="Google Shape;111;p3"/>
          <p:cNvSpPr txBox="1">
            <a:spLocks noGrp="1"/>
          </p:cNvSpPr>
          <p:nvPr>
            <p:ph type="body" idx="1"/>
          </p:nvPr>
        </p:nvSpPr>
        <p:spPr>
          <a:xfrm>
            <a:off x="1663100" y="1940001"/>
            <a:ext cx="9641100" cy="4488600"/>
          </a:xfrm>
          <a:prstGeom prst="rect">
            <a:avLst/>
          </a:prstGeom>
          <a:noFill/>
          <a:ln>
            <a:noFill/>
          </a:ln>
        </p:spPr>
        <p:txBody>
          <a:bodyPr spcFirstLastPara="1" wrap="square" lIns="121900" tIns="121900" rIns="121900" bIns="121900" anchor="t" anchorCtr="0">
            <a:noAutofit/>
          </a:bodyPr>
          <a:lstStyle/>
          <a:p>
            <a:pPr marL="609584" lvl="0" indent="-507986" algn="l" rtl="0">
              <a:lnSpc>
                <a:spcPct val="100000"/>
              </a:lnSpc>
              <a:spcBef>
                <a:spcPts val="800"/>
              </a:spcBef>
              <a:spcAft>
                <a:spcPts val="0"/>
              </a:spcAft>
              <a:buSzPts val="2400"/>
              <a:buChar char="◉"/>
            </a:pPr>
            <a:r>
              <a:rPr lang="en" sz="2800" dirty="0"/>
              <a:t>Inspired by TensorFlow </a:t>
            </a:r>
            <a:r>
              <a:rPr lang="en" sz="2800" b="1" i="1" dirty="0"/>
              <a:t>‘</a:t>
            </a:r>
            <a:r>
              <a:rPr lang="en" sz="2300" b="1" i="1" dirty="0">
                <a:solidFill>
                  <a:srgbClr val="0F0F0F"/>
                </a:solidFill>
                <a:highlight>
                  <a:srgbClr val="FFFFFF"/>
                </a:highlight>
                <a:latin typeface="Roboto"/>
                <a:ea typeface="Roboto"/>
                <a:cs typeface="Roboto"/>
                <a:sym typeface="Roboto"/>
              </a:rPr>
              <a:t>Powered by TensorFlow: Helping doctors detect respiratory diseases using machine learning</a:t>
            </a:r>
            <a:r>
              <a:rPr lang="en" sz="2800" b="1" i="1" dirty="0"/>
              <a:t>’ </a:t>
            </a:r>
            <a:r>
              <a:rPr lang="en" sz="2800" dirty="0"/>
              <a:t>video</a:t>
            </a:r>
          </a:p>
          <a:p>
            <a:pPr marL="609584" lvl="0" indent="-507986" algn="l" rtl="0">
              <a:lnSpc>
                <a:spcPct val="100000"/>
              </a:lnSpc>
              <a:spcBef>
                <a:spcPts val="800"/>
              </a:spcBef>
              <a:spcAft>
                <a:spcPts val="0"/>
              </a:spcAft>
              <a:buSzPts val="2400"/>
              <a:buChar char="◉"/>
            </a:pPr>
            <a:r>
              <a:rPr lang="en" sz="2800" dirty="0"/>
              <a:t>I have seen chinese doctors look at nails to predict your health. </a:t>
            </a:r>
            <a:endParaRPr sz="2800" dirty="0"/>
          </a:p>
          <a:p>
            <a:pPr marL="609583" lvl="0" indent="-507986" algn="l" rtl="0">
              <a:lnSpc>
                <a:spcPct val="100000"/>
              </a:lnSpc>
              <a:spcBef>
                <a:spcPts val="800"/>
              </a:spcBef>
              <a:spcAft>
                <a:spcPts val="0"/>
              </a:spcAft>
              <a:buClr>
                <a:schemeClr val="accent1"/>
              </a:buClr>
              <a:buSzPts val="2400"/>
              <a:buChar char="◉"/>
            </a:pPr>
            <a:r>
              <a:rPr lang="en" sz="2800" dirty="0"/>
              <a:t>In order for countries to become more developed, I believe there needs to be better healthcare.</a:t>
            </a:r>
            <a:endParaRPr sz="2800" dirty="0"/>
          </a:p>
          <a:p>
            <a:pPr marL="609583" lvl="0" indent="-507986" algn="l" rtl="0">
              <a:lnSpc>
                <a:spcPct val="100000"/>
              </a:lnSpc>
              <a:spcBef>
                <a:spcPts val="800"/>
              </a:spcBef>
              <a:spcAft>
                <a:spcPts val="0"/>
              </a:spcAft>
              <a:buClr>
                <a:schemeClr val="accent1"/>
              </a:buClr>
              <a:buSzPts val="2400"/>
              <a:buChar char="◉"/>
            </a:pPr>
            <a:r>
              <a:rPr lang="en" sz="2800" dirty="0"/>
              <a:t>I would like to able to create an application that is accessible to anyone, regardless of their social status.</a:t>
            </a:r>
            <a:endParaRPr sz="2800" dirty="0"/>
          </a:p>
          <a:p>
            <a:pPr marL="609584" lvl="0" indent="-507987" algn="l" rtl="0">
              <a:lnSpc>
                <a:spcPct val="100000"/>
              </a:lnSpc>
              <a:spcBef>
                <a:spcPts val="800"/>
              </a:spcBef>
              <a:spcAft>
                <a:spcPts val="0"/>
              </a:spcAft>
              <a:buSzPts val="2400"/>
              <a:buChar char="◉"/>
            </a:pPr>
            <a:r>
              <a:rPr lang="en" sz="2800" dirty="0"/>
              <a:t>It should be efficient, accessible, innovative.</a:t>
            </a:r>
            <a:endParaRPr sz="2800" dirty="0"/>
          </a:p>
          <a:p>
            <a:pPr marL="0" lvl="0" indent="0" algn="l" rtl="0">
              <a:lnSpc>
                <a:spcPct val="100000"/>
              </a:lnSpc>
              <a:spcBef>
                <a:spcPts val="800"/>
              </a:spcBef>
              <a:spcAft>
                <a:spcPts val="0"/>
              </a:spcAft>
              <a:buSzPts val="2400"/>
              <a:buNone/>
            </a:pPr>
            <a:endParaRPr sz="2800" dirty="0"/>
          </a:p>
        </p:txBody>
      </p:sp>
      <p:grpSp>
        <p:nvGrpSpPr>
          <p:cNvPr id="112" name="Google Shape;112;p3"/>
          <p:cNvGrpSpPr/>
          <p:nvPr/>
        </p:nvGrpSpPr>
        <p:grpSpPr>
          <a:xfrm>
            <a:off x="1221945" y="1359667"/>
            <a:ext cx="286167" cy="286167"/>
            <a:chOff x="2594050" y="1631825"/>
            <a:chExt cx="439625" cy="439625"/>
          </a:xfrm>
        </p:grpSpPr>
        <p:sp>
          <p:nvSpPr>
            <p:cNvPr id="113" name="Google Shape;113;p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4" name="Google Shape;114;p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5" name="Google Shape;115;p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6" name="Google Shape;116;p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17" name="Google Shape;117;p3"/>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3</a:t>
            </a:fld>
            <a:endParaRPr/>
          </a:p>
        </p:txBody>
      </p:sp>
      <p:grpSp>
        <p:nvGrpSpPr>
          <p:cNvPr id="118" name="Google Shape;118;p3"/>
          <p:cNvGrpSpPr/>
          <p:nvPr/>
        </p:nvGrpSpPr>
        <p:grpSpPr>
          <a:xfrm>
            <a:off x="131942" y="3472299"/>
            <a:ext cx="1531163" cy="1424025"/>
            <a:chOff x="557511" y="3214925"/>
            <a:chExt cx="719836" cy="720150"/>
          </a:xfrm>
        </p:grpSpPr>
        <p:sp>
          <p:nvSpPr>
            <p:cNvPr id="119" name="Google Shape;119;p3"/>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20;p3"/>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21;p3"/>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22;p3"/>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818300" y="1199259"/>
            <a:ext cx="7092600"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What is the </a:t>
            </a:r>
            <a:r>
              <a:rPr lang="en" sz="3200">
                <a:highlight>
                  <a:schemeClr val="accent1"/>
                </a:highlight>
              </a:rPr>
              <a:t>target market</a:t>
            </a:r>
            <a:r>
              <a:rPr lang="en" sz="3200"/>
              <a:t>?</a:t>
            </a:r>
            <a:endParaRPr sz="3200">
              <a:highlight>
                <a:schemeClr val="accent1"/>
              </a:highlight>
            </a:endParaRPr>
          </a:p>
        </p:txBody>
      </p:sp>
      <p:grpSp>
        <p:nvGrpSpPr>
          <p:cNvPr id="128" name="Google Shape;128;p4"/>
          <p:cNvGrpSpPr/>
          <p:nvPr/>
        </p:nvGrpSpPr>
        <p:grpSpPr>
          <a:xfrm>
            <a:off x="532156" y="1346586"/>
            <a:ext cx="286152" cy="286152"/>
            <a:chOff x="2594050" y="1631825"/>
            <a:chExt cx="439625" cy="439625"/>
          </a:xfrm>
        </p:grpSpPr>
        <p:sp>
          <p:nvSpPr>
            <p:cNvPr id="129" name="Google Shape;129;p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30" name="Google Shape;130;p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31" name="Google Shape;131;p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32" name="Google Shape;132;p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33" name="Google Shape;133;p4"/>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4</a:t>
            </a:fld>
            <a:endParaRPr/>
          </a:p>
        </p:txBody>
      </p:sp>
      <p:pic>
        <p:nvPicPr>
          <p:cNvPr id="134" name="Google Shape;134;p4"/>
          <p:cNvPicPr preferRelativeResize="0"/>
          <p:nvPr/>
        </p:nvPicPr>
        <p:blipFill>
          <a:blip r:embed="rId3">
            <a:alphaModFix/>
          </a:blip>
          <a:stretch>
            <a:fillRect/>
          </a:stretch>
        </p:blipFill>
        <p:spPr>
          <a:xfrm>
            <a:off x="6445837" y="0"/>
            <a:ext cx="5676738" cy="6858000"/>
          </a:xfrm>
          <a:prstGeom prst="rect">
            <a:avLst/>
          </a:prstGeom>
          <a:noFill/>
          <a:ln>
            <a:noFill/>
          </a:ln>
        </p:spPr>
      </p:pic>
      <p:sp>
        <p:nvSpPr>
          <p:cNvPr id="135" name="Google Shape;135;p4"/>
          <p:cNvSpPr txBox="1"/>
          <p:nvPr/>
        </p:nvSpPr>
        <p:spPr>
          <a:xfrm>
            <a:off x="728750" y="2524575"/>
            <a:ext cx="5049300" cy="337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latin typeface="Quattrocento Sans"/>
                <a:ea typeface="Quattrocento Sans"/>
                <a:cs typeface="Quattrocento Sans"/>
                <a:sym typeface="Quattrocento Sans"/>
              </a:rPr>
              <a:t>As we can see, millions of people are dying globally to these problems alone.</a:t>
            </a:r>
            <a:endParaRPr sz="2300" b="1" dirty="0">
              <a:latin typeface="Quattrocento Sans"/>
              <a:ea typeface="Quattrocento Sans"/>
              <a:cs typeface="Quattrocento Sans"/>
              <a:sym typeface="Quattrocento Sans"/>
            </a:endParaRPr>
          </a:p>
          <a:p>
            <a:pPr marL="0" lvl="0" indent="0" algn="l" rtl="0">
              <a:spcBef>
                <a:spcPts val="0"/>
              </a:spcBef>
              <a:spcAft>
                <a:spcPts val="0"/>
              </a:spcAft>
              <a:buNone/>
            </a:pPr>
            <a:endParaRPr sz="2300" b="1" dirty="0">
              <a:latin typeface="Quattrocento Sans"/>
              <a:ea typeface="Quattrocento Sans"/>
              <a:cs typeface="Quattrocento Sans"/>
              <a:sym typeface="Quattrocento Sans"/>
            </a:endParaRPr>
          </a:p>
          <a:p>
            <a:pPr marL="0" lvl="0" indent="0" algn="l" rtl="0">
              <a:spcBef>
                <a:spcPts val="0"/>
              </a:spcBef>
              <a:spcAft>
                <a:spcPts val="0"/>
              </a:spcAft>
              <a:buNone/>
            </a:pPr>
            <a:r>
              <a:rPr lang="en" sz="2300" b="1" dirty="0">
                <a:latin typeface="Quattrocento Sans"/>
                <a:ea typeface="Quattrocento Sans"/>
                <a:cs typeface="Quattrocento Sans"/>
                <a:sym typeface="Quattrocento Sans"/>
              </a:rPr>
              <a:t>Examples of what nails could detect would be heart diseases, respiratory infections, skin cancer and lung cancers. If they were treated, it would lead to mortality rates being lower.</a:t>
            </a:r>
            <a:endParaRPr sz="2300" b="1" dirty="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1683513" y="1211952"/>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Are there </a:t>
            </a:r>
            <a:r>
              <a:rPr lang="en" sz="3200">
                <a:highlight>
                  <a:schemeClr val="accent1"/>
                </a:highlight>
              </a:rPr>
              <a:t>existing solutions</a:t>
            </a:r>
            <a:r>
              <a:rPr lang="en" sz="3200"/>
              <a:t>?</a:t>
            </a:r>
            <a:endParaRPr sz="3200">
              <a:highlight>
                <a:schemeClr val="accent1"/>
              </a:highlight>
            </a:endParaRPr>
          </a:p>
        </p:txBody>
      </p:sp>
      <p:sp>
        <p:nvSpPr>
          <p:cNvPr id="141" name="Google Shape;141;p6"/>
          <p:cNvSpPr txBox="1">
            <a:spLocks noGrp="1"/>
          </p:cNvSpPr>
          <p:nvPr>
            <p:ph type="body" idx="1"/>
          </p:nvPr>
        </p:nvSpPr>
        <p:spPr>
          <a:xfrm>
            <a:off x="1556200" y="1948465"/>
            <a:ext cx="9079600" cy="414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800"/>
              </a:spcBef>
              <a:spcAft>
                <a:spcPts val="0"/>
              </a:spcAft>
              <a:buNone/>
            </a:pPr>
            <a:r>
              <a:rPr lang="en" sz="2800" dirty="0"/>
              <a:t>Currently, there is no efficient solution to this problem. There is the traditional solution of visiting the doctor when you feel unwell. </a:t>
            </a:r>
          </a:p>
          <a:p>
            <a:pPr marL="0" lvl="0" indent="0" algn="l" rtl="0">
              <a:lnSpc>
                <a:spcPct val="100000"/>
              </a:lnSpc>
              <a:spcBef>
                <a:spcPts val="800"/>
              </a:spcBef>
              <a:spcAft>
                <a:spcPts val="0"/>
              </a:spcAft>
              <a:buNone/>
            </a:pPr>
            <a:endParaRPr lang="en" sz="2800" dirty="0"/>
          </a:p>
          <a:p>
            <a:pPr marL="0" lvl="0" indent="0" algn="l" rtl="0">
              <a:lnSpc>
                <a:spcPct val="100000"/>
              </a:lnSpc>
              <a:spcBef>
                <a:spcPts val="800"/>
              </a:spcBef>
              <a:spcAft>
                <a:spcPts val="0"/>
              </a:spcAft>
              <a:buNone/>
            </a:pPr>
            <a:r>
              <a:rPr lang="en" sz="2800" dirty="0"/>
              <a:t>However, it can be expensive and inefficient. </a:t>
            </a:r>
          </a:p>
          <a:p>
            <a:pPr marL="0" lvl="0" indent="0" algn="l" rtl="0">
              <a:lnSpc>
                <a:spcPct val="100000"/>
              </a:lnSpc>
              <a:spcBef>
                <a:spcPts val="800"/>
              </a:spcBef>
              <a:spcAft>
                <a:spcPts val="0"/>
              </a:spcAft>
              <a:buNone/>
            </a:pPr>
            <a:r>
              <a:rPr lang="en" sz="2800" dirty="0"/>
              <a:t>(time of response to a possible cancer may be too long.)</a:t>
            </a:r>
            <a:endParaRPr sz="2800" dirty="0"/>
          </a:p>
          <a:p>
            <a:pPr marL="0" lvl="0" indent="0" algn="l" rtl="0">
              <a:lnSpc>
                <a:spcPct val="100000"/>
              </a:lnSpc>
              <a:spcBef>
                <a:spcPts val="800"/>
              </a:spcBef>
              <a:spcAft>
                <a:spcPts val="0"/>
              </a:spcAft>
              <a:buNone/>
            </a:pPr>
            <a:endParaRPr sz="2800" dirty="0"/>
          </a:p>
          <a:p>
            <a:pPr marL="457200" lvl="0" indent="0" algn="l" rtl="0">
              <a:lnSpc>
                <a:spcPct val="100000"/>
              </a:lnSpc>
              <a:spcBef>
                <a:spcPts val="800"/>
              </a:spcBef>
              <a:spcAft>
                <a:spcPts val="0"/>
              </a:spcAft>
              <a:buNone/>
            </a:pPr>
            <a:endParaRPr sz="2800" dirty="0"/>
          </a:p>
        </p:txBody>
      </p:sp>
      <p:grpSp>
        <p:nvGrpSpPr>
          <p:cNvPr id="142" name="Google Shape;142;p6"/>
          <p:cNvGrpSpPr/>
          <p:nvPr/>
        </p:nvGrpSpPr>
        <p:grpSpPr>
          <a:xfrm>
            <a:off x="1221945" y="1359667"/>
            <a:ext cx="286167" cy="286167"/>
            <a:chOff x="2594050" y="1631825"/>
            <a:chExt cx="439625" cy="439625"/>
          </a:xfrm>
        </p:grpSpPr>
        <p:sp>
          <p:nvSpPr>
            <p:cNvPr id="143" name="Google Shape;143;p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4" name="Google Shape;144;p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5" name="Google Shape;145;p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6" name="Google Shape;146;p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47" name="Google Shape;147;p6"/>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5</a:t>
            </a:fld>
            <a:endParaRPr/>
          </a:p>
        </p:txBody>
      </p:sp>
      <p:grpSp>
        <p:nvGrpSpPr>
          <p:cNvPr id="148" name="Google Shape;148;p6"/>
          <p:cNvGrpSpPr/>
          <p:nvPr/>
        </p:nvGrpSpPr>
        <p:grpSpPr>
          <a:xfrm>
            <a:off x="10281057" y="2532313"/>
            <a:ext cx="1659373" cy="1517457"/>
            <a:chOff x="1510757" y="3225422"/>
            <a:chExt cx="720214" cy="637346"/>
          </a:xfrm>
        </p:grpSpPr>
        <p:sp>
          <p:nvSpPr>
            <p:cNvPr id="149" name="Google Shape;149;p6"/>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0" name="Google Shape;150;p6"/>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1" name="Google Shape;151;p6"/>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2" name="Google Shape;152;p6"/>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3" name="Google Shape;153;p6"/>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4" name="Google Shape;154;p6"/>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55" name="Google Shape;155;p6"/>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1841666" y="1194816"/>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sp>
        <p:nvSpPr>
          <p:cNvPr id="161" name="Google Shape;161;p7"/>
          <p:cNvSpPr txBox="1">
            <a:spLocks noGrp="1"/>
          </p:cNvSpPr>
          <p:nvPr>
            <p:ph type="body" idx="1"/>
          </p:nvPr>
        </p:nvSpPr>
        <p:spPr>
          <a:xfrm>
            <a:off x="1717438" y="2040000"/>
            <a:ext cx="9079600" cy="4149600"/>
          </a:xfrm>
          <a:prstGeom prst="rect">
            <a:avLst/>
          </a:prstGeom>
          <a:noFill/>
          <a:ln>
            <a:noFill/>
          </a:ln>
        </p:spPr>
        <p:txBody>
          <a:bodyPr spcFirstLastPara="1" wrap="square" lIns="121900" tIns="121900" rIns="121900" bIns="121900" anchor="t" anchorCtr="0">
            <a:noAutofit/>
          </a:bodyPr>
          <a:lstStyle/>
          <a:p>
            <a:pPr marL="609584" lvl="0" indent="-507986" algn="l" rtl="0">
              <a:lnSpc>
                <a:spcPct val="100000"/>
              </a:lnSpc>
              <a:spcBef>
                <a:spcPts val="800"/>
              </a:spcBef>
              <a:spcAft>
                <a:spcPts val="0"/>
              </a:spcAft>
              <a:buClr>
                <a:schemeClr val="accent1"/>
              </a:buClr>
              <a:buSzPts val="2400"/>
              <a:buChar char="◉"/>
            </a:pPr>
            <a:r>
              <a:rPr lang="en" sz="2800" dirty="0"/>
              <a:t>I would like to create an application that uses machine learning, computer vision to detect the nail patterns. By doing so, we are able to inform the user of their possible diseases, and give them advice based on the nail classified.</a:t>
            </a:r>
          </a:p>
          <a:p>
            <a:pPr marL="609584" lvl="0" indent="-507986" algn="l" rtl="0">
              <a:lnSpc>
                <a:spcPct val="100000"/>
              </a:lnSpc>
              <a:spcBef>
                <a:spcPts val="800"/>
              </a:spcBef>
              <a:spcAft>
                <a:spcPts val="0"/>
              </a:spcAft>
              <a:buClr>
                <a:schemeClr val="accent1"/>
              </a:buClr>
              <a:buSzPts val="2400"/>
              <a:buChar char="◉"/>
            </a:pPr>
            <a:r>
              <a:rPr lang="en" sz="2800" dirty="0"/>
              <a:t>Currently, I hope to keep the project simple, by having less layers of complexity that a dermatologists would analyse. </a:t>
            </a:r>
            <a:endParaRPr sz="2800" dirty="0"/>
          </a:p>
        </p:txBody>
      </p:sp>
      <p:grpSp>
        <p:nvGrpSpPr>
          <p:cNvPr id="162" name="Google Shape;162;p7"/>
          <p:cNvGrpSpPr/>
          <p:nvPr/>
        </p:nvGrpSpPr>
        <p:grpSpPr>
          <a:xfrm>
            <a:off x="1221945" y="1359667"/>
            <a:ext cx="286167" cy="286167"/>
            <a:chOff x="2594050" y="1631825"/>
            <a:chExt cx="439625" cy="439625"/>
          </a:xfrm>
        </p:grpSpPr>
        <p:sp>
          <p:nvSpPr>
            <p:cNvPr id="163" name="Google Shape;163;p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4" name="Google Shape;164;p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5" name="Google Shape;165;p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6" name="Google Shape;166;p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67" name="Google Shape;167;p7"/>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6</a:t>
            </a:fld>
            <a:endParaRPr/>
          </a:p>
        </p:txBody>
      </p:sp>
      <p:grpSp>
        <p:nvGrpSpPr>
          <p:cNvPr id="168" name="Google Shape;168;p7"/>
          <p:cNvGrpSpPr/>
          <p:nvPr/>
        </p:nvGrpSpPr>
        <p:grpSpPr>
          <a:xfrm>
            <a:off x="352900" y="2601741"/>
            <a:ext cx="1488767" cy="1654512"/>
            <a:chOff x="6506504" y="937343"/>
            <a:chExt cx="744272" cy="793950"/>
          </a:xfrm>
        </p:grpSpPr>
        <p:sp>
          <p:nvSpPr>
            <p:cNvPr id="169" name="Google Shape;169;p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0" name="Google Shape;170;p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1" name="Google Shape;171;p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attrocento Sans"/>
                <a:ea typeface="Quattrocento Sans"/>
                <a:cs typeface="Quattrocento Sans"/>
                <a:sym typeface="Quattrocento Sans"/>
              </a:endParaRPr>
            </a:p>
          </p:txBody>
        </p:sp>
        <p:grpSp>
          <p:nvGrpSpPr>
            <p:cNvPr id="172" name="Google Shape;172;p7"/>
            <p:cNvGrpSpPr/>
            <p:nvPr/>
          </p:nvGrpSpPr>
          <p:grpSpPr>
            <a:xfrm>
              <a:off x="6506504" y="937343"/>
              <a:ext cx="744272" cy="793950"/>
              <a:chOff x="6565437" y="1588001"/>
              <a:chExt cx="744272" cy="793950"/>
            </a:xfrm>
          </p:grpSpPr>
          <p:sp>
            <p:nvSpPr>
              <p:cNvPr id="173" name="Google Shape;173;p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4" name="Google Shape;174;p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5" name="Google Shape;175;p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6" name="Google Shape;176;p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7" name="Google Shape;177;p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8" name="Google Shape;178;p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79" name="Google Shape;179;p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80" name="Google Shape;180;p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81" name="Google Shape;181;p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182" name="Google Shape;182;p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8"/>
          <p:cNvGrpSpPr/>
          <p:nvPr/>
        </p:nvGrpSpPr>
        <p:grpSpPr>
          <a:xfrm>
            <a:off x="1221945" y="1359667"/>
            <a:ext cx="286167" cy="286167"/>
            <a:chOff x="2594050" y="1631825"/>
            <a:chExt cx="439625" cy="439625"/>
          </a:xfrm>
        </p:grpSpPr>
        <p:sp>
          <p:nvSpPr>
            <p:cNvPr id="188" name="Google Shape;188;p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9" name="Google Shape;189;p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0" name="Google Shape;190;p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1" name="Google Shape;191;p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92" name="Google Shape;192;p8"/>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7</a:t>
            </a:fld>
            <a:endParaRPr/>
          </a:p>
        </p:txBody>
      </p:sp>
      <p:sp>
        <p:nvSpPr>
          <p:cNvPr id="193" name="Google Shape;193;p8"/>
          <p:cNvSpPr txBox="1">
            <a:spLocks noGrp="1"/>
          </p:cNvSpPr>
          <p:nvPr>
            <p:ph type="title"/>
          </p:nvPr>
        </p:nvSpPr>
        <p:spPr>
          <a:xfrm>
            <a:off x="1863438" y="1194816"/>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pic>
        <p:nvPicPr>
          <p:cNvPr id="194" name="Google Shape;194;p8"/>
          <p:cNvPicPr preferRelativeResize="0"/>
          <p:nvPr/>
        </p:nvPicPr>
        <p:blipFill>
          <a:blip r:embed="rId3">
            <a:alphaModFix/>
          </a:blip>
          <a:stretch>
            <a:fillRect/>
          </a:stretch>
        </p:blipFill>
        <p:spPr>
          <a:xfrm>
            <a:off x="8148000" y="2230327"/>
            <a:ext cx="2631400" cy="2631400"/>
          </a:xfrm>
          <a:prstGeom prst="rect">
            <a:avLst/>
          </a:prstGeom>
          <a:noFill/>
          <a:ln>
            <a:noFill/>
          </a:ln>
        </p:spPr>
      </p:pic>
      <p:pic>
        <p:nvPicPr>
          <p:cNvPr id="195" name="Google Shape;195;p8"/>
          <p:cNvPicPr preferRelativeResize="0"/>
          <p:nvPr/>
        </p:nvPicPr>
        <p:blipFill>
          <a:blip r:embed="rId4">
            <a:alphaModFix/>
          </a:blip>
          <a:stretch>
            <a:fillRect/>
          </a:stretch>
        </p:blipFill>
        <p:spPr>
          <a:xfrm>
            <a:off x="390375" y="2500424"/>
            <a:ext cx="5027474" cy="2247375"/>
          </a:xfrm>
          <a:prstGeom prst="rect">
            <a:avLst/>
          </a:prstGeom>
          <a:noFill/>
          <a:ln>
            <a:noFill/>
          </a:ln>
        </p:spPr>
      </p:pic>
      <p:cxnSp>
        <p:nvCxnSpPr>
          <p:cNvPr id="196" name="Google Shape;196;p8"/>
          <p:cNvCxnSpPr>
            <a:stCxn id="195" idx="3"/>
            <a:endCxn id="194" idx="1"/>
          </p:cNvCxnSpPr>
          <p:nvPr/>
        </p:nvCxnSpPr>
        <p:spPr>
          <a:xfrm rot="10800000" flipH="1">
            <a:off x="5417850" y="3546111"/>
            <a:ext cx="2730300" cy="78000"/>
          </a:xfrm>
          <a:prstGeom prst="straightConnector1">
            <a:avLst/>
          </a:prstGeom>
          <a:noFill/>
          <a:ln w="9525" cap="flat" cmpd="sng">
            <a:solidFill>
              <a:schemeClr val="dk1"/>
            </a:solidFill>
            <a:prstDash val="solid"/>
            <a:round/>
            <a:headEnd type="none" w="med" len="med"/>
            <a:tailEnd type="triangle" w="med" len="med"/>
          </a:ln>
        </p:spPr>
      </p:cxnSp>
      <p:cxnSp>
        <p:nvCxnSpPr>
          <p:cNvPr id="197" name="Google Shape;197;p8"/>
          <p:cNvCxnSpPr>
            <a:stCxn id="194" idx="2"/>
            <a:endCxn id="198" idx="3"/>
          </p:cNvCxnSpPr>
          <p:nvPr/>
        </p:nvCxnSpPr>
        <p:spPr>
          <a:xfrm flipH="1">
            <a:off x="8094500" y="4861726"/>
            <a:ext cx="1369200" cy="1039800"/>
          </a:xfrm>
          <a:prstGeom prst="straightConnector1">
            <a:avLst/>
          </a:prstGeom>
          <a:noFill/>
          <a:ln w="9525" cap="flat" cmpd="sng">
            <a:solidFill>
              <a:schemeClr val="dk1"/>
            </a:solidFill>
            <a:prstDash val="solid"/>
            <a:round/>
            <a:headEnd type="none" w="med" len="med"/>
            <a:tailEnd type="triangle" w="med" len="med"/>
          </a:ln>
        </p:spPr>
      </p:cxnSp>
      <p:sp>
        <p:nvSpPr>
          <p:cNvPr id="198" name="Google Shape;198;p8"/>
          <p:cNvSpPr/>
          <p:nvPr/>
        </p:nvSpPr>
        <p:spPr>
          <a:xfrm>
            <a:off x="4632725" y="5296400"/>
            <a:ext cx="3461700" cy="121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txBox="1"/>
          <p:nvPr/>
        </p:nvSpPr>
        <p:spPr>
          <a:xfrm>
            <a:off x="4840950" y="5472600"/>
            <a:ext cx="3092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Quattrocento Sans"/>
                <a:ea typeface="Quattrocento Sans"/>
                <a:cs typeface="Quattrocento Sans"/>
                <a:sym typeface="Quattrocento Sans"/>
              </a:rPr>
              <a:t>“There is problem X, </a:t>
            </a:r>
            <a:r>
              <a:rPr lang="en" sz="2000" b="1" i="1">
                <a:latin typeface="Quattrocento Sans"/>
                <a:ea typeface="Quattrocento Sans"/>
                <a:cs typeface="Quattrocento Sans"/>
                <a:sym typeface="Quattrocento Sans"/>
              </a:rPr>
              <a:t>severity</a:t>
            </a:r>
            <a:r>
              <a:rPr lang="en" sz="2000" b="1">
                <a:latin typeface="Quattrocento Sans"/>
                <a:ea typeface="Quattrocento Sans"/>
                <a:cs typeface="Quattrocento Sans"/>
                <a:sym typeface="Quattrocento Sans"/>
              </a:rPr>
              <a:t>, </a:t>
            </a:r>
            <a:r>
              <a:rPr lang="en" sz="2000" b="1" i="1">
                <a:latin typeface="Quattrocento Sans"/>
                <a:ea typeface="Quattrocento Sans"/>
                <a:cs typeface="Quattrocento Sans"/>
                <a:sym typeface="Quattrocento Sans"/>
              </a:rPr>
              <a:t>advice, action</a:t>
            </a:r>
            <a:r>
              <a:rPr lang="en" sz="2000" b="1">
                <a:latin typeface="Quattrocento Sans"/>
                <a:ea typeface="Quattrocento Sans"/>
                <a:cs typeface="Quattrocento Sans"/>
                <a:sym typeface="Quattrocento Sans"/>
              </a:rPr>
              <a:t>”</a:t>
            </a:r>
            <a:endParaRPr sz="2000" b="1">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98316f170f_0_0"/>
          <p:cNvSpPr txBox="1"/>
          <p:nvPr/>
        </p:nvSpPr>
        <p:spPr>
          <a:xfrm>
            <a:off x="1841667" y="2057251"/>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Lora"/>
              <a:buNone/>
            </a:pPr>
            <a:endParaRPr sz="2400" b="1" i="0" u="none" strike="noStrike" cap="none">
              <a:solidFill>
                <a:schemeClr val="dk1"/>
              </a:solidFill>
              <a:latin typeface="Lora"/>
              <a:ea typeface="Lora"/>
              <a:cs typeface="Lora"/>
              <a:sym typeface="Lora"/>
            </a:endParaRPr>
          </a:p>
        </p:txBody>
      </p:sp>
      <p:grpSp>
        <p:nvGrpSpPr>
          <p:cNvPr id="205" name="Google Shape;205;g198316f170f_0_0"/>
          <p:cNvGrpSpPr/>
          <p:nvPr/>
        </p:nvGrpSpPr>
        <p:grpSpPr>
          <a:xfrm>
            <a:off x="1221856" y="1359611"/>
            <a:ext cx="286152" cy="286152"/>
            <a:chOff x="2594050" y="1631825"/>
            <a:chExt cx="439625" cy="439625"/>
          </a:xfrm>
        </p:grpSpPr>
        <p:sp>
          <p:nvSpPr>
            <p:cNvPr id="206" name="Google Shape;206;g198316f170f_0_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7" name="Google Shape;207;g198316f170f_0_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8" name="Google Shape;208;g198316f170f_0_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9" name="Google Shape;209;g198316f170f_0_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210" name="Google Shape;210;g198316f170f_0_0"/>
          <p:cNvSpPr txBox="1">
            <a:spLocks noGrp="1"/>
          </p:cNvSpPr>
          <p:nvPr>
            <p:ph type="sldNum" idx="12"/>
          </p:nvPr>
        </p:nvSpPr>
        <p:spPr>
          <a:xfrm>
            <a:off x="11390969" y="6333135"/>
            <a:ext cx="731700" cy="524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8</a:t>
            </a:fld>
            <a:endParaRPr/>
          </a:p>
        </p:txBody>
      </p:sp>
      <p:sp>
        <p:nvSpPr>
          <p:cNvPr id="211" name="Google Shape;211;g198316f170f_0_0"/>
          <p:cNvSpPr txBox="1">
            <a:spLocks noGrp="1"/>
          </p:cNvSpPr>
          <p:nvPr>
            <p:ph type="title"/>
          </p:nvPr>
        </p:nvSpPr>
        <p:spPr>
          <a:xfrm>
            <a:off x="1863438" y="1194816"/>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pic>
        <p:nvPicPr>
          <p:cNvPr id="212" name="Google Shape;212;g198316f170f_0_0"/>
          <p:cNvPicPr preferRelativeResize="0"/>
          <p:nvPr/>
        </p:nvPicPr>
        <p:blipFill>
          <a:blip r:embed="rId3">
            <a:alphaModFix/>
          </a:blip>
          <a:stretch>
            <a:fillRect/>
          </a:stretch>
        </p:blipFill>
        <p:spPr>
          <a:xfrm>
            <a:off x="905900" y="1914100"/>
            <a:ext cx="9782852" cy="4740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p:nvPr/>
        </p:nvSpPr>
        <p:spPr>
          <a:xfrm>
            <a:off x="1841667" y="2057251"/>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Lora"/>
              <a:buNone/>
            </a:pPr>
            <a:endParaRPr sz="2400" b="1" i="0" u="none" strike="noStrike" cap="none">
              <a:solidFill>
                <a:schemeClr val="dk1"/>
              </a:solidFill>
              <a:latin typeface="Lora"/>
              <a:ea typeface="Lora"/>
              <a:cs typeface="Lora"/>
              <a:sym typeface="Lora"/>
            </a:endParaRPr>
          </a:p>
        </p:txBody>
      </p:sp>
      <p:grpSp>
        <p:nvGrpSpPr>
          <p:cNvPr id="218" name="Google Shape;218;p10"/>
          <p:cNvGrpSpPr/>
          <p:nvPr/>
        </p:nvGrpSpPr>
        <p:grpSpPr>
          <a:xfrm>
            <a:off x="1221945" y="1359667"/>
            <a:ext cx="286167" cy="286167"/>
            <a:chOff x="2594050" y="1631825"/>
            <a:chExt cx="439625" cy="439625"/>
          </a:xfrm>
        </p:grpSpPr>
        <p:sp>
          <p:nvSpPr>
            <p:cNvPr id="219" name="Google Shape;219;p1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20" name="Google Shape;220;p1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21" name="Google Shape;221;p1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22" name="Google Shape;222;p1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223" name="Google Shape;223;p10"/>
          <p:cNvSpPr txBox="1">
            <a:spLocks noGrp="1"/>
          </p:cNvSpPr>
          <p:nvPr>
            <p:ph type="sldNum" idx="12"/>
          </p:nvPr>
        </p:nvSpPr>
        <p:spPr>
          <a:xfrm>
            <a:off x="11390969" y="6333135"/>
            <a:ext cx="731600" cy="5248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Clr>
                <a:srgbClr val="000000"/>
              </a:buClr>
              <a:buSzPts val="1300"/>
              <a:buFont typeface="Lora"/>
              <a:buNone/>
            </a:pPr>
            <a:fld id="{00000000-1234-1234-1234-123412341234}" type="slidenum">
              <a:rPr lang="en"/>
              <a:t>9</a:t>
            </a:fld>
            <a:endParaRPr/>
          </a:p>
        </p:txBody>
      </p:sp>
      <p:sp>
        <p:nvSpPr>
          <p:cNvPr id="224" name="Google Shape;224;p10"/>
          <p:cNvSpPr txBox="1">
            <a:spLocks noGrp="1"/>
          </p:cNvSpPr>
          <p:nvPr>
            <p:ph type="body" idx="1"/>
          </p:nvPr>
        </p:nvSpPr>
        <p:spPr>
          <a:xfrm>
            <a:off x="442474" y="2057250"/>
            <a:ext cx="10684437" cy="427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2800" b="1" dirty="0"/>
              <a:t>How does it work?</a:t>
            </a:r>
            <a:endParaRPr sz="2800" dirty="0"/>
          </a:p>
          <a:p>
            <a:pPr marL="0" lvl="0" indent="0" algn="l" rtl="0">
              <a:lnSpc>
                <a:spcPct val="100000"/>
              </a:lnSpc>
              <a:spcBef>
                <a:spcPts val="1800"/>
              </a:spcBef>
              <a:spcAft>
                <a:spcPts val="0"/>
              </a:spcAft>
              <a:buSzPts val="2400"/>
              <a:buNone/>
            </a:pPr>
            <a:r>
              <a:rPr lang="en" sz="2500" dirty="0"/>
              <a:t>I use TensorFlow, where I will use computer vision, which has been trained on a CNN model. The CNN model predicts what nail condition the user has, where it will then give advice based on the nail classified.</a:t>
            </a:r>
          </a:p>
          <a:p>
            <a:pPr marL="0" lvl="0" indent="0" algn="l" rtl="0">
              <a:lnSpc>
                <a:spcPct val="100000"/>
              </a:lnSpc>
              <a:spcBef>
                <a:spcPts val="1800"/>
              </a:spcBef>
              <a:spcAft>
                <a:spcPts val="0"/>
              </a:spcAft>
              <a:buSzPts val="2400"/>
              <a:buNone/>
            </a:pPr>
            <a:r>
              <a:rPr lang="en" sz="2500" dirty="0"/>
              <a:t>The dataset will be labelled by me using the image labelling library, in github. </a:t>
            </a:r>
            <a:endParaRPr sz="2500" dirty="0"/>
          </a:p>
          <a:p>
            <a:pPr marL="0" lvl="0" indent="0" algn="l" rtl="0">
              <a:lnSpc>
                <a:spcPct val="100000"/>
              </a:lnSpc>
              <a:spcBef>
                <a:spcPts val="1800"/>
              </a:spcBef>
              <a:spcAft>
                <a:spcPts val="0"/>
              </a:spcAft>
              <a:buSzPts val="2400"/>
              <a:buNone/>
            </a:pPr>
            <a:r>
              <a:rPr lang="en" sz="2100" b="1" dirty="0"/>
              <a:t>(I found images from google and youtube videos)</a:t>
            </a:r>
            <a:endParaRPr sz="2100" b="1" dirty="0"/>
          </a:p>
          <a:p>
            <a:pPr marL="0" lvl="0" indent="0" algn="l" rtl="0">
              <a:lnSpc>
                <a:spcPct val="100000"/>
              </a:lnSpc>
              <a:spcBef>
                <a:spcPts val="1800"/>
              </a:spcBef>
              <a:spcAft>
                <a:spcPts val="0"/>
              </a:spcAft>
              <a:buSzPts val="2400"/>
              <a:buNone/>
            </a:pPr>
            <a:br>
              <a:rPr lang="en" sz="2800" dirty="0"/>
            </a:br>
            <a:endParaRPr sz="2800" dirty="0"/>
          </a:p>
        </p:txBody>
      </p:sp>
      <p:sp>
        <p:nvSpPr>
          <p:cNvPr id="225" name="Google Shape;225;p10"/>
          <p:cNvSpPr txBox="1">
            <a:spLocks noGrp="1"/>
          </p:cNvSpPr>
          <p:nvPr>
            <p:ph type="title"/>
          </p:nvPr>
        </p:nvSpPr>
        <p:spPr>
          <a:xfrm>
            <a:off x="1863438" y="1194816"/>
            <a:ext cx="7659522" cy="58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000"/>
              <a:buFont typeface="Lora"/>
              <a:buNone/>
            </a:pPr>
            <a:r>
              <a:rPr lang="en" sz="3200" dirty="0"/>
              <a:t>What is </a:t>
            </a:r>
            <a:r>
              <a:rPr lang="en" sz="3200" dirty="0">
                <a:highlight>
                  <a:schemeClr val="accent1"/>
                </a:highlight>
              </a:rPr>
              <a:t>your solution</a:t>
            </a:r>
            <a:r>
              <a:rPr lang="en" sz="3200" dirty="0"/>
              <a:t>?</a:t>
            </a:r>
            <a:endParaRPr sz="3200" dirty="0">
              <a:highlight>
                <a:schemeClr val="accent1"/>
              </a:highlight>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595</Words>
  <Application>Microsoft Office PowerPoint</Application>
  <PresentationFormat>Widescreen</PresentationFormat>
  <Paragraphs>72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Calibri</vt:lpstr>
      <vt:lpstr>Montserrat</vt:lpstr>
      <vt:lpstr>Noto Sans</vt:lpstr>
      <vt:lpstr>Quattrocento Sans</vt:lpstr>
      <vt:lpstr>Arial</vt:lpstr>
      <vt:lpstr>Lora</vt:lpstr>
      <vt:lpstr>Viola template</vt:lpstr>
      <vt:lpstr>Nails for health</vt:lpstr>
      <vt:lpstr>Introduction</vt:lpstr>
      <vt:lpstr>Background &amp; Motivation </vt:lpstr>
      <vt:lpstr>What is the target market?</vt:lpstr>
      <vt:lpstr>Are there existing solutions?</vt:lpstr>
      <vt:lpstr>What is your solution?</vt:lpstr>
      <vt:lpstr>What is your solution?</vt:lpstr>
      <vt:lpstr>What is your solution?</vt:lpstr>
      <vt:lpstr>What is your solution?</vt:lpstr>
      <vt:lpstr>User Interface Example</vt:lpstr>
      <vt:lpstr>Timeline of project</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Nails for health</dc:title>
  <dc:creator>Clarice Liu</dc:creator>
  <cp:lastModifiedBy>CHEUNG Ethan</cp:lastModifiedBy>
  <cp:revision>2</cp:revision>
  <dcterms:created xsi:type="dcterms:W3CDTF">2022-11-17T08:58:40Z</dcterms:created>
  <dcterms:modified xsi:type="dcterms:W3CDTF">2023-02-14T12:07:59Z</dcterms:modified>
</cp:coreProperties>
</file>