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Noto Sans"/>
      <p:regular r:id="rId25"/>
      <p:bold r:id="rId26"/>
      <p:italic r:id="rId27"/>
      <p:boldItalic r:id="rId28"/>
    </p:embeddedFont>
    <p:embeddedFont>
      <p:font typeface="Lora"/>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Nm2x2LOEfeIDbo1Ti+2HJTLTX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otoSans-bold.fntdata"/><Relationship Id="rId25" Type="http://schemas.openxmlformats.org/officeDocument/2006/relationships/font" Target="fonts/NotoSans-regular.fntdata"/><Relationship Id="rId28" Type="http://schemas.openxmlformats.org/officeDocument/2006/relationships/font" Target="fonts/NotoSans-boldItalic.fntdata"/><Relationship Id="rId27" Type="http://schemas.openxmlformats.org/officeDocument/2006/relationships/font" Target="fonts/Noto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or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Lora-boldItalic.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8316f170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98316f17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1328840" y="2671851"/>
            <a:ext cx="6031600"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cxnSp>
        <p:nvCxnSpPr>
          <p:cNvPr id="15" name="Google Shape;15;p15"/>
          <p:cNvCxnSpPr/>
          <p:nvPr/>
        </p:nvCxnSpPr>
        <p:spPr>
          <a:xfrm>
            <a:off x="-8033" y="4902016"/>
            <a:ext cx="12216000" cy="0"/>
          </a:xfrm>
          <a:prstGeom prst="straightConnector1">
            <a:avLst/>
          </a:prstGeom>
          <a:noFill/>
          <a:ln cap="flat" cmpd="sng" w="9525">
            <a:solidFill>
              <a:srgbClr val="000000"/>
            </a:solidFill>
            <a:prstDash val="solid"/>
            <a:round/>
            <a:headEnd len="sm" w="sm" type="none"/>
            <a:tailEnd len="sm" w="sm" type="none"/>
          </a:ln>
        </p:spPr>
      </p:cxnSp>
      <p:sp>
        <p:nvSpPr>
          <p:cNvPr id="16" name="Google Shape;16;p15"/>
          <p:cNvSpPr/>
          <p:nvPr/>
        </p:nvSpPr>
        <p:spPr>
          <a:xfrm>
            <a:off x="1490600" y="4524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cxnSp>
        <p:nvCxnSpPr>
          <p:cNvPr id="68" name="Google Shape;68;p24"/>
          <p:cNvCxnSpPr/>
          <p:nvPr/>
        </p:nvCxnSpPr>
        <p:spPr>
          <a:xfrm>
            <a:off x="-8033" y="6018305"/>
            <a:ext cx="12216000" cy="0"/>
          </a:xfrm>
          <a:prstGeom prst="straightConnector1">
            <a:avLst/>
          </a:prstGeom>
          <a:noFill/>
          <a:ln cap="flat" cmpd="sng" w="9525">
            <a:solidFill>
              <a:srgbClr val="CCCCCC"/>
            </a:solidFill>
            <a:prstDash val="solid"/>
            <a:round/>
            <a:headEnd len="sm" w="sm" type="none"/>
            <a:tailEnd len="sm" w="sm" type="none"/>
          </a:ln>
        </p:spPr>
      </p:cxnSp>
      <p:sp>
        <p:nvSpPr>
          <p:cNvPr id="69" name="Google Shape;69;p24"/>
          <p:cNvSpPr/>
          <p:nvPr/>
        </p:nvSpPr>
        <p:spPr>
          <a:xfrm>
            <a:off x="5724933" y="5647207"/>
            <a:ext cx="742000" cy="742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0" name="Google Shape;70;p24"/>
          <p:cNvSpPr txBox="1"/>
          <p:nvPr>
            <p:ph idx="12" type="sldNum"/>
          </p:nvPr>
        </p:nvSpPr>
        <p:spPr>
          <a:xfrm>
            <a:off x="5730200" y="6389200"/>
            <a:ext cx="731600" cy="468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17" name="Shape 17"/>
        <p:cNvGrpSpPr/>
        <p:nvPr/>
      </p:nvGrpSpPr>
      <p:grpSpPr>
        <a:xfrm>
          <a:off x="0" y="0"/>
          <a:ext cx="0" cy="0"/>
          <a:chOff x="0" y="0"/>
          <a:chExt cx="0" cy="0"/>
        </a:xfrm>
      </p:grpSpPr>
      <p:sp>
        <p:nvSpPr>
          <p:cNvPr id="18" name="Google Shape;18;p16"/>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cxnSp>
        <p:nvCxnSpPr>
          <p:cNvPr id="20" name="Google Shape;20;p17"/>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17"/>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 name="Google Shape;22;p17"/>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667">
                <a:latin typeface="Lora"/>
                <a:ea typeface="Lora"/>
                <a:cs typeface="Lora"/>
                <a:sym typeface="Lora"/>
              </a:defRPr>
            </a:lvl1pPr>
            <a:lvl2pPr lvl="1"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667">
                <a:highlight>
                  <a:srgbClr val="FFFFFF"/>
                </a:highlight>
                <a:latin typeface="Lora"/>
                <a:ea typeface="Lora"/>
                <a:cs typeface="Lora"/>
                <a:sym typeface="Lora"/>
              </a:defRPr>
            </a:lvl9pPr>
          </a:lstStyle>
          <a:p/>
        </p:txBody>
      </p:sp>
      <p:sp>
        <p:nvSpPr>
          <p:cNvPr id="23" name="Google Shape;23;p17"/>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p:txBody>
      </p:sp>
      <p:cxnSp>
        <p:nvCxnSpPr>
          <p:cNvPr id="24" name="Google Shape;24;p17"/>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25" name="Google Shape;25;p17"/>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26" name="Shape 26"/>
        <p:cNvGrpSpPr/>
        <p:nvPr/>
      </p:nvGrpSpPr>
      <p:grpSpPr>
        <a:xfrm>
          <a:off x="0" y="0"/>
          <a:ext cx="0" cy="0"/>
          <a:chOff x="0" y="0"/>
          <a:chExt cx="0" cy="0"/>
        </a:xfrm>
      </p:grpSpPr>
      <p:sp>
        <p:nvSpPr>
          <p:cNvPr id="27" name="Google Shape;27;p18"/>
          <p:cNvSpPr txBox="1"/>
          <p:nvPr>
            <p:ph idx="1" type="subTitle"/>
          </p:nvPr>
        </p:nvSpPr>
        <p:spPr>
          <a:xfrm>
            <a:off x="2696400" y="3754564"/>
            <a:ext cx="7455200" cy="104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867">
                <a:highlight>
                  <a:schemeClr val="accent1"/>
                </a:highlight>
              </a:defRPr>
            </a:lvl1pPr>
            <a:lvl2pPr lvl="1" algn="l">
              <a:lnSpc>
                <a:spcPct val="100000"/>
              </a:lnSpc>
              <a:spcBef>
                <a:spcPts val="0"/>
              </a:spcBef>
              <a:spcAft>
                <a:spcPts val="0"/>
              </a:spcAft>
              <a:buClr>
                <a:schemeClr val="dk2"/>
              </a:buClr>
              <a:buSzPts val="1400"/>
              <a:buNone/>
              <a:defRPr sz="1867">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867">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867">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867">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867">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867">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867">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867">
                <a:solidFill>
                  <a:schemeClr val="dk2"/>
                </a:solidFill>
                <a:highlight>
                  <a:schemeClr val="accent1"/>
                </a:highlight>
              </a:defRPr>
            </a:lvl9pPr>
          </a:lstStyle>
          <a:p/>
        </p:txBody>
      </p:sp>
      <p:cxnSp>
        <p:nvCxnSpPr>
          <p:cNvPr id="28" name="Google Shape;28;p18"/>
          <p:cNvCxnSpPr/>
          <p:nvPr/>
        </p:nvCxnSpPr>
        <p:spPr>
          <a:xfrm>
            <a:off x="-8033" y="3429016"/>
            <a:ext cx="2646000" cy="0"/>
          </a:xfrm>
          <a:prstGeom prst="straightConnector1">
            <a:avLst/>
          </a:prstGeom>
          <a:noFill/>
          <a:ln cap="flat" cmpd="sng" w="9525">
            <a:solidFill>
              <a:srgbClr val="CCCCCC"/>
            </a:solidFill>
            <a:prstDash val="solid"/>
            <a:round/>
            <a:headEnd len="sm" w="sm" type="none"/>
            <a:tailEnd len="sm" w="sm" type="none"/>
          </a:ln>
        </p:spPr>
      </p:cxnSp>
      <p:sp>
        <p:nvSpPr>
          <p:cNvPr id="29" name="Google Shape;29;p18"/>
          <p:cNvSpPr/>
          <p:nvPr/>
        </p:nvSpPr>
        <p:spPr>
          <a:xfrm>
            <a:off x="1490600" y="3051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 name="Google Shape;30;p18"/>
          <p:cNvSpPr txBox="1"/>
          <p:nvPr>
            <p:ph type="ctrTitle"/>
          </p:nvPr>
        </p:nvSpPr>
        <p:spPr>
          <a:xfrm>
            <a:off x="2696300" y="2258031"/>
            <a:ext cx="5050400" cy="154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cxnSp>
        <p:nvCxnSpPr>
          <p:cNvPr id="31" name="Google Shape;31;p18"/>
          <p:cNvCxnSpPr/>
          <p:nvPr/>
        </p:nvCxnSpPr>
        <p:spPr>
          <a:xfrm>
            <a:off x="7865300" y="3429000"/>
            <a:ext cx="4334800" cy="0"/>
          </a:xfrm>
          <a:prstGeom prst="straightConnector1">
            <a:avLst/>
          </a:prstGeom>
          <a:noFill/>
          <a:ln cap="flat" cmpd="sng" w="9525">
            <a:solidFill>
              <a:srgbClr val="CCCCCC"/>
            </a:solidFill>
            <a:prstDash val="solid"/>
            <a:round/>
            <a:headEnd len="sm" w="sm" type="none"/>
            <a:tailEnd len="sm" w="sm" type="none"/>
          </a:ln>
        </p:spPr>
      </p:cxnSp>
      <p:sp>
        <p:nvSpPr>
          <p:cNvPr id="32" name="Google Shape;32;p18"/>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3" name="Shape 33"/>
        <p:cNvGrpSpPr/>
        <p:nvPr/>
      </p:nvGrpSpPr>
      <p:grpSpPr>
        <a:xfrm>
          <a:off x="0" y="0"/>
          <a:ext cx="0" cy="0"/>
          <a:chOff x="0" y="0"/>
          <a:chExt cx="0" cy="0"/>
        </a:xfrm>
      </p:grpSpPr>
      <p:sp>
        <p:nvSpPr>
          <p:cNvPr id="34" name="Google Shape;34;p19"/>
          <p:cNvSpPr txBox="1"/>
          <p:nvPr>
            <p:ph idx="1" type="body"/>
          </p:nvPr>
        </p:nvSpPr>
        <p:spPr>
          <a:xfrm>
            <a:off x="2806733" y="2984000"/>
            <a:ext cx="6578400" cy="10932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800"/>
              </a:spcBef>
              <a:spcAft>
                <a:spcPts val="0"/>
              </a:spcAft>
              <a:buSzPts val="2400"/>
              <a:buFont typeface="Lora"/>
              <a:buChar char="◉"/>
              <a:defRPr i="1" sz="32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32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32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32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32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32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3200">
                <a:latin typeface="Lora"/>
                <a:ea typeface="Lora"/>
                <a:cs typeface="Lora"/>
                <a:sym typeface="Lora"/>
              </a:defRPr>
            </a:lvl9pPr>
          </a:lstStyle>
          <a:p/>
        </p:txBody>
      </p:sp>
      <p:cxnSp>
        <p:nvCxnSpPr>
          <p:cNvPr id="35" name="Google Shape;35;p19"/>
          <p:cNvCxnSpPr/>
          <p:nvPr/>
        </p:nvCxnSpPr>
        <p:spPr>
          <a:xfrm>
            <a:off x="6112100" y="4902000"/>
            <a:ext cx="0" cy="1974000"/>
          </a:xfrm>
          <a:prstGeom prst="straightConnector1">
            <a:avLst/>
          </a:prstGeom>
          <a:noFill/>
          <a:ln cap="flat" cmpd="sng" w="9525">
            <a:solidFill>
              <a:srgbClr val="CCCCCC"/>
            </a:solidFill>
            <a:prstDash val="solid"/>
            <a:round/>
            <a:headEnd len="sm" w="sm" type="none"/>
            <a:tailEnd len="sm" w="sm" type="none"/>
          </a:ln>
        </p:spPr>
      </p:cxnSp>
      <p:sp>
        <p:nvSpPr>
          <p:cNvPr id="36" name="Google Shape;36;p19"/>
          <p:cNvSpPr/>
          <p:nvPr/>
        </p:nvSpPr>
        <p:spPr>
          <a:xfrm>
            <a:off x="5718000" y="4524000"/>
            <a:ext cx="756000" cy="7560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7" name="Google Shape;37;p19"/>
          <p:cNvSpPr txBox="1"/>
          <p:nvPr/>
        </p:nvSpPr>
        <p:spPr>
          <a:xfrm>
            <a:off x="4791200" y="4550203"/>
            <a:ext cx="2609600" cy="8716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800"/>
              <a:buFont typeface="Lora"/>
              <a:buNone/>
            </a:pPr>
            <a:r>
              <a:rPr b="1" i="0" lang="en" sz="4800" u="none" cap="none" strike="noStrike">
                <a:solidFill>
                  <a:schemeClr val="dk1"/>
                </a:solidFill>
                <a:latin typeface="Lora"/>
                <a:ea typeface="Lora"/>
                <a:cs typeface="Lora"/>
                <a:sym typeface="Lora"/>
              </a:rPr>
              <a:t>“</a:t>
            </a:r>
            <a:endParaRPr b="1" i="0" sz="4800" u="none" cap="none" strike="noStrike">
              <a:solidFill>
                <a:schemeClr val="dk1"/>
              </a:solidFill>
              <a:latin typeface="Lora"/>
              <a:ea typeface="Lora"/>
              <a:cs typeface="Lora"/>
              <a:sym typeface="Lora"/>
            </a:endParaRPr>
          </a:p>
        </p:txBody>
      </p:sp>
      <p:sp>
        <p:nvSpPr>
          <p:cNvPr id="38" name="Google Shape;38;p19"/>
          <p:cNvSpPr txBox="1"/>
          <p:nvPr>
            <p:ph idx="12" type="sldNum"/>
          </p:nvPr>
        </p:nvSpPr>
        <p:spPr>
          <a:xfrm>
            <a:off x="5730200" y="1"/>
            <a:ext cx="731600" cy="52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20"/>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20"/>
          <p:cNvSpPr txBox="1"/>
          <p:nvPr>
            <p:ph idx="1" type="body"/>
          </p:nvPr>
        </p:nvSpPr>
        <p:spPr>
          <a:xfrm>
            <a:off x="1841667" y="2158267"/>
            <a:ext cx="4567200" cy="4308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800"/>
              </a:spcBef>
              <a:spcAft>
                <a:spcPts val="0"/>
              </a:spcAft>
              <a:buSzPts val="2000"/>
              <a:buChar char="◉"/>
              <a:defRPr sz="2667"/>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667"/>
            </a:lvl4pPr>
            <a:lvl5pPr indent="-355600" lvl="4" marL="2286000" algn="l">
              <a:lnSpc>
                <a:spcPct val="100000"/>
              </a:lnSpc>
              <a:spcBef>
                <a:spcPts val="0"/>
              </a:spcBef>
              <a:spcAft>
                <a:spcPts val="0"/>
              </a:spcAft>
              <a:buSzPts val="2000"/>
              <a:buChar char="○"/>
              <a:defRPr sz="2667"/>
            </a:lvl5pPr>
            <a:lvl6pPr indent="-355600" lvl="5" marL="2743200" algn="l">
              <a:lnSpc>
                <a:spcPct val="100000"/>
              </a:lnSpc>
              <a:spcBef>
                <a:spcPts val="0"/>
              </a:spcBef>
              <a:spcAft>
                <a:spcPts val="0"/>
              </a:spcAft>
              <a:buSzPts val="2000"/>
              <a:buChar char="■"/>
              <a:defRPr sz="2667"/>
            </a:lvl6pPr>
            <a:lvl7pPr indent="-355600" lvl="6" marL="3200400" algn="l">
              <a:lnSpc>
                <a:spcPct val="100000"/>
              </a:lnSpc>
              <a:spcBef>
                <a:spcPts val="0"/>
              </a:spcBef>
              <a:spcAft>
                <a:spcPts val="0"/>
              </a:spcAft>
              <a:buSzPts val="2000"/>
              <a:buChar char="●"/>
              <a:defRPr sz="2667"/>
            </a:lvl7pPr>
            <a:lvl8pPr indent="-355600" lvl="7" marL="3657600" algn="l">
              <a:lnSpc>
                <a:spcPct val="100000"/>
              </a:lnSpc>
              <a:spcBef>
                <a:spcPts val="0"/>
              </a:spcBef>
              <a:spcAft>
                <a:spcPts val="0"/>
              </a:spcAft>
              <a:buSzPts val="2000"/>
              <a:buChar char="○"/>
              <a:defRPr sz="2667"/>
            </a:lvl8pPr>
            <a:lvl9pPr indent="-355600" lvl="8" marL="4114800" algn="l">
              <a:lnSpc>
                <a:spcPct val="100000"/>
              </a:lnSpc>
              <a:spcBef>
                <a:spcPts val="0"/>
              </a:spcBef>
              <a:spcAft>
                <a:spcPts val="0"/>
              </a:spcAft>
              <a:buSzPts val="2000"/>
              <a:buChar char="■"/>
              <a:defRPr sz="2667"/>
            </a:lvl9pPr>
          </a:lstStyle>
          <a:p/>
        </p:txBody>
      </p:sp>
      <p:sp>
        <p:nvSpPr>
          <p:cNvPr id="42" name="Google Shape;42;p20"/>
          <p:cNvSpPr txBox="1"/>
          <p:nvPr>
            <p:ph idx="2" type="body"/>
          </p:nvPr>
        </p:nvSpPr>
        <p:spPr>
          <a:xfrm>
            <a:off x="6683888" y="2158267"/>
            <a:ext cx="4567200" cy="4308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800"/>
              </a:spcBef>
              <a:spcAft>
                <a:spcPts val="0"/>
              </a:spcAft>
              <a:buSzPts val="2000"/>
              <a:buChar char="◉"/>
              <a:defRPr sz="2667"/>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667"/>
            </a:lvl4pPr>
            <a:lvl5pPr indent="-355600" lvl="4" marL="2286000" algn="l">
              <a:lnSpc>
                <a:spcPct val="100000"/>
              </a:lnSpc>
              <a:spcBef>
                <a:spcPts val="0"/>
              </a:spcBef>
              <a:spcAft>
                <a:spcPts val="0"/>
              </a:spcAft>
              <a:buSzPts val="2000"/>
              <a:buChar char="○"/>
              <a:defRPr sz="2667"/>
            </a:lvl5pPr>
            <a:lvl6pPr indent="-355600" lvl="5" marL="2743200" algn="l">
              <a:lnSpc>
                <a:spcPct val="100000"/>
              </a:lnSpc>
              <a:spcBef>
                <a:spcPts val="0"/>
              </a:spcBef>
              <a:spcAft>
                <a:spcPts val="0"/>
              </a:spcAft>
              <a:buSzPts val="2000"/>
              <a:buChar char="■"/>
              <a:defRPr sz="2667"/>
            </a:lvl6pPr>
            <a:lvl7pPr indent="-355600" lvl="6" marL="3200400" algn="l">
              <a:lnSpc>
                <a:spcPct val="100000"/>
              </a:lnSpc>
              <a:spcBef>
                <a:spcPts val="0"/>
              </a:spcBef>
              <a:spcAft>
                <a:spcPts val="0"/>
              </a:spcAft>
              <a:buSzPts val="2000"/>
              <a:buChar char="●"/>
              <a:defRPr sz="2667"/>
            </a:lvl7pPr>
            <a:lvl8pPr indent="-355600" lvl="7" marL="3657600" algn="l">
              <a:lnSpc>
                <a:spcPct val="100000"/>
              </a:lnSpc>
              <a:spcBef>
                <a:spcPts val="0"/>
              </a:spcBef>
              <a:spcAft>
                <a:spcPts val="0"/>
              </a:spcAft>
              <a:buSzPts val="2000"/>
              <a:buChar char="○"/>
              <a:defRPr sz="2667"/>
            </a:lvl8pPr>
            <a:lvl9pPr indent="-355600" lvl="8" marL="4114800" algn="l">
              <a:lnSpc>
                <a:spcPct val="100000"/>
              </a:lnSpc>
              <a:spcBef>
                <a:spcPts val="0"/>
              </a:spcBef>
              <a:spcAft>
                <a:spcPts val="0"/>
              </a:spcAft>
              <a:buSzPts val="2000"/>
              <a:buChar char="■"/>
              <a:defRPr sz="2667"/>
            </a:lvl9pPr>
          </a:lstStyle>
          <a:p/>
        </p:txBody>
      </p:sp>
      <p:cxnSp>
        <p:nvCxnSpPr>
          <p:cNvPr id="43" name="Google Shape;43;p20"/>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44" name="Google Shape;44;p20"/>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45" name="Google Shape;45;p20"/>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46" name="Google Shape;46;p20"/>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47" name="Shape 47"/>
        <p:cNvGrpSpPr/>
        <p:nvPr/>
      </p:nvGrpSpPr>
      <p:grpSpPr>
        <a:xfrm>
          <a:off x="0" y="0"/>
          <a:ext cx="0" cy="0"/>
          <a:chOff x="0" y="0"/>
          <a:chExt cx="0" cy="0"/>
        </a:xfrm>
      </p:grpSpPr>
      <p:sp>
        <p:nvSpPr>
          <p:cNvPr id="48" name="Google Shape;48;p21"/>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21"/>
          <p:cNvSpPr txBox="1"/>
          <p:nvPr>
            <p:ph idx="1" type="body"/>
          </p:nvPr>
        </p:nvSpPr>
        <p:spPr>
          <a:xfrm>
            <a:off x="1841667"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0" name="Google Shape;50;p21"/>
          <p:cNvSpPr txBox="1"/>
          <p:nvPr>
            <p:ph idx="2" type="body"/>
          </p:nvPr>
        </p:nvSpPr>
        <p:spPr>
          <a:xfrm>
            <a:off x="5113216"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1" name="Google Shape;51;p21"/>
          <p:cNvSpPr txBox="1"/>
          <p:nvPr>
            <p:ph idx="3" type="body"/>
          </p:nvPr>
        </p:nvSpPr>
        <p:spPr>
          <a:xfrm>
            <a:off x="8384764" y="2201433"/>
            <a:ext cx="3112000" cy="41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800"/>
              </a:spcBef>
              <a:spcAft>
                <a:spcPts val="0"/>
              </a:spcAft>
              <a:buSzPts val="1800"/>
              <a:buChar char="◉"/>
              <a:defRPr sz="2400"/>
            </a:lvl1pPr>
            <a:lvl2pPr indent="-342900" lvl="1" marL="914400" algn="l">
              <a:lnSpc>
                <a:spcPct val="100000"/>
              </a:lnSpc>
              <a:spcBef>
                <a:spcPts val="0"/>
              </a:spcBef>
              <a:spcAft>
                <a:spcPts val="0"/>
              </a:spcAft>
              <a:buSzPts val="1800"/>
              <a:buChar char="○"/>
              <a:defRPr sz="2400"/>
            </a:lvl2pPr>
            <a:lvl3pPr indent="-342900" lvl="2" marL="1371600" algn="l">
              <a:lnSpc>
                <a:spcPct val="100000"/>
              </a:lnSpc>
              <a:spcBef>
                <a:spcPts val="0"/>
              </a:spcBef>
              <a:spcAft>
                <a:spcPts val="0"/>
              </a:spcAft>
              <a:buSzPts val="1800"/>
              <a:buChar char="■"/>
              <a:defRPr sz="24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2" name="Google Shape;52;p21"/>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53" name="Google Shape;53;p21"/>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4" name="Google Shape;54;p21"/>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55" name="Google Shape;55;p21"/>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2"/>
          <p:cNvSpPr txBox="1"/>
          <p:nvPr>
            <p:ph type="title"/>
          </p:nvPr>
        </p:nvSpPr>
        <p:spPr>
          <a:xfrm>
            <a:off x="1841667" y="1194816"/>
            <a:ext cx="5171200" cy="58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8" name="Google Shape;58;p22"/>
          <p:cNvCxnSpPr/>
          <p:nvPr/>
        </p:nvCxnSpPr>
        <p:spPr>
          <a:xfrm>
            <a:off x="0" y="1508967"/>
            <a:ext cx="1834400" cy="0"/>
          </a:xfrm>
          <a:prstGeom prst="straightConnector1">
            <a:avLst/>
          </a:prstGeom>
          <a:noFill/>
          <a:ln cap="flat" cmpd="sng" w="9525">
            <a:solidFill>
              <a:srgbClr val="CCCCCC"/>
            </a:solidFill>
            <a:prstDash val="solid"/>
            <a:round/>
            <a:headEnd len="sm" w="sm" type="none"/>
            <a:tailEnd len="sm" w="sm" type="none"/>
          </a:ln>
        </p:spPr>
      </p:cxnSp>
      <p:sp>
        <p:nvSpPr>
          <p:cNvPr id="59" name="Google Shape;59;p22"/>
          <p:cNvSpPr/>
          <p:nvPr/>
        </p:nvSpPr>
        <p:spPr>
          <a:xfrm>
            <a:off x="1089967" y="1238356"/>
            <a:ext cx="541200" cy="5412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60" name="Google Shape;60;p22"/>
          <p:cNvCxnSpPr/>
          <p:nvPr/>
        </p:nvCxnSpPr>
        <p:spPr>
          <a:xfrm>
            <a:off x="7020867" y="1508967"/>
            <a:ext cx="5171200" cy="0"/>
          </a:xfrm>
          <a:prstGeom prst="straightConnector1">
            <a:avLst/>
          </a:prstGeom>
          <a:noFill/>
          <a:ln cap="flat" cmpd="sng" w="9525">
            <a:solidFill>
              <a:srgbClr val="CCCCCC"/>
            </a:solidFill>
            <a:prstDash val="solid"/>
            <a:round/>
            <a:headEnd len="sm" w="sm" type="none"/>
            <a:tailEnd len="sm" w="sm" type="none"/>
          </a:ln>
        </p:spPr>
      </p:cxnSp>
      <p:sp>
        <p:nvSpPr>
          <p:cNvPr id="61" name="Google Shape;61;p22"/>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62" name="Shape 62"/>
        <p:cNvGrpSpPr/>
        <p:nvPr/>
      </p:nvGrpSpPr>
      <p:grpSpPr>
        <a:xfrm>
          <a:off x="0" y="0"/>
          <a:ext cx="0" cy="0"/>
          <a:chOff x="0" y="0"/>
          <a:chExt cx="0" cy="0"/>
        </a:xfrm>
      </p:grpSpPr>
      <p:sp>
        <p:nvSpPr>
          <p:cNvPr id="63" name="Google Shape;63;p23"/>
          <p:cNvSpPr txBox="1"/>
          <p:nvPr>
            <p:ph idx="1" type="body"/>
          </p:nvPr>
        </p:nvSpPr>
        <p:spPr>
          <a:xfrm>
            <a:off x="2653933" y="5383167"/>
            <a:ext cx="6884000" cy="6928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480"/>
              </a:spcBef>
              <a:spcAft>
                <a:spcPts val="0"/>
              </a:spcAft>
              <a:buSzPts val="1400"/>
              <a:buFont typeface="Lora"/>
              <a:buNone/>
              <a:defRPr i="1" sz="1867">
                <a:latin typeface="Lora"/>
                <a:ea typeface="Lora"/>
                <a:cs typeface="Lora"/>
                <a:sym typeface="Lora"/>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64" name="Google Shape;64;p23"/>
          <p:cNvCxnSpPr/>
          <p:nvPr/>
        </p:nvCxnSpPr>
        <p:spPr>
          <a:xfrm>
            <a:off x="-8033" y="6221505"/>
            <a:ext cx="12216000" cy="0"/>
          </a:xfrm>
          <a:prstGeom prst="straightConnector1">
            <a:avLst/>
          </a:prstGeom>
          <a:noFill/>
          <a:ln cap="flat" cmpd="sng" w="9525">
            <a:solidFill>
              <a:srgbClr val="CCCCCC"/>
            </a:solidFill>
            <a:prstDash val="solid"/>
            <a:round/>
            <a:headEnd len="sm" w="sm" type="none"/>
            <a:tailEnd len="sm" w="sm" type="none"/>
          </a:ln>
        </p:spPr>
      </p:cxnSp>
      <p:sp>
        <p:nvSpPr>
          <p:cNvPr id="65" name="Google Shape;65;p23"/>
          <p:cNvSpPr/>
          <p:nvPr/>
        </p:nvSpPr>
        <p:spPr>
          <a:xfrm>
            <a:off x="5943200" y="6068661"/>
            <a:ext cx="305600" cy="305600"/>
          </a:xfrm>
          <a:prstGeom prst="ellips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6" name="Google Shape;66;p23"/>
          <p:cNvSpPr txBox="1"/>
          <p:nvPr>
            <p:ph idx="12" type="sldNum"/>
          </p:nvPr>
        </p:nvSpPr>
        <p:spPr>
          <a:xfrm>
            <a:off x="5730200" y="6374267"/>
            <a:ext cx="731600" cy="48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idx="1" type="body"/>
          </p:nvPr>
        </p:nvSpPr>
        <p:spPr>
          <a:xfrm>
            <a:off x="1841667" y="2155293"/>
            <a:ext cx="9079600" cy="4149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 name="Google Shape;11;p14"/>
          <p:cNvSpPr txBox="1"/>
          <p:nvPr>
            <p:ph type="title"/>
          </p:nvPr>
        </p:nvSpPr>
        <p:spPr>
          <a:xfrm>
            <a:off x="1841667" y="1195399"/>
            <a:ext cx="9079600" cy="58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12" name="Google Shape;12;p14"/>
          <p:cNvSpPr txBox="1"/>
          <p:nvPr>
            <p:ph idx="12" type="sldNum"/>
          </p:nvPr>
        </p:nvSpPr>
        <p:spPr>
          <a:xfrm>
            <a:off x="11390969" y="6333135"/>
            <a:ext cx="731600" cy="524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1D1D1B"/>
              </a:buClr>
              <a:buSzPts val="1333"/>
              <a:buFont typeface="Lora"/>
              <a:buNone/>
              <a:defRPr b="0" i="0" sz="1333"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357414" y="2358895"/>
            <a:ext cx="6829323" cy="15464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3600"/>
              <a:buNone/>
            </a:pPr>
            <a:r>
              <a:rPr lang="en" sz="6000"/>
              <a:t>Nails for health</a:t>
            </a:r>
            <a:endParaRPr sz="6000"/>
          </a:p>
        </p:txBody>
      </p:sp>
      <p:grpSp>
        <p:nvGrpSpPr>
          <p:cNvPr id="76" name="Google Shape;76;p1"/>
          <p:cNvGrpSpPr/>
          <p:nvPr/>
        </p:nvGrpSpPr>
        <p:grpSpPr>
          <a:xfrm>
            <a:off x="1732220" y="4681899"/>
            <a:ext cx="287955" cy="456532"/>
            <a:chOff x="6718575" y="2318625"/>
            <a:chExt cx="256950" cy="407375"/>
          </a:xfrm>
        </p:grpSpPr>
        <p:sp>
          <p:nvSpPr>
            <p:cNvPr id="77" name="Google Shape;77;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8" name="Google Shape;78;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9" name="Google Shape;79;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0" name="Google Shape;80;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1" name="Google Shape;81;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2" name="Google Shape;82;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3" name="Google Shape;83;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84" name="Google Shape;84;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85" name="Google Shape;85;p1"/>
          <p:cNvSpPr txBox="1"/>
          <p:nvPr/>
        </p:nvSpPr>
        <p:spPr>
          <a:xfrm>
            <a:off x="2566262" y="4013413"/>
            <a:ext cx="8776666" cy="81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Montserrat"/>
              <a:buNone/>
            </a:pPr>
            <a:r>
              <a:rPr b="1" lang="en" sz="2400">
                <a:solidFill>
                  <a:srgbClr val="7F7F7F"/>
                </a:solidFill>
                <a:latin typeface="Montserrat"/>
                <a:ea typeface="Montserrat"/>
                <a:cs typeface="Montserrat"/>
                <a:sym typeface="Montserrat"/>
              </a:rPr>
              <a:t>Nails predict your future, now you can read them too</a:t>
            </a:r>
            <a:endParaRPr b="0" i="0" sz="600" u="none" cap="none" strike="noStrike">
              <a:solidFill>
                <a:srgbClr val="000000"/>
              </a:solidFill>
              <a:latin typeface="Arial"/>
              <a:ea typeface="Arial"/>
              <a:cs typeface="Arial"/>
              <a:sym typeface="Arial"/>
            </a:endParaRPr>
          </a:p>
        </p:txBody>
      </p:sp>
      <p:sp>
        <p:nvSpPr>
          <p:cNvPr id="86" name="Google Shape;86;p1"/>
          <p:cNvSpPr/>
          <p:nvPr/>
        </p:nvSpPr>
        <p:spPr>
          <a:xfrm>
            <a:off x="2566262" y="5342987"/>
            <a:ext cx="405538" cy="427553"/>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
          <p:cNvSpPr txBox="1"/>
          <p:nvPr/>
        </p:nvSpPr>
        <p:spPr>
          <a:xfrm>
            <a:off x="3154266" y="5252731"/>
            <a:ext cx="8077925" cy="819300"/>
          </a:xfrm>
          <a:prstGeom prst="rect">
            <a:avLst/>
          </a:prstGeom>
          <a:noFill/>
          <a:ln>
            <a:noFill/>
          </a:ln>
        </p:spPr>
        <p:txBody>
          <a:bodyPr anchorCtr="0" anchor="t" bIns="0" lIns="0" spcFirstLastPara="1" rIns="0" wrap="square" tIns="0">
            <a:noAutofit/>
          </a:bodyPr>
          <a:lstStyle/>
          <a:p>
            <a:pPr indent="0" lvl="0" marL="0" marR="0" rtl="0" algn="l">
              <a:lnSpc>
                <a:spcPct val="143000"/>
              </a:lnSpc>
              <a:spcBef>
                <a:spcPts val="0"/>
              </a:spcBef>
              <a:spcAft>
                <a:spcPts val="0"/>
              </a:spcAft>
              <a:buClr>
                <a:srgbClr val="000000"/>
              </a:buClr>
              <a:buSzPts val="2000"/>
              <a:buFont typeface="Arial"/>
              <a:buNone/>
            </a:pPr>
            <a:r>
              <a:rPr b="1" i="0" lang="en" sz="2000" u="none" cap="none" strike="noStrike">
                <a:solidFill>
                  <a:srgbClr val="434343"/>
                </a:solidFill>
                <a:latin typeface="Montserrat"/>
                <a:ea typeface="Montserrat"/>
                <a:cs typeface="Montserrat"/>
                <a:sym typeface="Montserrat"/>
              </a:rPr>
              <a:t>Team Members (</a:t>
            </a:r>
            <a:r>
              <a:rPr b="1" lang="en" sz="2000">
                <a:solidFill>
                  <a:srgbClr val="434343"/>
                </a:solidFill>
                <a:latin typeface="Montserrat"/>
                <a:ea typeface="Montserrat"/>
                <a:cs typeface="Montserrat"/>
                <a:sym typeface="Montserrat"/>
              </a:rPr>
              <a:t>09</a:t>
            </a:r>
            <a:r>
              <a:rPr b="1" i="0" lang="en" sz="2000" u="none" cap="none" strike="noStrike">
                <a:solidFill>
                  <a:srgbClr val="434343"/>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0" marR="0" rtl="0" algn="l">
              <a:lnSpc>
                <a:spcPct val="143000"/>
              </a:lnSpc>
              <a:spcBef>
                <a:spcPts val="0"/>
              </a:spcBef>
              <a:spcAft>
                <a:spcPts val="0"/>
              </a:spcAft>
              <a:buClr>
                <a:srgbClr val="000000"/>
              </a:buClr>
              <a:buSzPts val="2000"/>
              <a:buFont typeface="Arial"/>
              <a:buNone/>
            </a:pPr>
            <a:r>
              <a:rPr lang="en" sz="2000">
                <a:solidFill>
                  <a:srgbClr val="434343"/>
                </a:solidFill>
                <a:latin typeface="Montserrat"/>
                <a:ea typeface="Montserrat"/>
                <a:cs typeface="Montserrat"/>
                <a:sym typeface="Montserrat"/>
              </a:rPr>
              <a:t>09 Ethan Cheung</a:t>
            </a:r>
            <a:endParaRPr b="0" i="0" sz="2000" u="none" cap="none" strike="noStrike">
              <a:solidFill>
                <a:srgbClr val="434343"/>
              </a:solidFill>
              <a:latin typeface="Montserrat"/>
              <a:ea typeface="Montserrat"/>
              <a:cs typeface="Montserrat"/>
              <a:sym typeface="Montserrat"/>
            </a:endParaRPr>
          </a:p>
        </p:txBody>
      </p:sp>
      <p:sp>
        <p:nvSpPr>
          <p:cNvPr id="88" name="Google Shape;88;p1"/>
          <p:cNvSpPr txBox="1"/>
          <p:nvPr/>
        </p:nvSpPr>
        <p:spPr>
          <a:xfrm>
            <a:off x="338500" y="476625"/>
            <a:ext cx="9428100" cy="819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700"/>
              <a:buFont typeface="Arial"/>
              <a:buNone/>
            </a:pPr>
            <a:r>
              <a:rPr b="0" i="1" lang="en" sz="1700" u="none" cap="none" strike="noStrike">
                <a:solidFill>
                  <a:srgbClr val="434343"/>
                </a:solidFill>
                <a:latin typeface="Montserrat"/>
                <a:ea typeface="Montserrat"/>
                <a:cs typeface="Montserrat"/>
                <a:sym typeface="Montserrat"/>
              </a:rPr>
              <a:t>CityU-EE Gifted Education Fund Programme:</a:t>
            </a:r>
            <a:br>
              <a:rPr b="0" i="1" lang="en" sz="1700" u="none" cap="none" strike="noStrike">
                <a:solidFill>
                  <a:srgbClr val="434343"/>
                </a:solidFill>
                <a:latin typeface="Montserrat"/>
                <a:ea typeface="Montserrat"/>
                <a:cs typeface="Montserrat"/>
                <a:sym typeface="Montserrat"/>
              </a:rPr>
            </a:br>
            <a:r>
              <a:rPr b="0" i="1" lang="en" sz="1700" u="none" cap="none" strike="noStrike">
                <a:solidFill>
                  <a:srgbClr val="434343"/>
                </a:solidFill>
                <a:latin typeface="Montserrat"/>
                <a:ea typeface="Montserrat"/>
                <a:cs typeface="Montserrat"/>
                <a:sym typeface="Montserrat"/>
              </a:rPr>
              <a:t>AIoT Coding, Engineering and Entrepreneurial Skills Education for Gifted Students</a:t>
            </a:r>
            <a:endParaRPr b="0" i="1" sz="1700" u="none" cap="none" strike="noStrike">
              <a:solidFill>
                <a:srgbClr val="434343"/>
              </a:solidFill>
              <a:latin typeface="Montserrat"/>
              <a:ea typeface="Montserrat"/>
              <a:cs typeface="Montserrat"/>
              <a:sym typeface="Montserrat"/>
            </a:endParaRPr>
          </a:p>
        </p:txBody>
      </p:sp>
      <p:pic>
        <p:nvPicPr>
          <p:cNvPr id="89" name="Google Shape;89;p1"/>
          <p:cNvPicPr preferRelativeResize="0"/>
          <p:nvPr/>
        </p:nvPicPr>
        <p:blipFill rotWithShape="1">
          <a:blip r:embed="rId3">
            <a:alphaModFix/>
          </a:blip>
          <a:srcRect b="0" l="0" r="0" t="0"/>
          <a:stretch/>
        </p:blipFill>
        <p:spPr>
          <a:xfrm>
            <a:off x="9553500" y="476625"/>
            <a:ext cx="2385900" cy="60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2070266"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highlight>
                  <a:schemeClr val="accent1"/>
                </a:highlight>
              </a:rPr>
              <a:t>Timeline</a:t>
            </a:r>
            <a:endParaRPr sz="3200">
              <a:highlight>
                <a:schemeClr val="accent1"/>
              </a:highlight>
            </a:endParaRPr>
          </a:p>
        </p:txBody>
      </p:sp>
      <p:grpSp>
        <p:nvGrpSpPr>
          <p:cNvPr id="232" name="Google Shape;232;p11"/>
          <p:cNvGrpSpPr/>
          <p:nvPr/>
        </p:nvGrpSpPr>
        <p:grpSpPr>
          <a:xfrm>
            <a:off x="1221945" y="1359667"/>
            <a:ext cx="286167" cy="286167"/>
            <a:chOff x="2594050" y="1631825"/>
            <a:chExt cx="439625" cy="439625"/>
          </a:xfrm>
        </p:grpSpPr>
        <p:sp>
          <p:nvSpPr>
            <p:cNvPr id="233" name="Google Shape;233;p1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34" name="Google Shape;234;p1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35" name="Google Shape;235;p1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36" name="Google Shape;236;p1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37" name="Google Shape;237;p11"/>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238" name="Google Shape;238;p11"/>
          <p:cNvGrpSpPr/>
          <p:nvPr/>
        </p:nvGrpSpPr>
        <p:grpSpPr>
          <a:xfrm>
            <a:off x="748375" y="2464770"/>
            <a:ext cx="10747161" cy="2369739"/>
            <a:chOff x="-2036679" y="2163496"/>
            <a:chExt cx="16230475" cy="3578805"/>
          </a:xfrm>
        </p:grpSpPr>
        <p:sp>
          <p:nvSpPr>
            <p:cNvPr id="239" name="Google Shape;239;p11"/>
            <p:cNvSpPr txBox="1"/>
            <p:nvPr/>
          </p:nvSpPr>
          <p:spPr>
            <a:xfrm>
              <a:off x="-2036679" y="2244834"/>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C66E07"/>
                  </a:solidFill>
                  <a:latin typeface="Noto Sans"/>
                  <a:ea typeface="Noto Sans"/>
                  <a:cs typeface="Noto Sans"/>
                  <a:sym typeface="Noto Sans"/>
                </a:rPr>
                <a:t>January 28</a:t>
              </a:r>
              <a:endParaRPr b="0" i="0" sz="1400" u="none" cap="none" strike="noStrike">
                <a:solidFill>
                  <a:srgbClr val="000000"/>
                </a:solidFill>
                <a:latin typeface="Arial"/>
                <a:ea typeface="Arial"/>
                <a:cs typeface="Arial"/>
                <a:sym typeface="Arial"/>
              </a:endParaRPr>
            </a:p>
          </p:txBody>
        </p:sp>
        <p:sp>
          <p:nvSpPr>
            <p:cNvPr id="240" name="Google Shape;240;p11"/>
            <p:cNvSpPr txBox="1"/>
            <p:nvPr/>
          </p:nvSpPr>
          <p:spPr>
            <a:xfrm>
              <a:off x="-2019299" y="4533601"/>
              <a:ext cx="3699600" cy="12087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Labelling datasets, </a:t>
              </a:r>
              <a:endParaRPr sz="2400">
                <a:solidFill>
                  <a:schemeClr val="dk1"/>
                </a:solidFill>
                <a:latin typeface="Quattrocento Sans"/>
                <a:ea typeface="Quattrocento Sans"/>
                <a:cs typeface="Quattrocento Sans"/>
                <a:sym typeface="Quattrocento Sans"/>
              </a:endParaRPr>
            </a:p>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Creating a dataset</a:t>
              </a:r>
              <a:endParaRPr sz="2400">
                <a:solidFill>
                  <a:schemeClr val="dk1"/>
                </a:solidFill>
                <a:latin typeface="Quattrocento Sans"/>
                <a:ea typeface="Quattrocento Sans"/>
                <a:cs typeface="Quattrocento Sans"/>
                <a:sym typeface="Quattrocento Sans"/>
              </a:endParaRPr>
            </a:p>
          </p:txBody>
        </p:sp>
        <p:sp>
          <p:nvSpPr>
            <p:cNvPr id="241" name="Google Shape;241;p11"/>
            <p:cNvSpPr txBox="1"/>
            <p:nvPr/>
          </p:nvSpPr>
          <p:spPr>
            <a:xfrm>
              <a:off x="2226913" y="222604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D3A37E"/>
                  </a:solidFill>
                  <a:latin typeface="Noto Sans"/>
                  <a:ea typeface="Noto Sans"/>
                  <a:cs typeface="Noto Sans"/>
                  <a:sym typeface="Noto Sans"/>
                </a:rPr>
                <a:t>4 Feb</a:t>
              </a:r>
              <a:endParaRPr b="0" i="0" sz="1400" u="none" cap="none" strike="noStrike">
                <a:solidFill>
                  <a:srgbClr val="000000"/>
                </a:solidFill>
                <a:latin typeface="Arial"/>
                <a:ea typeface="Arial"/>
                <a:cs typeface="Arial"/>
                <a:sym typeface="Arial"/>
              </a:endParaRPr>
            </a:p>
          </p:txBody>
        </p:sp>
        <p:sp>
          <p:nvSpPr>
            <p:cNvPr id="242" name="Google Shape;242;p11"/>
            <p:cNvSpPr txBox="1"/>
            <p:nvPr/>
          </p:nvSpPr>
          <p:spPr>
            <a:xfrm>
              <a:off x="10828996" y="216349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chemeClr val="accent2"/>
                  </a:solidFill>
                  <a:latin typeface="Noto Sans"/>
                  <a:ea typeface="Noto Sans"/>
                  <a:cs typeface="Noto Sans"/>
                  <a:sym typeface="Noto Sans"/>
                </a:rPr>
                <a:t>After 11 Feb</a:t>
              </a:r>
              <a:endParaRPr b="0" i="0" sz="1400" u="none" cap="none" strike="noStrike">
                <a:solidFill>
                  <a:srgbClr val="000000"/>
                </a:solidFill>
                <a:latin typeface="Arial"/>
                <a:ea typeface="Arial"/>
                <a:cs typeface="Arial"/>
                <a:sym typeface="Arial"/>
              </a:endParaRPr>
            </a:p>
          </p:txBody>
        </p:sp>
        <p:sp>
          <p:nvSpPr>
            <p:cNvPr id="243" name="Google Shape;243;p11"/>
            <p:cNvSpPr txBox="1"/>
            <p:nvPr/>
          </p:nvSpPr>
          <p:spPr>
            <a:xfrm>
              <a:off x="6490504" y="2226046"/>
              <a:ext cx="3364800" cy="650700"/>
            </a:xfrm>
            <a:prstGeom prst="rect">
              <a:avLst/>
            </a:prstGeom>
            <a:noFill/>
            <a:ln>
              <a:noFill/>
            </a:ln>
          </p:spPr>
          <p:txBody>
            <a:bodyPr anchorCtr="0" anchor="t" bIns="0" lIns="0" spcFirstLastPara="1" rIns="0" wrap="square" tIns="0">
              <a:spAutoFit/>
            </a:bodyPr>
            <a:lstStyle/>
            <a:p>
              <a:pPr indent="0" lvl="0" marL="0" marR="0" rtl="0" algn="l">
                <a:lnSpc>
                  <a:spcPct val="119964"/>
                </a:lnSpc>
                <a:spcBef>
                  <a:spcPts val="0"/>
                </a:spcBef>
                <a:spcAft>
                  <a:spcPts val="0"/>
                </a:spcAft>
                <a:buClr>
                  <a:srgbClr val="000000"/>
                </a:buClr>
                <a:buSzPts val="2800"/>
                <a:buFont typeface="Arial"/>
                <a:buNone/>
              </a:pPr>
              <a:r>
                <a:rPr b="1" lang="en" sz="2800">
                  <a:solidFill>
                    <a:srgbClr val="7D4E2B"/>
                  </a:solidFill>
                  <a:latin typeface="Noto Sans"/>
                  <a:ea typeface="Noto Sans"/>
                  <a:cs typeface="Noto Sans"/>
                  <a:sym typeface="Noto Sans"/>
                </a:rPr>
                <a:t>11 Feb</a:t>
              </a:r>
              <a:endParaRPr b="0" i="0" sz="1400" u="none" cap="none" strike="noStrike">
                <a:solidFill>
                  <a:srgbClr val="000000"/>
                </a:solidFill>
                <a:latin typeface="Arial"/>
                <a:ea typeface="Arial"/>
                <a:cs typeface="Arial"/>
                <a:sym typeface="Arial"/>
              </a:endParaRPr>
            </a:p>
          </p:txBody>
        </p:sp>
        <p:cxnSp>
          <p:nvCxnSpPr>
            <p:cNvPr id="244" name="Google Shape;244;p11"/>
            <p:cNvCxnSpPr/>
            <p:nvPr/>
          </p:nvCxnSpPr>
          <p:spPr>
            <a:xfrm flipH="1" rot="10800000">
              <a:off x="-2019301" y="3730693"/>
              <a:ext cx="15931207" cy="1630"/>
            </a:xfrm>
            <a:prstGeom prst="straightConnector1">
              <a:avLst/>
            </a:prstGeom>
            <a:noFill/>
            <a:ln cap="flat" cmpd="sng" w="9525">
              <a:solidFill>
                <a:srgbClr val="000000"/>
              </a:solidFill>
              <a:prstDash val="solid"/>
              <a:round/>
              <a:headEnd len="sm" w="sm" type="none"/>
              <a:tailEnd len="sm" w="sm" type="none"/>
            </a:ln>
          </p:spPr>
        </p:cxnSp>
        <p:sp>
          <p:nvSpPr>
            <p:cNvPr id="245" name="Google Shape;245;p11"/>
            <p:cNvSpPr/>
            <p:nvPr/>
          </p:nvSpPr>
          <p:spPr>
            <a:xfrm>
              <a:off x="-2036679" y="3578862"/>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66E0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66E07"/>
                </a:solidFill>
                <a:latin typeface="Arial"/>
                <a:ea typeface="Arial"/>
                <a:cs typeface="Arial"/>
                <a:sym typeface="Arial"/>
              </a:endParaRPr>
            </a:p>
          </p:txBody>
        </p:sp>
        <p:sp>
          <p:nvSpPr>
            <p:cNvPr id="246" name="Google Shape;246;p11"/>
            <p:cNvSpPr/>
            <p:nvPr/>
          </p:nvSpPr>
          <p:spPr>
            <a:xfrm>
              <a:off x="2252997" y="3560074"/>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3A37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11"/>
            <p:cNvSpPr/>
            <p:nvPr/>
          </p:nvSpPr>
          <p:spPr>
            <a:xfrm>
              <a:off x="6540438" y="3566463"/>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4E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11"/>
            <p:cNvSpPr/>
            <p:nvPr/>
          </p:nvSpPr>
          <p:spPr>
            <a:xfrm>
              <a:off x="10828996" y="3553886"/>
              <a:ext cx="352038" cy="353616"/>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9" name="Google Shape;249;p11"/>
          <p:cNvSpPr txBox="1"/>
          <p:nvPr/>
        </p:nvSpPr>
        <p:spPr>
          <a:xfrm>
            <a:off x="9307050" y="3978669"/>
            <a:ext cx="2449800" cy="12315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Improve creation according to feedback.</a:t>
            </a:r>
            <a:endParaRPr b="0" i="0" sz="1400" u="none" cap="none" strike="noStrike">
              <a:solidFill>
                <a:srgbClr val="000000"/>
              </a:solidFill>
              <a:latin typeface="Arial"/>
              <a:ea typeface="Arial"/>
              <a:cs typeface="Arial"/>
              <a:sym typeface="Arial"/>
            </a:endParaRPr>
          </a:p>
        </p:txBody>
      </p:sp>
      <p:sp>
        <p:nvSpPr>
          <p:cNvPr id="250" name="Google Shape;250;p11"/>
          <p:cNvSpPr txBox="1"/>
          <p:nvPr/>
        </p:nvSpPr>
        <p:spPr>
          <a:xfrm>
            <a:off x="6439301" y="3997823"/>
            <a:ext cx="2449800" cy="8004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Create an app, or usable software</a:t>
            </a:r>
            <a:endParaRPr b="0" i="0" sz="1400" u="none" cap="none" strike="noStrike">
              <a:solidFill>
                <a:srgbClr val="000000"/>
              </a:solidFill>
              <a:latin typeface="Arial"/>
              <a:ea typeface="Arial"/>
              <a:cs typeface="Arial"/>
              <a:sym typeface="Arial"/>
            </a:endParaRPr>
          </a:p>
        </p:txBody>
      </p:sp>
      <p:sp>
        <p:nvSpPr>
          <p:cNvPr id="251" name="Google Shape;251;p11"/>
          <p:cNvSpPr txBox="1"/>
          <p:nvPr/>
        </p:nvSpPr>
        <p:spPr>
          <a:xfrm>
            <a:off x="3571552" y="4015990"/>
            <a:ext cx="2449800" cy="800400"/>
          </a:xfrm>
          <a:prstGeom prst="rect">
            <a:avLst/>
          </a:prstGeom>
          <a:noFill/>
          <a:ln>
            <a:noFill/>
          </a:ln>
        </p:spPr>
        <p:txBody>
          <a:bodyPr anchorCtr="0" anchor="t" bIns="0" lIns="0" spcFirstLastPara="1" rIns="0" wrap="square" tIns="0">
            <a:spAutoFit/>
          </a:bodyPr>
          <a:lstStyle/>
          <a:p>
            <a:pPr indent="0" lvl="0" marL="0" marR="0" rtl="0" algn="l">
              <a:lnSpc>
                <a:spcPct val="116666"/>
              </a:lnSpc>
              <a:spcBef>
                <a:spcPts val="0"/>
              </a:spcBef>
              <a:spcAft>
                <a:spcPts val="0"/>
              </a:spcAft>
              <a:buClr>
                <a:srgbClr val="000000"/>
              </a:buClr>
              <a:buSzPts val="2400"/>
              <a:buFont typeface="Arial"/>
              <a:buNone/>
            </a:pPr>
            <a:r>
              <a:rPr lang="en" sz="2400">
                <a:solidFill>
                  <a:schemeClr val="dk1"/>
                </a:solidFill>
                <a:latin typeface="Quattrocento Sans"/>
                <a:ea typeface="Quattrocento Sans"/>
                <a:cs typeface="Quattrocento Sans"/>
                <a:sym typeface="Quattrocento Sans"/>
              </a:rPr>
              <a:t>Create the model, programming</a:t>
            </a:r>
            <a:endParaRPr b="0" i="0" sz="1400" u="none" cap="none" strike="noStrike">
              <a:solidFill>
                <a:srgbClr val="000000"/>
              </a:solidFill>
              <a:latin typeface="Arial"/>
              <a:ea typeface="Arial"/>
              <a:cs typeface="Arial"/>
              <a:sym typeface="Arial"/>
            </a:endParaRPr>
          </a:p>
        </p:txBody>
      </p:sp>
      <p:sp>
        <p:nvSpPr>
          <p:cNvPr id="252" name="Google Shape;252;p11"/>
          <p:cNvSpPr txBox="1"/>
          <p:nvPr/>
        </p:nvSpPr>
        <p:spPr>
          <a:xfrm>
            <a:off x="715725" y="5374475"/>
            <a:ext cx="77169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Quattrocento Sans"/>
              <a:buChar char="●"/>
            </a:pPr>
            <a:r>
              <a:rPr lang="en" sz="1900">
                <a:latin typeface="Quattrocento Sans"/>
                <a:ea typeface="Quattrocento Sans"/>
                <a:cs typeface="Quattrocento Sans"/>
                <a:sym typeface="Quattrocento Sans"/>
              </a:rPr>
              <a:t>Most of project will probably be done in January, as my mocks happen between 30th of Jan and 10th of Feb</a:t>
            </a:r>
            <a:endParaRPr sz="19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grpSp>
        <p:nvGrpSpPr>
          <p:cNvPr id="257" name="Google Shape;257;p12"/>
          <p:cNvGrpSpPr/>
          <p:nvPr/>
        </p:nvGrpSpPr>
        <p:grpSpPr>
          <a:xfrm>
            <a:off x="1221945" y="1359667"/>
            <a:ext cx="286167" cy="286167"/>
            <a:chOff x="2594050" y="1631825"/>
            <a:chExt cx="439625" cy="439625"/>
          </a:xfrm>
        </p:grpSpPr>
        <p:sp>
          <p:nvSpPr>
            <p:cNvPr id="258" name="Google Shape;258;p1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59" name="Google Shape;259;p1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60" name="Google Shape;260;p1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61" name="Google Shape;261;p1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62" name="Google Shape;262;p12"/>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263" name="Google Shape;263;p12"/>
          <p:cNvSpPr txBox="1"/>
          <p:nvPr/>
        </p:nvSpPr>
        <p:spPr>
          <a:xfrm>
            <a:off x="7326800" y="1848450"/>
            <a:ext cx="452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4" name="Google Shape;264;p12"/>
          <p:cNvSpPr txBox="1"/>
          <p:nvPr/>
        </p:nvSpPr>
        <p:spPr>
          <a:xfrm>
            <a:off x="7541125" y="1915425"/>
            <a:ext cx="46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5" name="Google Shape;265;p12"/>
          <p:cNvSpPr txBox="1"/>
          <p:nvPr/>
        </p:nvSpPr>
        <p:spPr>
          <a:xfrm>
            <a:off x="1906454" y="2115525"/>
            <a:ext cx="8576400" cy="3078300"/>
          </a:xfrm>
          <a:prstGeom prst="rect">
            <a:avLst/>
          </a:prstGeom>
          <a:noFill/>
          <a:ln>
            <a:noFill/>
          </a:ln>
        </p:spPr>
        <p:txBody>
          <a:bodyPr anchorCtr="0" anchor="t" bIns="91425" lIns="91425" spcFirstLastPara="1" rIns="91425" wrap="square" tIns="91425">
            <a:spAutoFit/>
          </a:bodyPr>
          <a:lstStyle/>
          <a:p>
            <a:pPr indent="-507985" lvl="0" marL="609585" marR="0" rtl="0" algn="l">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I would like to talk to dermatologists to get more understanding as to what they look for when looking for nails</a:t>
            </a:r>
            <a:endParaRPr b="0" i="0" sz="2800" u="none" cap="none" strike="noStrike">
              <a:solidFill>
                <a:schemeClr val="dk1"/>
              </a:solidFill>
              <a:latin typeface="Quattrocento Sans"/>
              <a:ea typeface="Quattrocento Sans"/>
              <a:cs typeface="Quattrocento Sans"/>
              <a:sym typeface="Quattrocento Sans"/>
            </a:endParaRPr>
          </a:p>
          <a:p>
            <a:pPr indent="-507986" lvl="0" marL="609584" marR="0" rtl="0" algn="l">
              <a:lnSpc>
                <a:spcPct val="100000"/>
              </a:lnSpc>
              <a:spcBef>
                <a:spcPts val="800"/>
              </a:spcBef>
              <a:spcAft>
                <a:spcPts val="0"/>
              </a:spcAft>
              <a:buClr>
                <a:schemeClr val="accent1"/>
              </a:buClr>
              <a:buSzPts val="2400"/>
              <a:buFont typeface="Quattrocento Sans"/>
              <a:buChar char="◉"/>
            </a:pPr>
            <a:r>
              <a:rPr lang="en" sz="2800">
                <a:solidFill>
                  <a:schemeClr val="dk1"/>
                </a:solidFill>
                <a:latin typeface="Quattrocento Sans"/>
                <a:ea typeface="Quattrocento Sans"/>
                <a:cs typeface="Quattrocento Sans"/>
                <a:sym typeface="Quattrocento Sans"/>
              </a:rPr>
              <a:t>Get more data, </a:t>
            </a:r>
            <a:r>
              <a:rPr lang="en" sz="2800">
                <a:solidFill>
                  <a:schemeClr val="dk1"/>
                </a:solidFill>
                <a:latin typeface="Quattrocento Sans"/>
                <a:ea typeface="Quattrocento Sans"/>
                <a:cs typeface="Quattrocento Sans"/>
                <a:sym typeface="Quattrocento Sans"/>
              </a:rPr>
              <a:t>preferably</a:t>
            </a:r>
            <a:r>
              <a:rPr lang="en" sz="2800">
                <a:solidFill>
                  <a:schemeClr val="dk1"/>
                </a:solidFill>
                <a:latin typeface="Quattrocento Sans"/>
                <a:ea typeface="Quattrocento Sans"/>
                <a:cs typeface="Quattrocento Sans"/>
                <a:sym typeface="Quattrocento Sans"/>
              </a:rPr>
              <a:t> from dermatologists</a:t>
            </a:r>
            <a:endParaRPr sz="2800">
              <a:solidFill>
                <a:schemeClr val="dk1"/>
              </a:solidFill>
              <a:latin typeface="Quattrocento Sans"/>
              <a:ea typeface="Quattrocento Sans"/>
              <a:cs typeface="Quattrocento Sans"/>
              <a:sym typeface="Quattrocento Sans"/>
            </a:endParaRPr>
          </a:p>
          <a:p>
            <a:pPr indent="-533386" lvl="0" marL="609584" marR="0" rtl="0" algn="l">
              <a:lnSpc>
                <a:spcPct val="100000"/>
              </a:lnSpc>
              <a:spcBef>
                <a:spcPts val="800"/>
              </a:spcBef>
              <a:spcAft>
                <a:spcPts val="0"/>
              </a:spcAft>
              <a:buClr>
                <a:srgbClr val="FFCD00"/>
              </a:buClr>
              <a:buSzPts val="2800"/>
              <a:buFont typeface="Quattrocento Sans"/>
              <a:buChar char="◉"/>
            </a:pPr>
            <a:r>
              <a:rPr lang="en" sz="2800">
                <a:solidFill>
                  <a:schemeClr val="dk1"/>
                </a:solidFill>
                <a:latin typeface="Quattrocento Sans"/>
                <a:ea typeface="Quattrocento Sans"/>
                <a:cs typeface="Quattrocento Sans"/>
                <a:sym typeface="Quattrocento Sans"/>
              </a:rPr>
              <a:t>Real life testing to test my solution’s effectiveness</a:t>
            </a:r>
            <a:endParaRPr sz="2800">
              <a:solidFill>
                <a:schemeClr val="dk1"/>
              </a:solidFill>
              <a:latin typeface="Quattrocento Sans"/>
              <a:ea typeface="Quattrocento Sans"/>
              <a:cs typeface="Quattrocento Sans"/>
              <a:sym typeface="Quattrocento Sans"/>
            </a:endParaRPr>
          </a:p>
          <a:p>
            <a:pPr indent="0" lvl="0" marL="0" marR="0" rtl="0" algn="l">
              <a:lnSpc>
                <a:spcPct val="100000"/>
              </a:lnSpc>
              <a:spcBef>
                <a:spcPts val="80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266" name="Google Shape;266;p12"/>
          <p:cNvSpPr txBox="1"/>
          <p:nvPr>
            <p:ph type="title"/>
          </p:nvPr>
        </p:nvSpPr>
        <p:spPr>
          <a:xfrm>
            <a:off x="2070266"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highlight>
                  <a:schemeClr val="accent1"/>
                </a:highlight>
              </a:rPr>
              <a:t>Future work</a:t>
            </a:r>
            <a:endParaRPr sz="3200">
              <a:highlight>
                <a:schemeClr val="accen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idx="4294967295" type="subTitle"/>
          </p:nvPr>
        </p:nvSpPr>
        <p:spPr>
          <a:xfrm>
            <a:off x="3162000" y="2791700"/>
            <a:ext cx="6695200" cy="1046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800"/>
              </a:spcBef>
              <a:spcAft>
                <a:spcPts val="0"/>
              </a:spcAft>
              <a:buClr>
                <a:schemeClr val="accent1"/>
              </a:buClr>
              <a:buSzPts val="2400"/>
              <a:buFont typeface="Quattrocento Sans"/>
              <a:buNone/>
            </a:pPr>
            <a:r>
              <a:rPr b="1" i="1" lang="en" sz="4400" u="none" cap="none" strike="noStrike">
                <a:solidFill>
                  <a:schemeClr val="dk1"/>
                </a:solidFill>
                <a:latin typeface="Lora"/>
                <a:ea typeface="Lora"/>
                <a:cs typeface="Lora"/>
                <a:sym typeface="Lora"/>
              </a:rPr>
              <a:t>Any </a:t>
            </a:r>
            <a:r>
              <a:rPr b="1" i="1" lang="en" sz="4400" u="none" cap="none" strike="noStrike">
                <a:solidFill>
                  <a:schemeClr val="dk1"/>
                </a:solidFill>
                <a:highlight>
                  <a:schemeClr val="accent1"/>
                </a:highlight>
                <a:latin typeface="Lora"/>
                <a:ea typeface="Lora"/>
                <a:cs typeface="Lora"/>
                <a:sym typeface="Lora"/>
              </a:rPr>
              <a:t>questions</a:t>
            </a:r>
            <a:r>
              <a:rPr b="1" i="1" lang="en" sz="4400" u="none" cap="none" strike="noStrike">
                <a:solidFill>
                  <a:schemeClr val="dk1"/>
                </a:solidFill>
                <a:latin typeface="Lora"/>
                <a:ea typeface="Lora"/>
                <a:cs typeface="Lora"/>
                <a:sym typeface="Lora"/>
              </a:rPr>
              <a:t>?</a:t>
            </a:r>
            <a:endParaRPr b="1" i="1" sz="4400" u="none" cap="none" strike="noStrike">
              <a:solidFill>
                <a:schemeClr val="dk1"/>
              </a:solidFill>
              <a:latin typeface="Lora"/>
              <a:ea typeface="Lora"/>
              <a:cs typeface="Lora"/>
              <a:sym typeface="Lora"/>
            </a:endParaRPr>
          </a:p>
          <a:p>
            <a:pPr indent="0" lvl="0" marL="0" marR="0" rtl="0" algn="l">
              <a:lnSpc>
                <a:spcPct val="100000"/>
              </a:lnSpc>
              <a:spcBef>
                <a:spcPts val="800"/>
              </a:spcBef>
              <a:spcAft>
                <a:spcPts val="0"/>
              </a:spcAft>
              <a:buClr>
                <a:schemeClr val="accent1"/>
              </a:buClr>
              <a:buSzPts val="2400"/>
              <a:buFont typeface="Quattrocento Sans"/>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800"/>
              </a:spcBef>
              <a:spcAft>
                <a:spcPts val="0"/>
              </a:spcAft>
              <a:buClr>
                <a:schemeClr val="accent1"/>
              </a:buClr>
              <a:buSzPts val="2400"/>
              <a:buFont typeface="Quattrocento Sans"/>
              <a:buNone/>
            </a:pPr>
            <a:r>
              <a:rPr b="1" i="0" lang="en" sz="2400" u="none" cap="none" strike="noStrike">
                <a:solidFill>
                  <a:schemeClr val="dk1"/>
                </a:solidFill>
                <a:latin typeface="Quattrocento Sans"/>
                <a:ea typeface="Quattrocento Sans"/>
                <a:cs typeface="Quattrocento Sans"/>
                <a:sym typeface="Quattrocento Sans"/>
              </a:rPr>
              <a:t>Contact details:</a:t>
            </a:r>
            <a:endParaRPr b="1" i="0" sz="2400" u="none" cap="none" strike="noStrike">
              <a:solidFill>
                <a:schemeClr val="dk1"/>
              </a:solidFill>
              <a:latin typeface="Quattrocento Sans"/>
              <a:ea typeface="Quattrocento Sans"/>
              <a:cs typeface="Quattrocento Sans"/>
              <a:sym typeface="Quattrocento Sans"/>
            </a:endParaRPr>
          </a:p>
          <a:p>
            <a:pPr indent="-457188" lvl="0" marL="609585" marR="0" rtl="0" algn="l">
              <a:lnSpc>
                <a:spcPct val="100000"/>
              </a:lnSpc>
              <a:spcBef>
                <a:spcPts val="800"/>
              </a:spcBef>
              <a:spcAft>
                <a:spcPts val="0"/>
              </a:spcAft>
              <a:buClr>
                <a:schemeClr val="accent1"/>
              </a:buClr>
              <a:buSzPts val="1800"/>
              <a:buFont typeface="Quattrocento Sans"/>
              <a:buChar char="◉"/>
            </a:pPr>
            <a:r>
              <a:rPr lang="en"/>
              <a:t>Email: cheunt3@kgv.hk</a:t>
            </a:r>
            <a:endParaRPr b="0" i="0" sz="2400" u="none" cap="none" strike="noStrike">
              <a:solidFill>
                <a:schemeClr val="dk1"/>
              </a:solidFill>
              <a:latin typeface="Quattrocento Sans"/>
              <a:ea typeface="Quattrocento Sans"/>
              <a:cs typeface="Quattrocento Sans"/>
              <a:sym typeface="Quattrocento Sans"/>
            </a:endParaRPr>
          </a:p>
          <a:p>
            <a:pPr indent="-457187" lvl="0" marL="609584" marR="0" rtl="0" algn="l">
              <a:lnSpc>
                <a:spcPct val="100000"/>
              </a:lnSpc>
              <a:spcBef>
                <a:spcPts val="800"/>
              </a:spcBef>
              <a:spcAft>
                <a:spcPts val="0"/>
              </a:spcAft>
              <a:buClr>
                <a:schemeClr val="accent1"/>
              </a:buClr>
              <a:buSzPts val="1800"/>
              <a:buFont typeface="Quattrocento Sans"/>
              <a:buChar char="◉"/>
            </a:pPr>
            <a:r>
              <a:rPr lang="en"/>
              <a:t>Discord: Ec#8624</a:t>
            </a:r>
            <a:endParaRPr/>
          </a:p>
        </p:txBody>
      </p:sp>
      <p:cxnSp>
        <p:nvCxnSpPr>
          <p:cNvPr id="272" name="Google Shape;272;p13"/>
          <p:cNvCxnSpPr/>
          <p:nvPr/>
        </p:nvCxnSpPr>
        <p:spPr>
          <a:xfrm>
            <a:off x="8600" y="1905000"/>
            <a:ext cx="3196400" cy="0"/>
          </a:xfrm>
          <a:prstGeom prst="straightConnector1">
            <a:avLst/>
          </a:prstGeom>
          <a:noFill/>
          <a:ln cap="flat" cmpd="sng" w="9525">
            <a:solidFill>
              <a:srgbClr val="CCCCCC"/>
            </a:solidFill>
            <a:prstDash val="solid"/>
            <a:round/>
            <a:headEnd len="sm" w="sm" type="none"/>
            <a:tailEnd len="sm" w="sm" type="none"/>
          </a:ln>
        </p:spPr>
      </p:cxnSp>
      <p:sp>
        <p:nvSpPr>
          <p:cNvPr id="273" name="Google Shape;273;p13"/>
          <p:cNvSpPr txBox="1"/>
          <p:nvPr>
            <p:ph idx="4294967295" type="ctrTitle"/>
          </p:nvPr>
        </p:nvSpPr>
        <p:spPr>
          <a:xfrm>
            <a:off x="3162167" y="1088733"/>
            <a:ext cx="6544000" cy="15464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Lora"/>
              <a:buNone/>
            </a:pPr>
            <a:r>
              <a:rPr b="1" i="0" lang="en" sz="7200" u="none" cap="none" strike="noStrike">
                <a:solidFill>
                  <a:schemeClr val="dk1"/>
                </a:solidFill>
                <a:latin typeface="Lora"/>
                <a:ea typeface="Lora"/>
                <a:cs typeface="Lora"/>
                <a:sym typeface="Lora"/>
              </a:rPr>
              <a:t>Thanks!</a:t>
            </a:r>
            <a:endParaRPr b="1" i="0" sz="7200" u="none" cap="none" strike="noStrike">
              <a:solidFill>
                <a:schemeClr val="dk1"/>
              </a:solidFill>
              <a:latin typeface="Lora"/>
              <a:ea typeface="Lora"/>
              <a:cs typeface="Lora"/>
              <a:sym typeface="Lora"/>
            </a:endParaRPr>
          </a:p>
        </p:txBody>
      </p:sp>
      <p:cxnSp>
        <p:nvCxnSpPr>
          <p:cNvPr id="274" name="Google Shape;274;p13"/>
          <p:cNvCxnSpPr/>
          <p:nvPr/>
        </p:nvCxnSpPr>
        <p:spPr>
          <a:xfrm>
            <a:off x="7453067" y="1905000"/>
            <a:ext cx="4738800" cy="0"/>
          </a:xfrm>
          <a:prstGeom prst="straightConnector1">
            <a:avLst/>
          </a:prstGeom>
          <a:noFill/>
          <a:ln cap="flat" cmpd="sng" w="9525">
            <a:solidFill>
              <a:srgbClr val="CCCCCC"/>
            </a:solidFill>
            <a:prstDash val="solid"/>
            <a:round/>
            <a:headEnd len="sm" w="sm" type="none"/>
            <a:tailEnd len="sm" w="sm" type="none"/>
          </a:ln>
        </p:spPr>
      </p:cxnSp>
      <p:sp>
        <p:nvSpPr>
          <p:cNvPr id="275" name="Google Shape;275;p13"/>
          <p:cNvSpPr/>
          <p:nvPr/>
        </p:nvSpPr>
        <p:spPr>
          <a:xfrm>
            <a:off x="1109233" y="1145567"/>
            <a:ext cx="1518800" cy="1518800"/>
          </a:xfrm>
          <a:prstGeom prst="ellipse">
            <a:avLst/>
          </a:prstGeom>
          <a:solidFill>
            <a:srgbClr val="FFCD0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76" name="Google Shape;276;p13"/>
          <p:cNvGrpSpPr/>
          <p:nvPr/>
        </p:nvGrpSpPr>
        <p:grpSpPr>
          <a:xfrm>
            <a:off x="1531851" y="1587679"/>
            <a:ext cx="674296" cy="634356"/>
            <a:chOff x="5972700" y="2330200"/>
            <a:chExt cx="411625" cy="387275"/>
          </a:xfrm>
        </p:grpSpPr>
        <p:sp>
          <p:nvSpPr>
            <p:cNvPr id="277" name="Google Shape;277;p13"/>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8" name="Google Shape;278;p13"/>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79" name="Google Shape;279;p13"/>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1D1D1B"/>
              </a:buClr>
              <a:buSzPts val="1300"/>
              <a:buFont typeface="Lora"/>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098496" y="858540"/>
            <a:ext cx="1834712" cy="1776593"/>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2"/>
          <p:cNvSpPr txBox="1"/>
          <p:nvPr>
            <p:ph idx="4294967295" type="subTitle"/>
          </p:nvPr>
        </p:nvSpPr>
        <p:spPr>
          <a:xfrm>
            <a:off x="3205000" y="2476998"/>
            <a:ext cx="8596475" cy="3292265"/>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2000"/>
              </a:spcBef>
              <a:spcAft>
                <a:spcPts val="0"/>
              </a:spcAft>
              <a:buClr>
                <a:schemeClr val="dk1"/>
              </a:buClr>
              <a:buSzPts val="1100"/>
              <a:buFont typeface="Quattrocento Sans"/>
              <a:buNone/>
            </a:pPr>
            <a:r>
              <a:t/>
            </a:r>
            <a:endParaRPr b="1" i="1" sz="3200">
              <a:latin typeface="Lora"/>
              <a:ea typeface="Lora"/>
              <a:cs typeface="Lora"/>
              <a:sym typeface="Lora"/>
            </a:endParaRPr>
          </a:p>
          <a:p>
            <a:pPr indent="0" lvl="0" marL="0" marR="0" rtl="0" algn="l">
              <a:lnSpc>
                <a:spcPct val="100000"/>
              </a:lnSpc>
              <a:spcBef>
                <a:spcPts val="2000"/>
              </a:spcBef>
              <a:spcAft>
                <a:spcPts val="0"/>
              </a:spcAft>
              <a:buClr>
                <a:schemeClr val="dk1"/>
              </a:buClr>
              <a:buSzPts val="1100"/>
              <a:buFont typeface="Quattrocento Sans"/>
              <a:buNone/>
            </a:pPr>
            <a:r>
              <a:rPr b="1" lang="en" sz="3200">
                <a:latin typeface="Lora"/>
                <a:ea typeface="Lora"/>
                <a:cs typeface="Lora"/>
                <a:sym typeface="Lora"/>
              </a:rPr>
              <a:t>A project that uses image detection of nail patterns to determine whether or not you have certain diseases, or have certain nutrient deficiencies.</a:t>
            </a:r>
            <a:endParaRPr b="1" sz="3200">
              <a:latin typeface="Lora"/>
              <a:ea typeface="Lora"/>
              <a:cs typeface="Lora"/>
              <a:sym typeface="Lora"/>
            </a:endParaRPr>
          </a:p>
          <a:p>
            <a:pPr indent="0" lvl="0" marL="0" marR="0" rtl="0" algn="l">
              <a:lnSpc>
                <a:spcPct val="100000"/>
              </a:lnSpc>
              <a:spcBef>
                <a:spcPts val="2000"/>
              </a:spcBef>
              <a:spcAft>
                <a:spcPts val="0"/>
              </a:spcAft>
              <a:buClr>
                <a:schemeClr val="dk1"/>
              </a:buClr>
              <a:buSzPts val="1100"/>
              <a:buFont typeface="Quattrocento Sans"/>
              <a:buNone/>
            </a:pPr>
            <a:r>
              <a:t/>
            </a:r>
            <a:endParaRPr b="0" i="0" sz="2800" u="none" cap="none" strike="noStrike">
              <a:solidFill>
                <a:schemeClr val="dk1"/>
              </a:solidFill>
              <a:highlight>
                <a:schemeClr val="accent1"/>
              </a:highlight>
              <a:latin typeface="Quattrocento Sans"/>
              <a:ea typeface="Quattrocento Sans"/>
              <a:cs typeface="Quattrocento Sans"/>
              <a:sym typeface="Quattrocento Sans"/>
            </a:endParaRPr>
          </a:p>
          <a:p>
            <a:pPr indent="0" lvl="0" marL="0" marR="0" rtl="0" algn="l">
              <a:lnSpc>
                <a:spcPct val="100000"/>
              </a:lnSpc>
              <a:spcBef>
                <a:spcPts val="800"/>
              </a:spcBef>
              <a:spcAft>
                <a:spcPts val="0"/>
              </a:spcAft>
              <a:buClr>
                <a:schemeClr val="accent1"/>
              </a:buClr>
              <a:buSzPts val="2400"/>
              <a:buFont typeface="Quattrocento Sans"/>
              <a:buNone/>
            </a:pPr>
            <a:r>
              <a:t/>
            </a:r>
            <a:endParaRPr b="1" i="0" u="none" cap="none" strike="noStrike">
              <a:solidFill>
                <a:schemeClr val="dk1"/>
              </a:solidFill>
              <a:latin typeface="Quattrocento Sans"/>
              <a:ea typeface="Quattrocento Sans"/>
              <a:cs typeface="Quattrocento Sans"/>
              <a:sym typeface="Quattrocento Sans"/>
            </a:endParaRPr>
          </a:p>
        </p:txBody>
      </p:sp>
      <p:cxnSp>
        <p:nvCxnSpPr>
          <p:cNvPr id="96" name="Google Shape;96;p2"/>
          <p:cNvCxnSpPr/>
          <p:nvPr/>
        </p:nvCxnSpPr>
        <p:spPr>
          <a:xfrm>
            <a:off x="8600" y="1905000"/>
            <a:ext cx="3196400" cy="0"/>
          </a:xfrm>
          <a:prstGeom prst="straightConnector1">
            <a:avLst/>
          </a:prstGeom>
          <a:noFill/>
          <a:ln cap="flat" cmpd="sng" w="9525">
            <a:solidFill>
              <a:srgbClr val="CCCCCC"/>
            </a:solidFill>
            <a:prstDash val="solid"/>
            <a:round/>
            <a:headEnd len="sm" w="sm" type="none"/>
            <a:tailEnd len="sm" w="sm" type="none"/>
          </a:ln>
        </p:spPr>
      </p:cxnSp>
      <p:sp>
        <p:nvSpPr>
          <p:cNvPr id="97" name="Google Shape;97;p2"/>
          <p:cNvSpPr txBox="1"/>
          <p:nvPr>
            <p:ph idx="4294967295" type="ctrTitle"/>
          </p:nvPr>
        </p:nvSpPr>
        <p:spPr>
          <a:xfrm>
            <a:off x="3162167" y="1088733"/>
            <a:ext cx="6544000" cy="15464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Lora"/>
              <a:buNone/>
            </a:pPr>
            <a:r>
              <a:rPr b="1" i="0" lang="en" sz="3600" u="none" cap="none" strike="noStrike">
                <a:solidFill>
                  <a:schemeClr val="dk1"/>
                </a:solidFill>
                <a:latin typeface="Lora"/>
                <a:ea typeface="Lora"/>
                <a:cs typeface="Lora"/>
                <a:sym typeface="Lora"/>
              </a:rPr>
              <a:t>Introduction</a:t>
            </a:r>
            <a:endParaRPr b="1" i="0" sz="3600" u="none" cap="none" strike="noStrike">
              <a:solidFill>
                <a:schemeClr val="dk1"/>
              </a:solidFill>
              <a:latin typeface="Lora"/>
              <a:ea typeface="Lora"/>
              <a:cs typeface="Lora"/>
              <a:sym typeface="Lora"/>
            </a:endParaRPr>
          </a:p>
        </p:txBody>
      </p:sp>
      <p:cxnSp>
        <p:nvCxnSpPr>
          <p:cNvPr id="98" name="Google Shape;98;p2"/>
          <p:cNvCxnSpPr/>
          <p:nvPr/>
        </p:nvCxnSpPr>
        <p:spPr>
          <a:xfrm>
            <a:off x="6317867" y="1905000"/>
            <a:ext cx="5874000" cy="0"/>
          </a:xfrm>
          <a:prstGeom prst="straightConnector1">
            <a:avLst/>
          </a:prstGeom>
          <a:noFill/>
          <a:ln cap="flat" cmpd="sng" w="9525">
            <a:solidFill>
              <a:srgbClr val="CCCCCC"/>
            </a:solidFill>
            <a:prstDash val="solid"/>
            <a:round/>
            <a:headEnd len="sm" w="sm" type="none"/>
            <a:tailEnd len="sm" w="sm" type="none"/>
          </a:ln>
        </p:spPr>
      </p:cxnSp>
      <p:sp>
        <p:nvSpPr>
          <p:cNvPr id="99" name="Google Shape;99;p2"/>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00" name="Google Shape;100;p2"/>
          <p:cNvGrpSpPr/>
          <p:nvPr/>
        </p:nvGrpSpPr>
        <p:grpSpPr>
          <a:xfrm>
            <a:off x="1457325" y="1386143"/>
            <a:ext cx="1085850" cy="847094"/>
            <a:chOff x="1929775" y="320925"/>
            <a:chExt cx="423800" cy="372650"/>
          </a:xfrm>
        </p:grpSpPr>
        <p:sp>
          <p:nvSpPr>
            <p:cNvPr id="101" name="Google Shape;101;p2"/>
            <p:cNvSpPr/>
            <p:nvPr/>
          </p:nvSpPr>
          <p:spPr>
            <a:xfrm>
              <a:off x="1929775" y="320925"/>
              <a:ext cx="423800" cy="372650"/>
            </a:xfrm>
            <a:custGeom>
              <a:rect b="b" l="l" r="r" t="t"/>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1954125" y="345275"/>
              <a:ext cx="375100" cy="323950"/>
            </a:xfrm>
            <a:custGeom>
              <a:rect b="b" l="l" r="r" t="t"/>
              <a:pathLst>
                <a:path extrusionOk="0" fill="none" h="12958" w="15004">
                  <a:moveTo>
                    <a:pt x="15003" y="12957"/>
                  </a:moveTo>
                  <a:lnTo>
                    <a:pt x="1" y="12957"/>
                  </a:lnTo>
                  <a:lnTo>
                    <a:pt x="1" y="0"/>
                  </a:lnTo>
                  <a:lnTo>
                    <a:pt x="15003" y="0"/>
                  </a:lnTo>
                  <a:lnTo>
                    <a:pt x="15003" y="1295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p:nvPr/>
          </p:nvSpPr>
          <p:spPr>
            <a:xfrm>
              <a:off x="2162375" y="534625"/>
              <a:ext cx="146750" cy="113275"/>
            </a:xfrm>
            <a:custGeom>
              <a:rect b="b" l="l" r="r" t="t"/>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2"/>
            <p:cNvSpPr/>
            <p:nvPr/>
          </p:nvSpPr>
          <p:spPr>
            <a:xfrm>
              <a:off x="1974225" y="468875"/>
              <a:ext cx="232600" cy="179025"/>
            </a:xfrm>
            <a:custGeom>
              <a:rect b="b" l="l" r="r" t="t"/>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2"/>
            <p:cNvSpPr/>
            <p:nvPr/>
          </p:nvSpPr>
          <p:spPr>
            <a:xfrm>
              <a:off x="2169675" y="396425"/>
              <a:ext cx="97450" cy="97450"/>
            </a:xfrm>
            <a:custGeom>
              <a:rect b="b" l="l" r="r" t="t"/>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1830780" y="1194816"/>
            <a:ext cx="6402300"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Background &amp; Motivation</a:t>
            </a:r>
            <a:r>
              <a:rPr lang="en" sz="4000"/>
              <a:t> </a:t>
            </a:r>
            <a:endParaRPr sz="4000">
              <a:highlight>
                <a:schemeClr val="accent1"/>
              </a:highlight>
            </a:endParaRPr>
          </a:p>
        </p:txBody>
      </p:sp>
      <p:sp>
        <p:nvSpPr>
          <p:cNvPr id="111" name="Google Shape;111;p3"/>
          <p:cNvSpPr txBox="1"/>
          <p:nvPr>
            <p:ph idx="1" type="body"/>
          </p:nvPr>
        </p:nvSpPr>
        <p:spPr>
          <a:xfrm>
            <a:off x="1663100" y="1940001"/>
            <a:ext cx="9641100" cy="4488600"/>
          </a:xfrm>
          <a:prstGeom prst="rect">
            <a:avLst/>
          </a:prstGeom>
          <a:noFill/>
          <a:ln>
            <a:noFill/>
          </a:ln>
        </p:spPr>
        <p:txBody>
          <a:bodyPr anchorCtr="0" anchor="t" bIns="121900" lIns="121900" spcFirstLastPara="1" rIns="121900" wrap="square" tIns="121900">
            <a:noAutofit/>
          </a:bodyPr>
          <a:lstStyle/>
          <a:p>
            <a:pPr indent="-507986" lvl="0" marL="609584" rtl="0" algn="l">
              <a:lnSpc>
                <a:spcPct val="100000"/>
              </a:lnSpc>
              <a:spcBef>
                <a:spcPts val="800"/>
              </a:spcBef>
              <a:spcAft>
                <a:spcPts val="0"/>
              </a:spcAft>
              <a:buSzPts val="2400"/>
              <a:buChar char="◉"/>
            </a:pPr>
            <a:r>
              <a:rPr lang="en" sz="2800"/>
              <a:t>Inspired by </a:t>
            </a:r>
            <a:r>
              <a:rPr lang="en" sz="2800"/>
              <a:t>TensorFlow</a:t>
            </a:r>
            <a:r>
              <a:rPr lang="en" sz="2800"/>
              <a:t> </a:t>
            </a:r>
            <a:r>
              <a:rPr b="1" i="1" lang="en" sz="2800"/>
              <a:t>‘</a:t>
            </a:r>
            <a:r>
              <a:rPr b="1" i="1" lang="en" sz="2300">
                <a:solidFill>
                  <a:srgbClr val="0F0F0F"/>
                </a:solidFill>
                <a:highlight>
                  <a:srgbClr val="FFFFFF"/>
                </a:highlight>
                <a:latin typeface="Roboto"/>
                <a:ea typeface="Roboto"/>
                <a:cs typeface="Roboto"/>
                <a:sym typeface="Roboto"/>
              </a:rPr>
              <a:t>Powered by TensorFlow: Helping doctors detect respiratory diseases using machine learning</a:t>
            </a:r>
            <a:r>
              <a:rPr b="1" i="1" lang="en" sz="2800"/>
              <a:t>’ </a:t>
            </a:r>
            <a:r>
              <a:rPr lang="en" sz="2800"/>
              <a:t>video</a:t>
            </a:r>
            <a:endParaRPr sz="2800"/>
          </a:p>
          <a:p>
            <a:pPr indent="-507986" lvl="0" marL="609583" rtl="0" algn="l">
              <a:lnSpc>
                <a:spcPct val="100000"/>
              </a:lnSpc>
              <a:spcBef>
                <a:spcPts val="800"/>
              </a:spcBef>
              <a:spcAft>
                <a:spcPts val="0"/>
              </a:spcAft>
              <a:buClr>
                <a:schemeClr val="accent1"/>
              </a:buClr>
              <a:buSzPts val="2400"/>
              <a:buChar char="◉"/>
            </a:pPr>
            <a:r>
              <a:rPr lang="en" sz="2800"/>
              <a:t>In order for countries to become more developed, I </a:t>
            </a:r>
            <a:r>
              <a:rPr lang="en" sz="2800"/>
              <a:t>believe</a:t>
            </a:r>
            <a:r>
              <a:rPr lang="en" sz="2800"/>
              <a:t> there needs to be better healthcare.</a:t>
            </a:r>
            <a:endParaRPr sz="2800"/>
          </a:p>
          <a:p>
            <a:pPr indent="-507986" lvl="0" marL="609583" rtl="0" algn="l">
              <a:lnSpc>
                <a:spcPct val="100000"/>
              </a:lnSpc>
              <a:spcBef>
                <a:spcPts val="800"/>
              </a:spcBef>
              <a:spcAft>
                <a:spcPts val="0"/>
              </a:spcAft>
              <a:buClr>
                <a:schemeClr val="accent1"/>
              </a:buClr>
              <a:buSzPts val="2400"/>
              <a:buChar char="◉"/>
            </a:pPr>
            <a:r>
              <a:rPr lang="en" sz="2800"/>
              <a:t>I would like to able to create an application that is </a:t>
            </a:r>
            <a:r>
              <a:rPr lang="en" sz="2800"/>
              <a:t>accessible</a:t>
            </a:r>
            <a:r>
              <a:rPr lang="en" sz="2800"/>
              <a:t> to anyone, regardless of their social status.</a:t>
            </a:r>
            <a:endParaRPr sz="2800"/>
          </a:p>
          <a:p>
            <a:pPr indent="-507987" lvl="0" marL="609584" rtl="0" algn="l">
              <a:lnSpc>
                <a:spcPct val="100000"/>
              </a:lnSpc>
              <a:spcBef>
                <a:spcPts val="800"/>
              </a:spcBef>
              <a:spcAft>
                <a:spcPts val="0"/>
              </a:spcAft>
              <a:buSzPts val="2400"/>
              <a:buChar char="◉"/>
            </a:pPr>
            <a:r>
              <a:rPr lang="en" sz="2800"/>
              <a:t>It should be efficient, </a:t>
            </a:r>
            <a:r>
              <a:rPr lang="en" sz="2800"/>
              <a:t>accessible</a:t>
            </a:r>
            <a:r>
              <a:rPr lang="en" sz="2800"/>
              <a:t>, innovative.</a:t>
            </a:r>
            <a:endParaRPr sz="2800"/>
          </a:p>
          <a:p>
            <a:pPr indent="-507987" lvl="0" marL="609584" rtl="0" algn="l">
              <a:lnSpc>
                <a:spcPct val="100000"/>
              </a:lnSpc>
              <a:spcBef>
                <a:spcPts val="800"/>
              </a:spcBef>
              <a:spcAft>
                <a:spcPts val="0"/>
              </a:spcAft>
              <a:buSzPts val="2400"/>
              <a:buChar char="◉"/>
            </a:pPr>
            <a:r>
              <a:rPr lang="en" sz="2800"/>
              <a:t>Diseases could be diagnosed with nail conditions; so my solution would be to check those nail patterns.</a:t>
            </a:r>
            <a:endParaRPr sz="2800"/>
          </a:p>
          <a:p>
            <a:pPr indent="0" lvl="0" marL="0" rtl="0" algn="l">
              <a:lnSpc>
                <a:spcPct val="100000"/>
              </a:lnSpc>
              <a:spcBef>
                <a:spcPts val="800"/>
              </a:spcBef>
              <a:spcAft>
                <a:spcPts val="0"/>
              </a:spcAft>
              <a:buSzPts val="2400"/>
              <a:buNone/>
            </a:pPr>
            <a:r>
              <a:t/>
            </a:r>
            <a:endParaRPr sz="2800"/>
          </a:p>
        </p:txBody>
      </p:sp>
      <p:grpSp>
        <p:nvGrpSpPr>
          <p:cNvPr id="112" name="Google Shape;112;p3"/>
          <p:cNvGrpSpPr/>
          <p:nvPr/>
        </p:nvGrpSpPr>
        <p:grpSpPr>
          <a:xfrm>
            <a:off x="1221945" y="1359667"/>
            <a:ext cx="286167" cy="286167"/>
            <a:chOff x="2594050" y="1631825"/>
            <a:chExt cx="439625" cy="439625"/>
          </a:xfrm>
        </p:grpSpPr>
        <p:sp>
          <p:nvSpPr>
            <p:cNvPr id="113" name="Google Shape;113;p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4" name="Google Shape;114;p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5" name="Google Shape;115;p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16" name="Google Shape;116;p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17" name="Google Shape;117;p3"/>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18" name="Google Shape;118;p3"/>
          <p:cNvGrpSpPr/>
          <p:nvPr/>
        </p:nvGrpSpPr>
        <p:grpSpPr>
          <a:xfrm>
            <a:off x="131942" y="3472299"/>
            <a:ext cx="1531163" cy="1424025"/>
            <a:chOff x="557511" y="3214925"/>
            <a:chExt cx="719836" cy="720150"/>
          </a:xfrm>
        </p:grpSpPr>
        <p:sp>
          <p:nvSpPr>
            <p:cNvPr id="119" name="Google Shape;119;p3"/>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 name="Google Shape;120;p3"/>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 name="Google Shape;121;p3"/>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 name="Google Shape;122;p3"/>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18300" y="1199259"/>
            <a:ext cx="7092600"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the </a:t>
            </a:r>
            <a:r>
              <a:rPr lang="en" sz="3200">
                <a:highlight>
                  <a:schemeClr val="accent1"/>
                </a:highlight>
              </a:rPr>
              <a:t>target market</a:t>
            </a:r>
            <a:r>
              <a:rPr lang="en" sz="3200"/>
              <a:t>?</a:t>
            </a:r>
            <a:endParaRPr sz="3200">
              <a:highlight>
                <a:schemeClr val="accent1"/>
              </a:highlight>
            </a:endParaRPr>
          </a:p>
        </p:txBody>
      </p:sp>
      <p:grpSp>
        <p:nvGrpSpPr>
          <p:cNvPr id="128" name="Google Shape;128;p4"/>
          <p:cNvGrpSpPr/>
          <p:nvPr/>
        </p:nvGrpSpPr>
        <p:grpSpPr>
          <a:xfrm>
            <a:off x="532156" y="1346586"/>
            <a:ext cx="286152" cy="286152"/>
            <a:chOff x="2594050" y="1631825"/>
            <a:chExt cx="439625" cy="439625"/>
          </a:xfrm>
        </p:grpSpPr>
        <p:sp>
          <p:nvSpPr>
            <p:cNvPr id="129" name="Google Shape;129;p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30" name="Google Shape;130;p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31" name="Google Shape;131;p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32" name="Google Shape;132;p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33" name="Google Shape;133;p4"/>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pic>
        <p:nvPicPr>
          <p:cNvPr id="134" name="Google Shape;134;p4"/>
          <p:cNvPicPr preferRelativeResize="0"/>
          <p:nvPr/>
        </p:nvPicPr>
        <p:blipFill>
          <a:blip r:embed="rId3">
            <a:alphaModFix/>
          </a:blip>
          <a:stretch>
            <a:fillRect/>
          </a:stretch>
        </p:blipFill>
        <p:spPr>
          <a:xfrm>
            <a:off x="6445837" y="0"/>
            <a:ext cx="5676738" cy="6858000"/>
          </a:xfrm>
          <a:prstGeom prst="rect">
            <a:avLst/>
          </a:prstGeom>
          <a:noFill/>
          <a:ln>
            <a:noFill/>
          </a:ln>
        </p:spPr>
      </p:pic>
      <p:sp>
        <p:nvSpPr>
          <p:cNvPr id="135" name="Google Shape;135;p4"/>
          <p:cNvSpPr txBox="1"/>
          <p:nvPr/>
        </p:nvSpPr>
        <p:spPr>
          <a:xfrm>
            <a:off x="728750" y="2524575"/>
            <a:ext cx="50493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Quattrocento Sans"/>
                <a:ea typeface="Quattrocento Sans"/>
                <a:cs typeface="Quattrocento Sans"/>
                <a:sym typeface="Quattrocento Sans"/>
              </a:rPr>
              <a:t>As we can see, millions of people are dying </a:t>
            </a:r>
            <a:r>
              <a:rPr b="1" lang="en" sz="2300">
                <a:latin typeface="Quattrocento Sans"/>
                <a:ea typeface="Quattrocento Sans"/>
                <a:cs typeface="Quattrocento Sans"/>
                <a:sym typeface="Quattrocento Sans"/>
              </a:rPr>
              <a:t>globally</a:t>
            </a:r>
            <a:r>
              <a:rPr b="1" lang="en" sz="2300">
                <a:latin typeface="Quattrocento Sans"/>
                <a:ea typeface="Quattrocento Sans"/>
                <a:cs typeface="Quattrocento Sans"/>
                <a:sym typeface="Quattrocento Sans"/>
              </a:rPr>
              <a:t> to these problems alone.</a:t>
            </a:r>
            <a:endParaRPr b="1" sz="2300">
              <a:latin typeface="Quattrocento Sans"/>
              <a:ea typeface="Quattrocento Sans"/>
              <a:cs typeface="Quattrocento Sans"/>
              <a:sym typeface="Quattrocento Sans"/>
            </a:endParaRPr>
          </a:p>
          <a:p>
            <a:pPr indent="0" lvl="0" marL="0" rtl="0" algn="l">
              <a:spcBef>
                <a:spcPts val="0"/>
              </a:spcBef>
              <a:spcAft>
                <a:spcPts val="0"/>
              </a:spcAft>
              <a:buNone/>
            </a:pPr>
            <a:r>
              <a:t/>
            </a:r>
            <a:endParaRPr b="1" sz="2300">
              <a:latin typeface="Quattrocento Sans"/>
              <a:ea typeface="Quattrocento Sans"/>
              <a:cs typeface="Quattrocento Sans"/>
              <a:sym typeface="Quattrocento Sans"/>
            </a:endParaRPr>
          </a:p>
          <a:p>
            <a:pPr indent="0" lvl="0" marL="0" rtl="0" algn="l">
              <a:spcBef>
                <a:spcPts val="0"/>
              </a:spcBef>
              <a:spcAft>
                <a:spcPts val="0"/>
              </a:spcAft>
              <a:buNone/>
            </a:pPr>
            <a:r>
              <a:rPr b="1" lang="en" sz="2300">
                <a:latin typeface="Quattrocento Sans"/>
                <a:ea typeface="Quattrocento Sans"/>
                <a:cs typeface="Quattrocento Sans"/>
                <a:sym typeface="Quattrocento Sans"/>
              </a:rPr>
              <a:t>Examples of what nails could detect would be heart diseases, </a:t>
            </a:r>
            <a:r>
              <a:rPr b="1" lang="en" sz="2300">
                <a:latin typeface="Quattrocento Sans"/>
                <a:ea typeface="Quattrocento Sans"/>
                <a:cs typeface="Quattrocento Sans"/>
                <a:sym typeface="Quattrocento Sans"/>
              </a:rPr>
              <a:t>respiratory</a:t>
            </a:r>
            <a:r>
              <a:rPr b="1" lang="en" sz="2300">
                <a:latin typeface="Quattrocento Sans"/>
                <a:ea typeface="Quattrocento Sans"/>
                <a:cs typeface="Quattrocento Sans"/>
                <a:sym typeface="Quattrocento Sans"/>
              </a:rPr>
              <a:t> infections and lung cancers, which if treated would lead to </a:t>
            </a:r>
            <a:r>
              <a:rPr b="1" lang="en" sz="2300">
                <a:latin typeface="Quattrocento Sans"/>
                <a:ea typeface="Quattrocento Sans"/>
                <a:cs typeface="Quattrocento Sans"/>
                <a:sym typeface="Quattrocento Sans"/>
              </a:rPr>
              <a:t>mortality</a:t>
            </a:r>
            <a:r>
              <a:rPr b="1" lang="en" sz="2300">
                <a:latin typeface="Quattrocento Sans"/>
                <a:ea typeface="Quattrocento Sans"/>
                <a:cs typeface="Quattrocento Sans"/>
                <a:sym typeface="Quattrocento Sans"/>
              </a:rPr>
              <a:t> rates being lower.</a:t>
            </a:r>
            <a:endParaRPr b="1" sz="23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1683513" y="1211952"/>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Are there </a:t>
            </a:r>
            <a:r>
              <a:rPr lang="en" sz="3200">
                <a:highlight>
                  <a:schemeClr val="accent1"/>
                </a:highlight>
              </a:rPr>
              <a:t>existing solutions</a:t>
            </a:r>
            <a:r>
              <a:rPr lang="en" sz="3200"/>
              <a:t>?</a:t>
            </a:r>
            <a:endParaRPr sz="3200">
              <a:highlight>
                <a:schemeClr val="accent1"/>
              </a:highlight>
            </a:endParaRPr>
          </a:p>
        </p:txBody>
      </p:sp>
      <p:sp>
        <p:nvSpPr>
          <p:cNvPr id="141" name="Google Shape;141;p6"/>
          <p:cNvSpPr txBox="1"/>
          <p:nvPr>
            <p:ph idx="1" type="body"/>
          </p:nvPr>
        </p:nvSpPr>
        <p:spPr>
          <a:xfrm>
            <a:off x="1556200" y="1948465"/>
            <a:ext cx="9079600" cy="4149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800"/>
              </a:spcBef>
              <a:spcAft>
                <a:spcPts val="0"/>
              </a:spcAft>
              <a:buNone/>
            </a:pPr>
            <a:r>
              <a:rPr lang="en" sz="2800"/>
              <a:t>How the problem has been addressed by the current solution?</a:t>
            </a:r>
            <a:endParaRPr sz="2800"/>
          </a:p>
          <a:p>
            <a:pPr indent="0" lvl="0" marL="0" rtl="0" algn="l">
              <a:lnSpc>
                <a:spcPct val="100000"/>
              </a:lnSpc>
              <a:spcBef>
                <a:spcPts val="800"/>
              </a:spcBef>
              <a:spcAft>
                <a:spcPts val="0"/>
              </a:spcAft>
              <a:buNone/>
            </a:pPr>
            <a:r>
              <a:rPr lang="en" sz="2800"/>
              <a:t>Currently, there is no efficient solution to this problem. There is the traditional solution of </a:t>
            </a:r>
            <a:r>
              <a:rPr lang="en" sz="2800"/>
              <a:t>visiting the dermatologists, skin doctor. However, it can be </a:t>
            </a:r>
            <a:endParaRPr sz="2800"/>
          </a:p>
          <a:p>
            <a:pPr indent="0" lvl="0" marL="0" rtl="0" algn="l">
              <a:lnSpc>
                <a:spcPct val="100000"/>
              </a:lnSpc>
              <a:spcBef>
                <a:spcPts val="800"/>
              </a:spcBef>
              <a:spcAft>
                <a:spcPts val="0"/>
              </a:spcAft>
              <a:buNone/>
            </a:pPr>
            <a:r>
              <a:rPr lang="en" sz="2800"/>
              <a:t>expensive and inefficient (time of response to a possible cancer may be too long.)</a:t>
            </a:r>
            <a:endParaRPr sz="2800"/>
          </a:p>
          <a:p>
            <a:pPr indent="0" lvl="0" marL="0" rtl="0" algn="l">
              <a:lnSpc>
                <a:spcPct val="100000"/>
              </a:lnSpc>
              <a:spcBef>
                <a:spcPts val="800"/>
              </a:spcBef>
              <a:spcAft>
                <a:spcPts val="0"/>
              </a:spcAft>
              <a:buNone/>
            </a:pPr>
            <a:r>
              <a:t/>
            </a:r>
            <a:endParaRPr sz="2800"/>
          </a:p>
          <a:p>
            <a:pPr indent="0" lvl="0" marL="457200" rtl="0" algn="l">
              <a:lnSpc>
                <a:spcPct val="100000"/>
              </a:lnSpc>
              <a:spcBef>
                <a:spcPts val="800"/>
              </a:spcBef>
              <a:spcAft>
                <a:spcPts val="0"/>
              </a:spcAft>
              <a:buNone/>
            </a:pPr>
            <a:r>
              <a:t/>
            </a:r>
            <a:endParaRPr sz="2800"/>
          </a:p>
        </p:txBody>
      </p:sp>
      <p:grpSp>
        <p:nvGrpSpPr>
          <p:cNvPr id="142" name="Google Shape;142;p6"/>
          <p:cNvGrpSpPr/>
          <p:nvPr/>
        </p:nvGrpSpPr>
        <p:grpSpPr>
          <a:xfrm>
            <a:off x="1221945" y="1359667"/>
            <a:ext cx="286167" cy="286167"/>
            <a:chOff x="2594050" y="1631825"/>
            <a:chExt cx="439625" cy="439625"/>
          </a:xfrm>
        </p:grpSpPr>
        <p:sp>
          <p:nvSpPr>
            <p:cNvPr id="143" name="Google Shape;143;p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4" name="Google Shape;144;p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5" name="Google Shape;145;p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46" name="Google Shape;146;p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47" name="Google Shape;147;p6"/>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48" name="Google Shape;148;p6"/>
          <p:cNvGrpSpPr/>
          <p:nvPr/>
        </p:nvGrpSpPr>
        <p:grpSpPr>
          <a:xfrm>
            <a:off x="10281057" y="2532313"/>
            <a:ext cx="1659373" cy="1517457"/>
            <a:chOff x="1510757" y="3225422"/>
            <a:chExt cx="720214" cy="637346"/>
          </a:xfrm>
        </p:grpSpPr>
        <p:sp>
          <p:nvSpPr>
            <p:cNvPr id="149" name="Google Shape;149;p6"/>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0" name="Google Shape;150;p6"/>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1" name="Google Shape;151;p6"/>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2" name="Google Shape;152;p6"/>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3" name="Google Shape;153;p6"/>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4" name="Google Shape;154;p6"/>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55" name="Google Shape;155;p6"/>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1841666" y="1194816"/>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sp>
        <p:nvSpPr>
          <p:cNvPr id="161" name="Google Shape;161;p7"/>
          <p:cNvSpPr txBox="1"/>
          <p:nvPr>
            <p:ph idx="1" type="body"/>
          </p:nvPr>
        </p:nvSpPr>
        <p:spPr>
          <a:xfrm>
            <a:off x="1717438" y="2040000"/>
            <a:ext cx="9079600" cy="4149600"/>
          </a:xfrm>
          <a:prstGeom prst="rect">
            <a:avLst/>
          </a:prstGeom>
          <a:noFill/>
          <a:ln>
            <a:noFill/>
          </a:ln>
        </p:spPr>
        <p:txBody>
          <a:bodyPr anchorCtr="0" anchor="t" bIns="121900" lIns="121900" spcFirstLastPara="1" rIns="121900" wrap="square" tIns="121900">
            <a:noAutofit/>
          </a:bodyPr>
          <a:lstStyle/>
          <a:p>
            <a:pPr indent="-507986" lvl="0" marL="609584" rtl="0" algn="l">
              <a:lnSpc>
                <a:spcPct val="100000"/>
              </a:lnSpc>
              <a:spcBef>
                <a:spcPts val="800"/>
              </a:spcBef>
              <a:spcAft>
                <a:spcPts val="0"/>
              </a:spcAft>
              <a:buClr>
                <a:schemeClr val="accent1"/>
              </a:buClr>
              <a:buSzPts val="2400"/>
              <a:buChar char="◉"/>
            </a:pPr>
            <a:r>
              <a:rPr lang="en" sz="2800"/>
              <a:t>I would like to create an application that uses machine learning, computer vision to detect the nail patterns, which can give us valuable information about what possible diseases the users may have.</a:t>
            </a:r>
            <a:endParaRPr sz="2800"/>
          </a:p>
          <a:p>
            <a:pPr indent="-533385" lvl="0" marL="609585" rtl="0" algn="l">
              <a:lnSpc>
                <a:spcPct val="100000"/>
              </a:lnSpc>
              <a:spcBef>
                <a:spcPts val="800"/>
              </a:spcBef>
              <a:spcAft>
                <a:spcPts val="0"/>
              </a:spcAft>
              <a:buSzPts val="2800"/>
              <a:buChar char="◉"/>
            </a:pPr>
            <a:r>
              <a:rPr lang="en" sz="2800"/>
              <a:t>Currently, I hope to keep the project simple, by having less layers of complexity that a </a:t>
            </a:r>
            <a:r>
              <a:rPr lang="en" sz="2800"/>
              <a:t>dermatologists</a:t>
            </a:r>
            <a:r>
              <a:rPr lang="en" sz="2800"/>
              <a:t> would analyse. </a:t>
            </a:r>
            <a:endParaRPr sz="2800"/>
          </a:p>
        </p:txBody>
      </p:sp>
      <p:grpSp>
        <p:nvGrpSpPr>
          <p:cNvPr id="162" name="Google Shape;162;p7"/>
          <p:cNvGrpSpPr/>
          <p:nvPr/>
        </p:nvGrpSpPr>
        <p:grpSpPr>
          <a:xfrm>
            <a:off x="1221945" y="1359667"/>
            <a:ext cx="286167" cy="286167"/>
            <a:chOff x="2594050" y="1631825"/>
            <a:chExt cx="439625" cy="439625"/>
          </a:xfrm>
        </p:grpSpPr>
        <p:sp>
          <p:nvSpPr>
            <p:cNvPr id="163" name="Google Shape;163;p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64" name="Google Shape;164;p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65" name="Google Shape;165;p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66" name="Google Shape;166;p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67" name="Google Shape;167;p7"/>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grpSp>
        <p:nvGrpSpPr>
          <p:cNvPr id="168" name="Google Shape;168;p7"/>
          <p:cNvGrpSpPr/>
          <p:nvPr/>
        </p:nvGrpSpPr>
        <p:grpSpPr>
          <a:xfrm>
            <a:off x="352900" y="2601741"/>
            <a:ext cx="1488767" cy="1654512"/>
            <a:chOff x="6506504" y="937343"/>
            <a:chExt cx="744272" cy="793950"/>
          </a:xfrm>
        </p:grpSpPr>
        <p:sp>
          <p:nvSpPr>
            <p:cNvPr id="169" name="Google Shape;169;p7"/>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0" name="Google Shape;170;p7"/>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1" name="Google Shape;171;p7"/>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attrocento Sans"/>
                <a:ea typeface="Quattrocento Sans"/>
                <a:cs typeface="Quattrocento Sans"/>
                <a:sym typeface="Quattrocento Sans"/>
              </a:endParaRPr>
            </a:p>
          </p:txBody>
        </p:sp>
        <p:grpSp>
          <p:nvGrpSpPr>
            <p:cNvPr id="172" name="Google Shape;172;p7"/>
            <p:cNvGrpSpPr/>
            <p:nvPr/>
          </p:nvGrpSpPr>
          <p:grpSpPr>
            <a:xfrm>
              <a:off x="6506504" y="937343"/>
              <a:ext cx="744272" cy="793950"/>
              <a:chOff x="6565437" y="1588001"/>
              <a:chExt cx="744272" cy="793950"/>
            </a:xfrm>
          </p:grpSpPr>
          <p:sp>
            <p:nvSpPr>
              <p:cNvPr id="173" name="Google Shape;173;p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4" name="Google Shape;174;p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5" name="Google Shape;175;p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6" name="Google Shape;176;p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7" name="Google Shape;177;p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8" name="Google Shape;178;p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9" name="Google Shape;179;p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0" name="Google Shape;180;p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1" name="Google Shape;181;p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82" name="Google Shape;182;p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8"/>
          <p:cNvGrpSpPr/>
          <p:nvPr/>
        </p:nvGrpSpPr>
        <p:grpSpPr>
          <a:xfrm>
            <a:off x="1221945" y="1359667"/>
            <a:ext cx="286167" cy="286167"/>
            <a:chOff x="2594050" y="1631825"/>
            <a:chExt cx="439625" cy="439625"/>
          </a:xfrm>
        </p:grpSpPr>
        <p:sp>
          <p:nvSpPr>
            <p:cNvPr id="188" name="Google Shape;188;p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89" name="Google Shape;189;p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90" name="Google Shape;190;p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191" name="Google Shape;191;p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192" name="Google Shape;192;p8"/>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193" name="Google Shape;193;p8"/>
          <p:cNvSpPr txBox="1"/>
          <p:nvPr>
            <p:ph type="title"/>
          </p:nvPr>
        </p:nvSpPr>
        <p:spPr>
          <a:xfrm>
            <a:off x="1863438" y="1194816"/>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pic>
        <p:nvPicPr>
          <p:cNvPr id="194" name="Google Shape;194;p8"/>
          <p:cNvPicPr preferRelativeResize="0"/>
          <p:nvPr/>
        </p:nvPicPr>
        <p:blipFill>
          <a:blip r:embed="rId3">
            <a:alphaModFix/>
          </a:blip>
          <a:stretch>
            <a:fillRect/>
          </a:stretch>
        </p:blipFill>
        <p:spPr>
          <a:xfrm>
            <a:off x="8148000" y="2230327"/>
            <a:ext cx="2631400" cy="2631400"/>
          </a:xfrm>
          <a:prstGeom prst="rect">
            <a:avLst/>
          </a:prstGeom>
          <a:noFill/>
          <a:ln>
            <a:noFill/>
          </a:ln>
        </p:spPr>
      </p:pic>
      <p:pic>
        <p:nvPicPr>
          <p:cNvPr id="195" name="Google Shape;195;p8"/>
          <p:cNvPicPr preferRelativeResize="0"/>
          <p:nvPr/>
        </p:nvPicPr>
        <p:blipFill>
          <a:blip r:embed="rId4">
            <a:alphaModFix/>
          </a:blip>
          <a:stretch>
            <a:fillRect/>
          </a:stretch>
        </p:blipFill>
        <p:spPr>
          <a:xfrm>
            <a:off x="390375" y="2500424"/>
            <a:ext cx="5027474" cy="2247375"/>
          </a:xfrm>
          <a:prstGeom prst="rect">
            <a:avLst/>
          </a:prstGeom>
          <a:noFill/>
          <a:ln>
            <a:noFill/>
          </a:ln>
        </p:spPr>
      </p:pic>
      <p:cxnSp>
        <p:nvCxnSpPr>
          <p:cNvPr id="196" name="Google Shape;196;p8"/>
          <p:cNvCxnSpPr>
            <a:stCxn id="195" idx="3"/>
            <a:endCxn id="194" idx="1"/>
          </p:cNvCxnSpPr>
          <p:nvPr/>
        </p:nvCxnSpPr>
        <p:spPr>
          <a:xfrm flipH="1" rot="10800000">
            <a:off x="5417850" y="3546111"/>
            <a:ext cx="2730300" cy="78000"/>
          </a:xfrm>
          <a:prstGeom prst="straightConnector1">
            <a:avLst/>
          </a:prstGeom>
          <a:noFill/>
          <a:ln cap="flat" cmpd="sng" w="9525">
            <a:solidFill>
              <a:schemeClr val="dk1"/>
            </a:solidFill>
            <a:prstDash val="solid"/>
            <a:round/>
            <a:headEnd len="med" w="med" type="none"/>
            <a:tailEnd len="med" w="med" type="triangle"/>
          </a:ln>
        </p:spPr>
      </p:cxnSp>
      <p:cxnSp>
        <p:nvCxnSpPr>
          <p:cNvPr id="197" name="Google Shape;197;p8"/>
          <p:cNvCxnSpPr>
            <a:stCxn id="194" idx="2"/>
            <a:endCxn id="198" idx="3"/>
          </p:cNvCxnSpPr>
          <p:nvPr/>
        </p:nvCxnSpPr>
        <p:spPr>
          <a:xfrm flipH="1">
            <a:off x="8094500" y="4861726"/>
            <a:ext cx="1369200" cy="1039800"/>
          </a:xfrm>
          <a:prstGeom prst="straightConnector1">
            <a:avLst/>
          </a:prstGeom>
          <a:noFill/>
          <a:ln cap="flat" cmpd="sng" w="9525">
            <a:solidFill>
              <a:schemeClr val="dk1"/>
            </a:solidFill>
            <a:prstDash val="solid"/>
            <a:round/>
            <a:headEnd len="med" w="med" type="none"/>
            <a:tailEnd len="med" w="med" type="triangle"/>
          </a:ln>
        </p:spPr>
      </p:cxnSp>
      <p:sp>
        <p:nvSpPr>
          <p:cNvPr id="198" name="Google Shape;198;p8"/>
          <p:cNvSpPr/>
          <p:nvPr/>
        </p:nvSpPr>
        <p:spPr>
          <a:xfrm>
            <a:off x="4632725" y="5296400"/>
            <a:ext cx="3461700" cy="1210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txBox="1"/>
          <p:nvPr/>
        </p:nvSpPr>
        <p:spPr>
          <a:xfrm>
            <a:off x="4840950" y="5472600"/>
            <a:ext cx="309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Quattrocento Sans"/>
                <a:ea typeface="Quattrocento Sans"/>
                <a:cs typeface="Quattrocento Sans"/>
                <a:sym typeface="Quattrocento Sans"/>
              </a:rPr>
              <a:t>“There is problem X, </a:t>
            </a:r>
            <a:r>
              <a:rPr b="1" i="1" lang="en" sz="2000">
                <a:latin typeface="Quattrocento Sans"/>
                <a:ea typeface="Quattrocento Sans"/>
                <a:cs typeface="Quattrocento Sans"/>
                <a:sym typeface="Quattrocento Sans"/>
              </a:rPr>
              <a:t>severity</a:t>
            </a:r>
            <a:r>
              <a:rPr b="1" lang="en" sz="2000">
                <a:latin typeface="Quattrocento Sans"/>
                <a:ea typeface="Quattrocento Sans"/>
                <a:cs typeface="Quattrocento Sans"/>
                <a:sym typeface="Quattrocento Sans"/>
              </a:rPr>
              <a:t>, </a:t>
            </a:r>
            <a:r>
              <a:rPr b="1" i="1" lang="en" sz="2000">
                <a:latin typeface="Quattrocento Sans"/>
                <a:ea typeface="Quattrocento Sans"/>
                <a:cs typeface="Quattrocento Sans"/>
                <a:sym typeface="Quattrocento Sans"/>
              </a:rPr>
              <a:t>advice, action</a:t>
            </a:r>
            <a:r>
              <a:rPr b="1" lang="en" sz="2000">
                <a:latin typeface="Quattrocento Sans"/>
                <a:ea typeface="Quattrocento Sans"/>
                <a:cs typeface="Quattrocento Sans"/>
                <a:sym typeface="Quattrocento Sans"/>
              </a:rPr>
              <a:t>”</a:t>
            </a:r>
            <a:endParaRPr b="1" sz="20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98316f170f_0_0"/>
          <p:cNvSpPr txBox="1"/>
          <p:nvPr/>
        </p:nvSpPr>
        <p:spPr>
          <a:xfrm>
            <a:off x="1841667" y="2057251"/>
            <a:ext cx="68661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t/>
            </a:r>
            <a:endParaRPr b="1" i="0" sz="2400" u="none" cap="none" strike="noStrike">
              <a:solidFill>
                <a:schemeClr val="dk1"/>
              </a:solidFill>
              <a:latin typeface="Lora"/>
              <a:ea typeface="Lora"/>
              <a:cs typeface="Lora"/>
              <a:sym typeface="Lora"/>
            </a:endParaRPr>
          </a:p>
        </p:txBody>
      </p:sp>
      <p:grpSp>
        <p:nvGrpSpPr>
          <p:cNvPr id="205" name="Google Shape;205;g198316f170f_0_0"/>
          <p:cNvGrpSpPr/>
          <p:nvPr/>
        </p:nvGrpSpPr>
        <p:grpSpPr>
          <a:xfrm>
            <a:off x="1221856" y="1359611"/>
            <a:ext cx="286152" cy="286152"/>
            <a:chOff x="2594050" y="1631825"/>
            <a:chExt cx="439625" cy="439625"/>
          </a:xfrm>
        </p:grpSpPr>
        <p:sp>
          <p:nvSpPr>
            <p:cNvPr id="206" name="Google Shape;206;g198316f170f_0_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7" name="Google Shape;207;g198316f170f_0_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8" name="Google Shape;208;g198316f170f_0_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9" name="Google Shape;209;g198316f170f_0_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10" name="Google Shape;210;g198316f170f_0_0"/>
          <p:cNvSpPr txBox="1"/>
          <p:nvPr>
            <p:ph idx="12" type="sldNum"/>
          </p:nvPr>
        </p:nvSpPr>
        <p:spPr>
          <a:xfrm>
            <a:off x="11390969" y="6333135"/>
            <a:ext cx="731700" cy="524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211" name="Google Shape;211;g198316f170f_0_0"/>
          <p:cNvSpPr txBox="1"/>
          <p:nvPr>
            <p:ph type="title"/>
          </p:nvPr>
        </p:nvSpPr>
        <p:spPr>
          <a:xfrm>
            <a:off x="1863438" y="1194816"/>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pic>
        <p:nvPicPr>
          <p:cNvPr id="212" name="Google Shape;212;g198316f170f_0_0"/>
          <p:cNvPicPr preferRelativeResize="0"/>
          <p:nvPr/>
        </p:nvPicPr>
        <p:blipFill>
          <a:blip r:embed="rId3">
            <a:alphaModFix/>
          </a:blip>
          <a:stretch>
            <a:fillRect/>
          </a:stretch>
        </p:blipFill>
        <p:spPr>
          <a:xfrm>
            <a:off x="905900" y="1914100"/>
            <a:ext cx="9782852" cy="4740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nvSpPr>
        <p:spPr>
          <a:xfrm>
            <a:off x="1841667" y="2057251"/>
            <a:ext cx="68661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Lora"/>
              <a:buNone/>
            </a:pPr>
            <a:r>
              <a:t/>
            </a:r>
            <a:endParaRPr b="1" i="0" sz="2400" u="none" cap="none" strike="noStrike">
              <a:solidFill>
                <a:schemeClr val="dk1"/>
              </a:solidFill>
              <a:latin typeface="Lora"/>
              <a:ea typeface="Lora"/>
              <a:cs typeface="Lora"/>
              <a:sym typeface="Lora"/>
            </a:endParaRPr>
          </a:p>
        </p:txBody>
      </p:sp>
      <p:grpSp>
        <p:nvGrpSpPr>
          <p:cNvPr id="218" name="Google Shape;218;p10"/>
          <p:cNvGrpSpPr/>
          <p:nvPr/>
        </p:nvGrpSpPr>
        <p:grpSpPr>
          <a:xfrm>
            <a:off x="1221945" y="1359667"/>
            <a:ext cx="286167" cy="286167"/>
            <a:chOff x="2594050" y="1631825"/>
            <a:chExt cx="439625" cy="439625"/>
          </a:xfrm>
        </p:grpSpPr>
        <p:sp>
          <p:nvSpPr>
            <p:cNvPr id="219" name="Google Shape;219;p1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0" name="Google Shape;220;p1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1" name="Google Shape;221;p1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22" name="Google Shape;222;p1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grpSp>
      <p:sp>
        <p:nvSpPr>
          <p:cNvPr id="223" name="Google Shape;223;p10"/>
          <p:cNvSpPr txBox="1"/>
          <p:nvPr>
            <p:ph idx="12" type="sldNum"/>
          </p:nvPr>
        </p:nvSpPr>
        <p:spPr>
          <a:xfrm>
            <a:off x="11390969" y="6333135"/>
            <a:ext cx="731600" cy="5248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Clr>
                <a:srgbClr val="000000"/>
              </a:buClr>
              <a:buSzPts val="1300"/>
              <a:buFont typeface="Lora"/>
              <a:buNone/>
            </a:pPr>
            <a:fld id="{00000000-1234-1234-1234-123412341234}" type="slidenum">
              <a:rPr lang="en"/>
              <a:t>‹#›</a:t>
            </a:fld>
            <a:endParaRPr/>
          </a:p>
        </p:txBody>
      </p:sp>
      <p:sp>
        <p:nvSpPr>
          <p:cNvPr id="224" name="Google Shape;224;p10"/>
          <p:cNvSpPr txBox="1"/>
          <p:nvPr>
            <p:ph idx="1" type="body"/>
          </p:nvPr>
        </p:nvSpPr>
        <p:spPr>
          <a:xfrm>
            <a:off x="442475" y="2057250"/>
            <a:ext cx="6272400" cy="42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sz="2800"/>
              <a:t>How does it work?</a:t>
            </a:r>
            <a:endParaRPr sz="2800"/>
          </a:p>
          <a:p>
            <a:pPr indent="0" lvl="0" marL="0" rtl="0" algn="l">
              <a:lnSpc>
                <a:spcPct val="100000"/>
              </a:lnSpc>
              <a:spcBef>
                <a:spcPts val="1800"/>
              </a:spcBef>
              <a:spcAft>
                <a:spcPts val="0"/>
              </a:spcAft>
              <a:buSzPts val="2400"/>
              <a:buNone/>
            </a:pPr>
            <a:r>
              <a:rPr lang="en" sz="2500"/>
              <a:t>I will use tensorflow model zoo, </a:t>
            </a:r>
            <a:r>
              <a:rPr lang="en" sz="2500"/>
              <a:t>pre-trained model, which where I will use computer vision, to detect what nail condition the user has, where it will then take action according to those results.</a:t>
            </a:r>
            <a:endParaRPr sz="2500"/>
          </a:p>
          <a:p>
            <a:pPr indent="0" lvl="0" marL="0" rtl="0" algn="l">
              <a:lnSpc>
                <a:spcPct val="100000"/>
              </a:lnSpc>
              <a:spcBef>
                <a:spcPts val="1800"/>
              </a:spcBef>
              <a:spcAft>
                <a:spcPts val="0"/>
              </a:spcAft>
              <a:buSzPts val="2400"/>
              <a:buNone/>
            </a:pPr>
            <a:r>
              <a:rPr lang="en" sz="2500"/>
              <a:t>The dataset will be labelled by me using the image labelling library, in github. </a:t>
            </a:r>
            <a:endParaRPr sz="2500"/>
          </a:p>
          <a:p>
            <a:pPr indent="0" lvl="0" marL="0" rtl="0" algn="l">
              <a:lnSpc>
                <a:spcPct val="100000"/>
              </a:lnSpc>
              <a:spcBef>
                <a:spcPts val="1800"/>
              </a:spcBef>
              <a:spcAft>
                <a:spcPts val="0"/>
              </a:spcAft>
              <a:buSzPts val="2400"/>
              <a:buNone/>
            </a:pPr>
            <a:r>
              <a:rPr b="1" lang="en" sz="2100"/>
              <a:t>(I will find images from google and youtube videos)</a:t>
            </a:r>
            <a:endParaRPr b="1" sz="2100"/>
          </a:p>
          <a:p>
            <a:pPr indent="0" lvl="0" marL="0" rtl="0" algn="l">
              <a:lnSpc>
                <a:spcPct val="100000"/>
              </a:lnSpc>
              <a:spcBef>
                <a:spcPts val="1800"/>
              </a:spcBef>
              <a:spcAft>
                <a:spcPts val="0"/>
              </a:spcAft>
              <a:buSzPts val="2400"/>
              <a:buNone/>
            </a:pPr>
            <a:br>
              <a:rPr lang="en" sz="2800"/>
            </a:br>
            <a:endParaRPr sz="2800"/>
          </a:p>
        </p:txBody>
      </p:sp>
      <p:sp>
        <p:nvSpPr>
          <p:cNvPr id="225" name="Google Shape;225;p10"/>
          <p:cNvSpPr txBox="1"/>
          <p:nvPr>
            <p:ph type="title"/>
          </p:nvPr>
        </p:nvSpPr>
        <p:spPr>
          <a:xfrm>
            <a:off x="1863438" y="1194816"/>
            <a:ext cx="7659522" cy="5808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2000"/>
              <a:buFont typeface="Lora"/>
              <a:buNone/>
            </a:pPr>
            <a:r>
              <a:rPr lang="en" sz="3200"/>
              <a:t>What is </a:t>
            </a:r>
            <a:r>
              <a:rPr lang="en" sz="3200">
                <a:highlight>
                  <a:schemeClr val="accent1"/>
                </a:highlight>
              </a:rPr>
              <a:t>your solution</a:t>
            </a:r>
            <a:r>
              <a:rPr lang="en" sz="3200"/>
              <a:t>?</a:t>
            </a:r>
            <a:endParaRPr sz="3200">
              <a:highlight>
                <a:schemeClr val="accent1"/>
              </a:highlight>
            </a:endParaRPr>
          </a:p>
        </p:txBody>
      </p:sp>
      <p:pic>
        <p:nvPicPr>
          <p:cNvPr id="226" name="Google Shape;226;p10"/>
          <p:cNvPicPr preferRelativeResize="0"/>
          <p:nvPr/>
        </p:nvPicPr>
        <p:blipFill>
          <a:blip r:embed="rId3">
            <a:alphaModFix/>
          </a:blip>
          <a:stretch>
            <a:fillRect/>
          </a:stretch>
        </p:blipFill>
        <p:spPr>
          <a:xfrm>
            <a:off x="7088400" y="1866100"/>
            <a:ext cx="4834850" cy="4376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2022-11-17T08:58:40Z</dcterms:created>
  <dc:creator>Clarice Liu</dc:creator>
</cp:coreProperties>
</file>