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79" y="6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12192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117600" y="1981200"/>
            <a:ext cx="10058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406400" y="457200"/>
            <a:ext cx="1137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0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2611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15400" y="76200"/>
            <a:ext cx="27686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81026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49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40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3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435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1787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5154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7186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88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06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0209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12192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1107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107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448800" y="5867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361B3DAE-D59F-4876-9628-C08F17F5B4B9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35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I2P mid practice – Palindrome</a:t>
            </a:r>
            <a:endParaRPr lang="zh-TW" altLang="en-US" dirty="0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DCBE20E9-F1B8-480D-8D99-87598A25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64154"/>
            <a:ext cx="10794522" cy="5365246"/>
          </a:xfrm>
        </p:spPr>
        <p:txBody>
          <a:bodyPr/>
          <a:lstStyle/>
          <a:p>
            <a:r>
              <a:rPr lang="en-US" altLang="zh-TW" sz="2800" dirty="0"/>
              <a:t>Description</a:t>
            </a:r>
          </a:p>
          <a:p>
            <a:pPr lvl="1"/>
            <a:r>
              <a:rPr lang="en-US" altLang="zh-TW" sz="2400" dirty="0"/>
              <a:t>Palindrome is a string that is identical to its </a:t>
            </a:r>
            <a:r>
              <a:rPr lang="en-US" altLang="zh-TW" sz="2400" dirty="0">
                <a:solidFill>
                  <a:srgbClr val="FF0000"/>
                </a:solidFill>
              </a:rPr>
              <a:t>reverse</a:t>
            </a:r>
            <a:r>
              <a:rPr lang="en-US" altLang="zh-TW" sz="2400" dirty="0"/>
              <a:t>, like "level" or "aba".  </a:t>
            </a:r>
          </a:p>
          <a:p>
            <a:pPr lvl="1"/>
            <a:r>
              <a:rPr lang="en-US" altLang="zh-TW" sz="2400" dirty="0"/>
              <a:t>Check whether a given string is a palindrome or not.</a:t>
            </a:r>
          </a:p>
          <a:p>
            <a:r>
              <a:rPr lang="en-US" altLang="zh-TW" sz="2800" dirty="0"/>
              <a:t>Input</a:t>
            </a:r>
          </a:p>
          <a:p>
            <a:pPr lvl="1"/>
            <a:r>
              <a:rPr lang="en-US" altLang="zh-TW" sz="2400" dirty="0"/>
              <a:t>The input consists of </a:t>
            </a:r>
            <a:r>
              <a:rPr lang="en-US" altLang="zh-TW" sz="2400" dirty="0">
                <a:solidFill>
                  <a:srgbClr val="FF0000"/>
                </a:solidFill>
              </a:rPr>
              <a:t>multiple lines</a:t>
            </a:r>
            <a:r>
              <a:rPr lang="en-US" altLang="zh-TW" sz="2400" dirty="0"/>
              <a:t>. </a:t>
            </a:r>
          </a:p>
          <a:p>
            <a:pPr lvl="1"/>
            <a:r>
              <a:rPr lang="en-US" altLang="zh-TW" sz="2400" dirty="0"/>
              <a:t>Each line contains a string. </a:t>
            </a:r>
          </a:p>
          <a:p>
            <a:pPr lvl="1"/>
            <a:r>
              <a:rPr lang="en-US" altLang="zh-TW" sz="2400" dirty="0"/>
              <a:t>The length of each string is less than 100000.  </a:t>
            </a:r>
          </a:p>
          <a:p>
            <a:pPr lvl="1"/>
            <a:r>
              <a:rPr lang="en-US" altLang="zh-TW" sz="2400" dirty="0"/>
              <a:t>The number of test case is less than 1000.</a:t>
            </a:r>
          </a:p>
          <a:p>
            <a:r>
              <a:rPr lang="en-US" altLang="zh-TW" sz="2800" dirty="0"/>
              <a:t>Output</a:t>
            </a:r>
          </a:p>
          <a:p>
            <a:pPr lvl="1"/>
            <a:r>
              <a:rPr lang="en-US" altLang="zh-TW" sz="2400" dirty="0"/>
              <a:t>For each test case, output</a:t>
            </a:r>
          </a:p>
          <a:p>
            <a:pPr lvl="2"/>
            <a:r>
              <a:rPr lang="en-US" altLang="zh-TW" sz="2000" dirty="0"/>
              <a:t>"</a:t>
            </a:r>
            <a:r>
              <a:rPr lang="en-US" altLang="zh-TW" sz="2000" dirty="0">
                <a:solidFill>
                  <a:srgbClr val="FF0000"/>
                </a:solidFill>
              </a:rPr>
              <a:t>Yes</a:t>
            </a:r>
            <a:r>
              <a:rPr lang="en-US" altLang="zh-TW" sz="2000" dirty="0"/>
              <a:t>" if it's a palindrome, or</a:t>
            </a:r>
          </a:p>
          <a:p>
            <a:pPr lvl="2"/>
            <a:r>
              <a:rPr lang="en-US" altLang="zh-TW" sz="2000" dirty="0"/>
              <a:t>"</a:t>
            </a:r>
            <a:r>
              <a:rPr lang="en-US" altLang="zh-TW" sz="2000" dirty="0">
                <a:solidFill>
                  <a:srgbClr val="FF0000"/>
                </a:solidFill>
              </a:rPr>
              <a:t>No</a:t>
            </a:r>
            <a:r>
              <a:rPr lang="en-US" altLang="zh-TW" sz="2000" dirty="0"/>
              <a:t>" if it's not a palindrome in a line.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3CFD990-1FC1-429B-83D2-36AAE993A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28" y="2676188"/>
            <a:ext cx="3817845" cy="40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8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I2P mid practice – Palindrome</a:t>
            </a:r>
            <a:endParaRPr lang="zh-TW" altLang="en-US" dirty="0"/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DCBE20E9-F1B8-480D-8D99-87598A25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64154"/>
            <a:ext cx="5231525" cy="536524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TW" sz="2000" b="1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altLang="zh-TW" sz="2000" b="1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zh-TW" sz="2000" b="1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TW" sz="2000" b="1" dirty="0" err="1">
                <a:effectLst/>
                <a:latin typeface="Consolas" panose="020B0609020204030204" pitchFamily="49" charset="0"/>
              </a:rPr>
              <a:t>string.h</a:t>
            </a:r>
            <a:r>
              <a:rPr lang="en-US" altLang="zh-TW" sz="2000" b="1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US" altLang="zh-TW" sz="2000" b="1" dirty="0">
                <a:effectLst/>
                <a:latin typeface="Consolas" panose="020B0609020204030204" pitchFamily="49" charset="0"/>
              </a:rPr>
            </a:br>
            <a:r>
              <a:rPr lang="en-US" altLang="zh-TW" sz="2000" b="1" dirty="0">
                <a:effectLst/>
                <a:latin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altLang="zh-TW" sz="2000" b="1" dirty="0">
                <a:effectLst/>
                <a:latin typeface="Consolas" panose="020B0609020204030204" pitchFamily="49" charset="0"/>
              </a:rPr>
              <a:t>   char str[100000];</a:t>
            </a:r>
          </a:p>
          <a:p>
            <a:pPr marL="0" indent="0">
              <a:buNone/>
            </a:pPr>
            <a:br>
              <a:rPr lang="en-US" altLang="zh-TW" sz="2000" b="1" dirty="0">
                <a:effectLst/>
                <a:latin typeface="Consolas" panose="020B0609020204030204" pitchFamily="49" charset="0"/>
              </a:rPr>
            </a:br>
            <a:r>
              <a:rPr lang="en-US" altLang="zh-TW" sz="2000" b="1" dirty="0">
                <a:effectLst/>
                <a:latin typeface="Consolas" panose="020B0609020204030204" pitchFamily="49" charset="0"/>
              </a:rPr>
              <a:t>   while(</a:t>
            </a:r>
            <a:r>
              <a:rPr lang="en-US" altLang="zh-TW" sz="20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TW" sz="2000" b="1" dirty="0">
                <a:effectLst/>
                <a:latin typeface="Consolas" panose="020B0609020204030204" pitchFamily="49" charset="0"/>
              </a:rPr>
              <a:t>("%s", str)!=</a:t>
            </a:r>
            <a:r>
              <a:rPr lang="en-US" altLang="zh-TW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EOF</a:t>
            </a:r>
            <a:r>
              <a:rPr lang="en-US" altLang="zh-TW" sz="2000" b="1" dirty="0"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TW" sz="2000" b="1" dirty="0">
                <a:effectLst/>
                <a:latin typeface="Consolas" panose="020B0609020204030204" pitchFamily="49" charset="0"/>
              </a:rPr>
              <a:t>      int </a:t>
            </a:r>
            <a:r>
              <a:rPr lang="en-US" altLang="zh-TW" sz="20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effectLst/>
                <a:latin typeface="Consolas" panose="020B0609020204030204" pitchFamily="49" charset="0"/>
              </a:rPr>
              <a:t>, j;</a:t>
            </a:r>
          </a:p>
          <a:p>
            <a:pPr marL="0" indent="0">
              <a:buNone/>
            </a:pPr>
            <a:r>
              <a:rPr lang="en-US" altLang="zh-TW" sz="2000" b="1" dirty="0">
                <a:effectLst/>
                <a:latin typeface="Consolas" panose="020B0609020204030204" pitchFamily="49" charset="0"/>
              </a:rPr>
              <a:t>      int </a:t>
            </a:r>
            <a:r>
              <a:rPr lang="en-US" altLang="zh-TW" sz="2000" b="1" dirty="0" err="1">
                <a:effectLst/>
                <a:latin typeface="Consolas" panose="020B0609020204030204" pitchFamily="49" charset="0"/>
              </a:rPr>
              <a:t>isPalindrome</a:t>
            </a:r>
            <a:r>
              <a:rPr lang="en-US" altLang="zh-TW" sz="2000" b="1" dirty="0">
                <a:effectLst/>
                <a:latin typeface="Consolas" panose="020B0609020204030204" pitchFamily="49" charset="0"/>
              </a:rPr>
              <a:t> = 1;//a flag</a:t>
            </a:r>
          </a:p>
          <a:p>
            <a:pPr marL="0" indent="0">
              <a:buNone/>
            </a:pPr>
            <a:br>
              <a:rPr lang="en-US" altLang="zh-TW" sz="2000" b="1" dirty="0">
                <a:effectLst/>
                <a:latin typeface="Consolas" panose="020B0609020204030204" pitchFamily="49" charset="0"/>
              </a:rPr>
            </a:br>
            <a:r>
              <a:rPr lang="en-US" altLang="zh-TW" sz="2000" b="1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TW" sz="2000" b="1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TW" sz="2000" b="1" dirty="0">
                <a:effectLst/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altLang="zh-TW" sz="2000" b="1" dirty="0">
                <a:effectLst/>
                <a:latin typeface="Consolas" panose="020B0609020204030204" pitchFamily="49" charset="0"/>
              </a:rPr>
              <a:t>      j = </a:t>
            </a:r>
            <a:r>
              <a:rPr lang="en-US" altLang="zh-TW" sz="2000" b="1" dirty="0" err="1">
                <a:effectLst/>
                <a:latin typeface="Consolas" panose="020B0609020204030204" pitchFamily="49" charset="0"/>
              </a:rPr>
              <a:t>strlen</a:t>
            </a:r>
            <a:r>
              <a:rPr lang="en-US" altLang="zh-TW" sz="2000" b="1" dirty="0">
                <a:effectLst/>
                <a:latin typeface="Consolas" panose="020B0609020204030204" pitchFamily="49" charset="0"/>
              </a:rPr>
              <a:t>(str)-1;</a:t>
            </a:r>
          </a:p>
          <a:p>
            <a:pPr marL="0" indent="0">
              <a:buNone/>
            </a:pPr>
            <a:br>
              <a:rPr lang="en-US" altLang="zh-TW" sz="2000" b="1" dirty="0">
                <a:effectLst/>
                <a:latin typeface="Consolas" panose="020B0609020204030204" pitchFamily="49" charset="0"/>
              </a:rPr>
            </a:br>
            <a:endParaRPr lang="en-US" altLang="zh-TW" sz="2000" b="1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A7C6B15-CBC1-432F-B613-E5BFB778BFB4}"/>
              </a:ext>
            </a:extLst>
          </p:cNvPr>
          <p:cNvSpPr txBox="1">
            <a:spLocks/>
          </p:cNvSpPr>
          <p:nvPr/>
        </p:nvSpPr>
        <p:spPr bwMode="auto">
          <a:xfrm>
            <a:off x="6311490" y="1262843"/>
            <a:ext cx="5231525" cy="53652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Font typeface="Times" panose="02020603060405020304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   while (</a:t>
            </a:r>
            <a:r>
              <a:rPr lang="en-US" altLang="zh-TW" sz="2000" b="1" kern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1" kern="0" dirty="0">
                <a:latin typeface="Consolas" panose="020B0609020204030204" pitchFamily="49" charset="0"/>
              </a:rPr>
              <a:t> &lt; j) {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      if(str[</a:t>
            </a:r>
            <a:r>
              <a:rPr lang="en-US" altLang="zh-TW" sz="2000" b="1" kern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1" kern="0" dirty="0">
                <a:latin typeface="Consolas" panose="020B0609020204030204" pitchFamily="49" charset="0"/>
              </a:rPr>
              <a:t>]!=str[j]) {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         </a:t>
            </a:r>
            <a:r>
              <a:rPr lang="en-US" altLang="zh-TW" sz="2000" b="1" kern="0" dirty="0" err="1">
                <a:latin typeface="Consolas" panose="020B0609020204030204" pitchFamily="49" charset="0"/>
              </a:rPr>
              <a:t>isPalindrome</a:t>
            </a:r>
            <a:r>
              <a:rPr lang="en-US" altLang="zh-TW" sz="2000" b="1" kern="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         break;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      }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      </a:t>
            </a:r>
            <a:r>
              <a:rPr lang="en-US" altLang="zh-TW" sz="2000" b="1" kern="0" dirty="0" err="1">
                <a:latin typeface="Consolas" panose="020B0609020204030204" pitchFamily="49" charset="0"/>
              </a:rPr>
              <a:t>i</a:t>
            </a:r>
            <a:r>
              <a:rPr lang="en-US" altLang="zh-TW" sz="2000" b="1" kern="0" dirty="0">
                <a:latin typeface="Consolas" panose="020B0609020204030204" pitchFamily="49" charset="0"/>
              </a:rPr>
              <a:t>++; j--;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   }</a:t>
            </a:r>
          </a:p>
          <a:p>
            <a:pPr marL="0" indent="0">
              <a:buFont typeface="Times" panose="02020603060405020304" pitchFamily="18" charset="0"/>
              <a:buNone/>
            </a:pPr>
            <a:br>
              <a:rPr lang="en-US" altLang="zh-TW" sz="2000" b="1" kern="0" dirty="0">
                <a:latin typeface="Consolas" panose="020B0609020204030204" pitchFamily="49" charset="0"/>
              </a:rPr>
            </a:br>
            <a:r>
              <a:rPr lang="en-US" altLang="zh-TW" sz="2000" b="1" kern="0" dirty="0">
                <a:latin typeface="Consolas" panose="020B0609020204030204" pitchFamily="49" charset="0"/>
              </a:rPr>
              <a:t>      if (</a:t>
            </a:r>
            <a:r>
              <a:rPr lang="en-US" altLang="zh-TW" sz="2000" b="1" kern="0" dirty="0" err="1">
                <a:latin typeface="Consolas" panose="020B0609020204030204" pitchFamily="49" charset="0"/>
              </a:rPr>
              <a:t>isPalindrome</a:t>
            </a:r>
            <a:r>
              <a:rPr lang="en-US" altLang="zh-TW" sz="2000" b="1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      </a:t>
            </a:r>
            <a:r>
              <a:rPr lang="en-US" altLang="zh-TW" sz="2000" b="1" kern="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1" kern="0" dirty="0">
                <a:latin typeface="Consolas" panose="020B0609020204030204" pitchFamily="49" charset="0"/>
              </a:rPr>
              <a:t>("</a:t>
            </a:r>
            <a:r>
              <a:rPr lang="en-US" altLang="zh-TW" sz="2000" b="1" kern="0" dirty="0">
                <a:solidFill>
                  <a:srgbClr val="FFC000"/>
                </a:solidFill>
                <a:latin typeface="Consolas" panose="020B0609020204030204" pitchFamily="49" charset="0"/>
              </a:rPr>
              <a:t>Yes</a:t>
            </a:r>
            <a:r>
              <a:rPr lang="en-US" altLang="zh-TW" sz="2000" b="1" kern="0" dirty="0">
                <a:latin typeface="Consolas" panose="020B0609020204030204" pitchFamily="49" charset="0"/>
              </a:rPr>
              <a:t>\n");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   else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      </a:t>
            </a:r>
            <a:r>
              <a:rPr lang="en-US" altLang="zh-TW" sz="2000" b="1" kern="0" dirty="0" err="1">
                <a:latin typeface="Consolas" panose="020B0609020204030204" pitchFamily="49" charset="0"/>
              </a:rPr>
              <a:t>printf</a:t>
            </a:r>
            <a:r>
              <a:rPr lang="en-US" altLang="zh-TW" sz="2000" b="1" kern="0" dirty="0">
                <a:latin typeface="Consolas" panose="020B0609020204030204" pitchFamily="49" charset="0"/>
              </a:rPr>
              <a:t>("</a:t>
            </a:r>
            <a:r>
              <a:rPr lang="en-US" altLang="zh-TW" sz="2000" b="1" kern="0" dirty="0">
                <a:solidFill>
                  <a:srgbClr val="FFC000"/>
                </a:solidFill>
                <a:latin typeface="Consolas" panose="020B0609020204030204" pitchFamily="49" charset="0"/>
              </a:rPr>
              <a:t>No</a:t>
            </a:r>
            <a:r>
              <a:rPr lang="en-US" altLang="zh-TW" sz="2000" b="1" kern="0" dirty="0">
                <a:latin typeface="Consolas" panose="020B0609020204030204" pitchFamily="49" charset="0"/>
              </a:rPr>
              <a:t>\n");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}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   return 0;</a:t>
            </a:r>
          </a:p>
          <a:p>
            <a:pPr marL="0" indent="0">
              <a:buFont typeface="Times" panose="02020603060405020304" pitchFamily="18" charset="0"/>
              <a:buNone/>
            </a:pPr>
            <a:r>
              <a:rPr lang="en-US" altLang="zh-TW" sz="2000" b="1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Times" panose="02020603060405020304" pitchFamily="18" charset="0"/>
              <a:buNone/>
            </a:pPr>
            <a:br>
              <a:rPr lang="en-US" altLang="zh-TW" sz="2000" b="1" kern="0" dirty="0">
                <a:latin typeface="Consolas" panose="020B0609020204030204" pitchFamily="49" charset="0"/>
              </a:rPr>
            </a:br>
            <a:endParaRPr lang="en-US" altLang="zh-TW" sz="2000" b="1" kern="0" dirty="0">
              <a:latin typeface="Consolas" panose="020B0609020204030204" pitchFamily="49" charset="0"/>
            </a:endParaRPr>
          </a:p>
          <a:p>
            <a:pPr marL="0" indent="0">
              <a:buFont typeface="Times" panose="02020603060405020304" pitchFamily="18" charset="0"/>
              <a:buNone/>
            </a:pPr>
            <a:endParaRPr lang="en-US" altLang="zh-TW" sz="2000" b="1" kern="0" dirty="0"/>
          </a:p>
        </p:txBody>
      </p:sp>
    </p:spTree>
    <p:extLst>
      <p:ext uri="{BB962C8B-B14F-4D97-AF65-F5344CB8AC3E}">
        <p14:creationId xmlns:p14="http://schemas.microsoft.com/office/powerpoint/2010/main" val="259081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佈景主題1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1A50BD23-2DA7-4B06-97AE-1A0ECEAA8733}" vid="{F823B205-A5DB-47D8-8AE4-5DB6E2269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3702</TotalTime>
  <Words>348</Words>
  <Application>Microsoft Office PowerPoint</Application>
  <PresentationFormat>寬螢幕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Consolas</vt:lpstr>
      <vt:lpstr>Times</vt:lpstr>
      <vt:lpstr>Times New Roman</vt:lpstr>
      <vt:lpstr>佈景主題1</vt:lpstr>
      <vt:lpstr>I2P mid practice – Palindrome</vt:lpstr>
      <vt:lpstr>I2P mid practice – Palindrome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shunrenyang shunrenyang</cp:lastModifiedBy>
  <cp:revision>598</cp:revision>
  <dcterms:created xsi:type="dcterms:W3CDTF">2015-10-19T16:28:50Z</dcterms:created>
  <dcterms:modified xsi:type="dcterms:W3CDTF">2022-10-23T13:26:39Z</dcterms:modified>
</cp:coreProperties>
</file>