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57" r:id="rId5"/>
    <p:sldId id="265" r:id="rId6"/>
    <p:sldId id="266" r:id="rId7"/>
    <p:sldId id="267" r:id="rId8"/>
    <p:sldId id="268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1" d="100"/>
          <a:sy n="121" d="100"/>
        </p:scale>
        <p:origin x="162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50F27-CEB1-33AD-C4BB-ACDDBF164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591A7-FFE7-C65E-2032-D681D9473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B06C5-DF4C-8DA7-80E3-E781558C5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B85D-47A4-764C-B7C1-B74E028F2742}" type="datetimeFigureOut">
              <a:rPr lang="en-TW" smtClean="0"/>
              <a:t>10/01/2024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33F7-687D-DDDA-3291-9788330E3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61E44-F9BF-D872-7130-8D01532E3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8F09-2CD6-9147-BCEE-56FCE564BE2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4824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23F6-DF19-4A2E-9F2B-CC1A894B9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43629-AB50-5E6E-1550-60D76CC13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4A164-0B92-2582-E5C5-CF2FE1134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B85D-47A4-764C-B7C1-B74E028F2742}" type="datetimeFigureOut">
              <a:rPr lang="en-TW" smtClean="0"/>
              <a:t>10/01/2024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58DD2-C07D-BC46-FCB1-2D2866FEA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B51DE-7D57-4FCF-B055-60170F61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8F09-2CD6-9147-BCEE-56FCE564BE2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4970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E215E4-64BD-A930-1EC7-FF313BD5D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E6532-A299-E9C0-02FA-B7B49DC68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8E144-23C9-2F73-A1B1-933CAC64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B85D-47A4-764C-B7C1-B74E028F2742}" type="datetimeFigureOut">
              <a:rPr lang="en-TW" smtClean="0"/>
              <a:t>10/01/2024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21021-A15E-EE56-A411-9BB2A4DC8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F99AB-5729-1EE4-E1CB-973E7263C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8F09-2CD6-9147-BCEE-56FCE564BE2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6202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709D8-F8A6-6C27-BDCC-0B972B42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9CC4B-2CAA-207B-8994-E1250E437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B4AE7-F113-BC7F-BD7C-16E7E0DB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B85D-47A4-764C-B7C1-B74E028F2742}" type="datetimeFigureOut">
              <a:rPr lang="en-TW" smtClean="0"/>
              <a:t>10/01/2024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FC92E-DEA9-C9D8-6323-87297A3F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D5CF2-916B-7BAA-BD3F-9321B7CF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8F09-2CD6-9147-BCEE-56FCE564BE2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8249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6B2D-9203-D626-8A0A-7E895CF58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42FE9-7C4F-D700-CC60-84E5BB2B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70B13-75E3-896E-9CB6-E2D3CCE67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B85D-47A4-764C-B7C1-B74E028F2742}" type="datetimeFigureOut">
              <a:rPr lang="en-TW" smtClean="0"/>
              <a:t>10/01/2024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91EEB-487D-56A4-CE49-6431E7640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0B97A-5082-BD63-4B74-CB462D8A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8F09-2CD6-9147-BCEE-56FCE564BE2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8250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FC3A-AEFE-0C4C-ADCE-F6BF179D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D144E-F438-0A3C-2B7D-8041A591E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60D6B-6272-87D0-C642-615890198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62142-A745-8F81-52B8-65F0100D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B85D-47A4-764C-B7C1-B74E028F2742}" type="datetimeFigureOut">
              <a:rPr lang="en-TW" smtClean="0"/>
              <a:t>10/01/2024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92B91-668F-B47C-71D5-8F74D035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D1DA5-E283-2773-641F-CFAA1A55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8F09-2CD6-9147-BCEE-56FCE564BE2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518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783B-265A-9737-62B2-47A39DA6A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D6EE5-17BD-2CA8-819F-7B769BFB1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B0C24-72BB-40B0-317A-9ADD358D8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DF9E1-DC30-CA74-DD44-83B9C1561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88DCD2-00C3-0256-7169-AEEB2B18F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617298-3548-6B9A-EAED-ABDB1FEC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B85D-47A4-764C-B7C1-B74E028F2742}" type="datetimeFigureOut">
              <a:rPr lang="en-TW" smtClean="0"/>
              <a:t>10/01/2024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B6E028-EBE8-EFAC-D937-C47058A36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2E8E6-89DD-F7F5-19EE-20D5037C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8F09-2CD6-9147-BCEE-56FCE564BE2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5324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CC591-AF65-5204-9233-A62C68424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2D0889-1DC8-BADD-FB90-5D08B97BB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B85D-47A4-764C-B7C1-B74E028F2742}" type="datetimeFigureOut">
              <a:rPr lang="en-TW" smtClean="0"/>
              <a:t>10/01/2024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87ADB3-AB54-3E2F-1AEC-0DEB2AA99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9816E-506C-0C6C-08FF-66293608A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8F09-2CD6-9147-BCEE-56FCE564BE2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1039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88961B-EE34-E20A-3B7B-D2EF8D62C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B85D-47A4-764C-B7C1-B74E028F2742}" type="datetimeFigureOut">
              <a:rPr lang="en-TW" smtClean="0"/>
              <a:t>10/01/2024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D69AE0-E4A7-7ABF-9BE1-0D6D196F1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D2329-E3AE-3C1B-B59C-E23134AC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8F09-2CD6-9147-BCEE-56FCE564BE2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1689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9B2C-7C39-4C09-A651-CA6E8282A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C22C4-8AD5-0D62-7995-025CC0AFE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81775-B1E2-D48D-14B4-B2E5AEE45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3D842-1EDF-8F89-0D97-20DA5D05B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B85D-47A4-764C-B7C1-B74E028F2742}" type="datetimeFigureOut">
              <a:rPr lang="en-TW" smtClean="0"/>
              <a:t>10/01/2024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25413-6247-2109-1CD1-FE98AA847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5A315-B204-74E1-E03F-7E2D0B3C7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8F09-2CD6-9147-BCEE-56FCE564BE2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6452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926F6-ADA3-1FE8-0B55-10A9DE9E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15C174-A85A-622D-45C3-9BBAA3CF7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002A5-455C-2538-60F6-A23EE49FB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1BB94-FB15-8276-5DAF-EDCBD1673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0B85D-47A4-764C-B7C1-B74E028F2742}" type="datetimeFigureOut">
              <a:rPr lang="en-TW" smtClean="0"/>
              <a:t>10/01/2024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3FC21-2E55-7C60-B235-B371AB0C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F7B99-A9F4-4D81-7498-144E52CC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78F09-2CD6-9147-BCEE-56FCE564BE2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8357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A35455-D209-535E-0FC3-007DC95D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E5FF9-881D-3D50-DD67-6633D7F4D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61C35-0DDF-419D-5462-BE522C562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20B85D-47A4-764C-B7C1-B74E028F2742}" type="datetimeFigureOut">
              <a:rPr lang="en-TW" smtClean="0"/>
              <a:t>10/01/2024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3104F-8A12-9EAA-06C4-8B70C703D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CA9E3-C1D7-1905-30BA-0636E8BB8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278F09-2CD6-9147-BCEE-56FCE564BE2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4373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zh-tw/ASCII" TargetMode="External"/><Relationship Id="rId2" Type="http://schemas.openxmlformats.org/officeDocument/2006/relationships/hyperlink" Target="https://en.wikipedia.org/wiki/ASCII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6%97%B6%E9%97%B4%E5%A4%8D%E6%9D%82%E5%BA%A6" TargetMode="External"/><Relationship Id="rId2" Type="http://schemas.openxmlformats.org/officeDocument/2006/relationships/hyperlink" Target="https://en.wikipedia.org/wiki/Time_complexit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9D607-17B1-AFB1-06C9-544A3B85EA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14435 - Orange Cat's Puzzle</a:t>
            </a:r>
            <a:endParaRPr lang="en-T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48D35-246A-CA27-FC2F-8BFFD4A21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625493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Basic </a:t>
            </a:r>
            <a:r>
              <a:rPr lang="en-US" altLang="zh-TW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testcase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4DB4A47D-F1F9-1191-3EF3-B47026B96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abc</a:t>
            </a:r>
            <a:r>
              <a:rPr lang="en-US" altLang="zh-TW" dirty="0"/>
              <a:t> cba</a:t>
            </a:r>
          </a:p>
          <a:p>
            <a:pPr lvl="1"/>
            <a:r>
              <a:rPr lang="en-US" altLang="zh-TW" dirty="0"/>
              <a:t>cba can be rearranged to: </a:t>
            </a:r>
            <a:r>
              <a:rPr lang="en-US" altLang="zh-TW" dirty="0" err="1"/>
              <a:t>abc</a:t>
            </a:r>
            <a:r>
              <a:rPr lang="en-US" altLang="zh-TW" dirty="0"/>
              <a:t>, </a:t>
            </a:r>
            <a:r>
              <a:rPr lang="en-US" altLang="zh-TW" dirty="0" err="1"/>
              <a:t>acb</a:t>
            </a:r>
            <a:r>
              <a:rPr lang="en-US" altLang="zh-TW" dirty="0"/>
              <a:t>, bac, </a:t>
            </a:r>
            <a:r>
              <a:rPr lang="en-US" altLang="zh-TW" dirty="0" err="1"/>
              <a:t>bca</a:t>
            </a:r>
            <a:r>
              <a:rPr lang="en-US" altLang="zh-TW" dirty="0"/>
              <a:t>, cab, cba</a:t>
            </a:r>
          </a:p>
          <a:p>
            <a:pPr lvl="1"/>
            <a:r>
              <a:rPr lang="en-US" altLang="zh-TW" dirty="0" err="1"/>
              <a:t>abc</a:t>
            </a:r>
            <a:r>
              <a:rPr lang="en-US" altLang="zh-TW" dirty="0"/>
              <a:t> is what we want, so now </a:t>
            </a:r>
            <a:r>
              <a:rPr lang="en-US" altLang="zh-TW" dirty="0" err="1"/>
              <a:t>ans</a:t>
            </a:r>
            <a:r>
              <a:rPr lang="en-US" altLang="zh-TW" dirty="0"/>
              <a:t> = 1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83457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Basic </a:t>
            </a:r>
            <a:r>
              <a:rPr lang="en-US" altLang="zh-TW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testcase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4DB4A47D-F1F9-1191-3EF3-B47026B96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abc</a:t>
            </a:r>
            <a:r>
              <a:rPr lang="en-US" altLang="zh-TW" dirty="0"/>
              <a:t> cba</a:t>
            </a:r>
          </a:p>
          <a:p>
            <a:pPr lvl="1"/>
            <a:r>
              <a:rPr lang="en-US" altLang="zh-TW" dirty="0"/>
              <a:t>cba can be rearranged to: </a:t>
            </a:r>
            <a:r>
              <a:rPr lang="en-US" altLang="zh-TW" dirty="0" err="1"/>
              <a:t>abc</a:t>
            </a:r>
            <a:r>
              <a:rPr lang="en-US" altLang="zh-TW" dirty="0"/>
              <a:t>, </a:t>
            </a:r>
            <a:r>
              <a:rPr lang="en-US" altLang="zh-TW" dirty="0" err="1"/>
              <a:t>acb</a:t>
            </a:r>
            <a:r>
              <a:rPr lang="en-US" altLang="zh-TW" dirty="0"/>
              <a:t>, bac, </a:t>
            </a:r>
            <a:r>
              <a:rPr lang="en-US" altLang="zh-TW" dirty="0" err="1"/>
              <a:t>bca</a:t>
            </a:r>
            <a:r>
              <a:rPr lang="en-US" altLang="zh-TW" dirty="0"/>
              <a:t>, cab, cba</a:t>
            </a:r>
          </a:p>
          <a:p>
            <a:pPr lvl="1"/>
            <a:r>
              <a:rPr lang="en-US" altLang="zh-TW" dirty="0" err="1"/>
              <a:t>abc</a:t>
            </a:r>
            <a:r>
              <a:rPr lang="en-US" altLang="zh-TW" dirty="0"/>
              <a:t> is what we want, so now </a:t>
            </a:r>
            <a:r>
              <a:rPr lang="en-US" altLang="zh-TW" dirty="0" err="1"/>
              <a:t>ans</a:t>
            </a:r>
            <a:r>
              <a:rPr lang="en-US" altLang="zh-TW" dirty="0"/>
              <a:t> = 1</a:t>
            </a:r>
          </a:p>
          <a:p>
            <a:r>
              <a:rPr lang="en-US" altLang="zh-TW" dirty="0" err="1"/>
              <a:t>aaa</a:t>
            </a:r>
            <a:r>
              <a:rPr lang="en-US" altLang="zh-TW" dirty="0"/>
              <a:t> </a:t>
            </a:r>
            <a:r>
              <a:rPr lang="en-US" altLang="zh-TW" dirty="0" err="1"/>
              <a:t>aab</a:t>
            </a:r>
            <a:endParaRPr lang="en-US" altLang="zh-TW" dirty="0"/>
          </a:p>
          <a:p>
            <a:pPr lvl="1"/>
            <a:r>
              <a:rPr lang="en-US" altLang="zh-TW" dirty="0" err="1"/>
              <a:t>aab</a:t>
            </a:r>
            <a:r>
              <a:rPr lang="en-US" altLang="zh-TW" dirty="0"/>
              <a:t> can be rearranged to: </a:t>
            </a:r>
            <a:r>
              <a:rPr lang="en-US" altLang="zh-TW" dirty="0" err="1"/>
              <a:t>aab</a:t>
            </a:r>
            <a:r>
              <a:rPr lang="en-US" altLang="zh-TW" dirty="0"/>
              <a:t>, aba, baa</a:t>
            </a:r>
          </a:p>
          <a:p>
            <a:pPr lvl="1"/>
            <a:r>
              <a:rPr lang="en-US" altLang="zh-TW" dirty="0"/>
              <a:t>It’s impossible to match “</a:t>
            </a:r>
            <a:r>
              <a:rPr lang="en-US" altLang="zh-TW" dirty="0" err="1"/>
              <a:t>aaa</a:t>
            </a:r>
            <a:r>
              <a:rPr lang="en-US" altLang="zh-TW" dirty="0"/>
              <a:t>”, so </a:t>
            </a:r>
            <a:r>
              <a:rPr lang="en-US" altLang="zh-TW" dirty="0" err="1"/>
              <a:t>ans</a:t>
            </a:r>
            <a:r>
              <a:rPr lang="en-US" altLang="zh-TW" dirty="0"/>
              <a:t> still = 1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2672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Basic </a:t>
            </a:r>
            <a:r>
              <a:rPr lang="en-US" altLang="zh-TW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testcase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4DB4A47D-F1F9-1191-3EF3-B47026B96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abc</a:t>
            </a:r>
            <a:r>
              <a:rPr lang="en-US" altLang="zh-TW" dirty="0"/>
              <a:t> cba</a:t>
            </a:r>
          </a:p>
          <a:p>
            <a:pPr lvl="1"/>
            <a:r>
              <a:rPr lang="en-US" altLang="zh-TW" dirty="0"/>
              <a:t>cba can be rearranged to: </a:t>
            </a:r>
            <a:r>
              <a:rPr lang="en-US" altLang="zh-TW" dirty="0" err="1"/>
              <a:t>abc</a:t>
            </a:r>
            <a:r>
              <a:rPr lang="en-US" altLang="zh-TW" dirty="0"/>
              <a:t>, </a:t>
            </a:r>
            <a:r>
              <a:rPr lang="en-US" altLang="zh-TW" dirty="0" err="1"/>
              <a:t>acb</a:t>
            </a:r>
            <a:r>
              <a:rPr lang="en-US" altLang="zh-TW" dirty="0"/>
              <a:t>, bac, </a:t>
            </a:r>
            <a:r>
              <a:rPr lang="en-US" altLang="zh-TW" dirty="0" err="1"/>
              <a:t>bca</a:t>
            </a:r>
            <a:r>
              <a:rPr lang="en-US" altLang="zh-TW" dirty="0"/>
              <a:t>, cab, cba</a:t>
            </a:r>
          </a:p>
          <a:p>
            <a:pPr lvl="1"/>
            <a:r>
              <a:rPr lang="en-US" altLang="zh-TW" dirty="0" err="1"/>
              <a:t>abc</a:t>
            </a:r>
            <a:r>
              <a:rPr lang="en-US" altLang="zh-TW" dirty="0"/>
              <a:t> is what we want, so now </a:t>
            </a:r>
            <a:r>
              <a:rPr lang="en-US" altLang="zh-TW" dirty="0" err="1"/>
              <a:t>ans</a:t>
            </a:r>
            <a:r>
              <a:rPr lang="en-US" altLang="zh-TW" dirty="0"/>
              <a:t> = 1</a:t>
            </a:r>
          </a:p>
          <a:p>
            <a:r>
              <a:rPr lang="en-US" altLang="zh-TW" dirty="0" err="1"/>
              <a:t>aaa</a:t>
            </a:r>
            <a:r>
              <a:rPr lang="en-US" altLang="zh-TW" dirty="0"/>
              <a:t> </a:t>
            </a:r>
            <a:r>
              <a:rPr lang="en-US" altLang="zh-TW" dirty="0" err="1"/>
              <a:t>aab</a:t>
            </a:r>
            <a:endParaRPr lang="en-US" altLang="zh-TW" dirty="0"/>
          </a:p>
          <a:p>
            <a:pPr lvl="1"/>
            <a:r>
              <a:rPr lang="en-US" altLang="zh-TW" dirty="0" err="1"/>
              <a:t>aab</a:t>
            </a:r>
            <a:r>
              <a:rPr lang="en-US" altLang="zh-TW" dirty="0"/>
              <a:t> can be rearranged to: </a:t>
            </a:r>
            <a:r>
              <a:rPr lang="en-US" altLang="zh-TW" dirty="0" err="1"/>
              <a:t>aab</a:t>
            </a:r>
            <a:r>
              <a:rPr lang="en-US" altLang="zh-TW" dirty="0"/>
              <a:t>, aba, baa</a:t>
            </a:r>
          </a:p>
          <a:p>
            <a:pPr lvl="1"/>
            <a:r>
              <a:rPr lang="en-US" altLang="zh-TW" dirty="0"/>
              <a:t>It’s impossible to match “</a:t>
            </a:r>
            <a:r>
              <a:rPr lang="en-US" altLang="zh-TW" dirty="0" err="1"/>
              <a:t>aaa</a:t>
            </a:r>
            <a:r>
              <a:rPr lang="en-US" altLang="zh-TW" dirty="0"/>
              <a:t>”, so </a:t>
            </a:r>
            <a:r>
              <a:rPr lang="en-US" altLang="zh-TW" dirty="0" err="1"/>
              <a:t>ans</a:t>
            </a:r>
            <a:r>
              <a:rPr lang="en-US" altLang="zh-TW" dirty="0"/>
              <a:t> still = 1</a:t>
            </a:r>
          </a:p>
          <a:p>
            <a:r>
              <a:rPr lang="en-US" altLang="zh-TW" dirty="0" err="1"/>
              <a:t>qwe</a:t>
            </a:r>
            <a:r>
              <a:rPr lang="en-US" altLang="zh-TW" dirty="0"/>
              <a:t> </a:t>
            </a:r>
            <a:r>
              <a:rPr lang="en-US" altLang="zh-TW" dirty="0" err="1"/>
              <a:t>qwe</a:t>
            </a:r>
            <a:endParaRPr lang="en-US" altLang="zh-TW" dirty="0"/>
          </a:p>
          <a:p>
            <a:pPr lvl="1"/>
            <a:r>
              <a:rPr lang="en-US" altLang="zh-TW" dirty="0"/>
              <a:t>we don’t need any operation, “</a:t>
            </a:r>
            <a:r>
              <a:rPr lang="en-US" altLang="zh-TW" dirty="0" err="1"/>
              <a:t>qwe</a:t>
            </a:r>
            <a:r>
              <a:rPr lang="en-US" altLang="zh-TW" dirty="0"/>
              <a:t>” = “</a:t>
            </a:r>
            <a:r>
              <a:rPr lang="en-US" altLang="zh-TW" dirty="0" err="1"/>
              <a:t>qwe</a:t>
            </a:r>
            <a:r>
              <a:rPr lang="en-US" altLang="zh-TW" dirty="0"/>
              <a:t>”.</a:t>
            </a:r>
          </a:p>
          <a:p>
            <a:pPr lvl="1"/>
            <a:r>
              <a:rPr lang="en-US" altLang="zh-TW" dirty="0"/>
              <a:t>So the final </a:t>
            </a:r>
            <a:r>
              <a:rPr lang="en-US" altLang="zh-TW" dirty="0" err="1"/>
              <a:t>ans</a:t>
            </a:r>
            <a:r>
              <a:rPr lang="en-US" altLang="zh-TW" dirty="0"/>
              <a:t> = 2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17591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2675"/>
          </a:xfrm>
        </p:spPr>
        <p:txBody>
          <a:bodyPr/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endParaRPr lang="en-US" altLang="zh-TW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&amp; Output</a:t>
            </a:r>
          </a:p>
          <a:p>
            <a:endParaRPr lang="en-US" altLang="zh-TW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endParaRPr lang="en-US" altLang="zh-TW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Subtasks</a:t>
            </a:r>
          </a:p>
          <a:p>
            <a:endParaRPr lang="en-US" altLang="zh-TW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 &amp; Code</a:t>
            </a:r>
          </a:p>
        </p:txBody>
      </p:sp>
    </p:spTree>
    <p:extLst>
      <p:ext uri="{BB962C8B-B14F-4D97-AF65-F5344CB8AC3E}">
        <p14:creationId xmlns:p14="http://schemas.microsoft.com/office/powerpoint/2010/main" val="3050175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Subtask 1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4DB4A47D-F1F9-1191-3EF3-B47026B96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n = 1</a:t>
            </a:r>
          </a:p>
          <a:p>
            <a:r>
              <a:rPr lang="en-US" altLang="zh-TW" dirty="0"/>
              <a:t>just for debugging (maybe)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52071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Subtask 2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id="{4DB4A47D-F1F9-1191-3EF3-B47026B961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Characters within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 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 are arranged in ascending lexicographic order.</a:t>
                </a:r>
              </a:p>
              <a:p>
                <a:r>
                  <a:rPr lang="en-US" altLang="zh-TW" dirty="0"/>
                  <a:t>What is “lexicographic order”?</a:t>
                </a:r>
              </a:p>
            </p:txBody>
          </p:sp>
        </mc:Choice>
        <mc:Fallback xmlns="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id="{4DB4A47D-F1F9-1191-3EF3-B47026B961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7F78F41-75A0-843B-73E4-BE1B9F4BF9DD}"/>
              </a:ext>
            </a:extLst>
          </p:cNvPr>
          <p:cNvSpPr txBox="1"/>
          <p:nvPr/>
        </p:nvSpPr>
        <p:spPr>
          <a:xfrm>
            <a:off x="4542183" y="9243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853518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Lexicographic order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4DB4A47D-F1F9-1191-3EF3-B47026B96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Starting from the first position (leftmost)</a:t>
            </a:r>
          </a:p>
          <a:p>
            <a:r>
              <a:rPr lang="en-US" altLang="zh-TW" dirty="0"/>
              <a:t>Find the first character that differs. </a:t>
            </a:r>
          </a:p>
          <a:p>
            <a:r>
              <a:rPr lang="en-US" altLang="zh-TW" dirty="0"/>
              <a:t>The string with the smaller character at that position is considered lexicographically smaller. </a:t>
            </a:r>
          </a:p>
          <a:p>
            <a:pPr lvl="1"/>
            <a:r>
              <a:rPr lang="en-US" altLang="zh-TW" dirty="0"/>
              <a:t>define “small character”: smaller ascii code is smaller</a:t>
            </a:r>
          </a:p>
          <a:p>
            <a:pPr lvl="1"/>
            <a:r>
              <a:rPr lang="en-US" altLang="zh-TW" dirty="0"/>
              <a:t>ascii code ref: </a:t>
            </a:r>
            <a:r>
              <a:rPr lang="en-US" altLang="zh-TW" dirty="0">
                <a:hlinkClick r:id="rId2"/>
              </a:rPr>
              <a:t>English</a:t>
            </a:r>
            <a:r>
              <a:rPr lang="en-US" altLang="zh-TW" dirty="0"/>
              <a:t>, </a:t>
            </a:r>
            <a:r>
              <a:rPr lang="en-US" altLang="zh-TW" dirty="0">
                <a:hlinkClick r:id="rId3"/>
              </a:rPr>
              <a:t>Chinese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This will be very important!</a:t>
            </a:r>
          </a:p>
          <a:p>
            <a:r>
              <a:rPr lang="en-US" altLang="zh-TW" dirty="0"/>
              <a:t>For example, '</a:t>
            </a:r>
            <a:r>
              <a:rPr lang="en-US" altLang="zh-TW" dirty="0" err="1"/>
              <a:t>abc</a:t>
            </a:r>
            <a:r>
              <a:rPr lang="en-US" altLang="zh-TW" dirty="0"/>
              <a:t>' &lt; '</a:t>
            </a:r>
            <a:r>
              <a:rPr lang="en-US" altLang="zh-TW" dirty="0" err="1"/>
              <a:t>abd</a:t>
            </a:r>
            <a:r>
              <a:rPr lang="en-US" altLang="zh-TW" dirty="0"/>
              <a:t>' because the first differing letter 'c' &lt; 'd'.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F78F41-75A0-843B-73E4-BE1B9F4BF9DD}"/>
              </a:ext>
            </a:extLst>
          </p:cNvPr>
          <p:cNvSpPr txBox="1"/>
          <p:nvPr/>
        </p:nvSpPr>
        <p:spPr>
          <a:xfrm>
            <a:off x="4542183" y="9243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51538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Subtask 2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id="{4DB4A47D-F1F9-1191-3EF3-B47026B961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Characters within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 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 are arranged in ascending lexicographic order.</a:t>
                </a:r>
              </a:p>
              <a:p>
                <a:r>
                  <a:rPr lang="en-US" altLang="zh-TW" dirty="0"/>
                  <a:t>How to check answer?</a:t>
                </a:r>
              </a:p>
              <a:p>
                <a:pPr lvl="1"/>
                <a:r>
                  <a:rPr lang="en-US" altLang="zh-TW" dirty="0"/>
                  <a:t>A string S with length m has at most m! ways to rearrange it.</a:t>
                </a:r>
              </a:p>
              <a:p>
                <a:pPr lvl="1"/>
                <a:r>
                  <a:rPr lang="en-US" altLang="zh-TW" dirty="0"/>
                  <a:t>If two strings match but are not identical, then they must be two of these m! arrangements.</a:t>
                </a:r>
              </a:p>
              <a:p>
                <a:pPr lvl="1"/>
                <a:r>
                  <a:rPr lang="en-US" b="0" i="0" dirty="0">
                    <a:effectLst/>
                    <a:latin typeface="__fkGroteskNeue_598ab8"/>
                  </a:rPr>
                  <a:t>So, if we rearrange them into ascending lexicographic order, they will be the same.</a:t>
                </a:r>
              </a:p>
              <a:p>
                <a:pPr lvl="1"/>
                <a:r>
                  <a:rPr lang="en-US" altLang="zh-TW" dirty="0"/>
                  <a:t>In other words, if the strings are not the same after being arranged in lexicographic order, then they will not match.</a:t>
                </a:r>
              </a:p>
            </p:txBody>
          </p:sp>
        </mc:Choice>
        <mc:Fallback xmlns="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id="{4DB4A47D-F1F9-1191-3EF3-B47026B961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7F78F41-75A0-843B-73E4-BE1B9F4BF9DD}"/>
              </a:ext>
            </a:extLst>
          </p:cNvPr>
          <p:cNvSpPr txBox="1"/>
          <p:nvPr/>
        </p:nvSpPr>
        <p:spPr>
          <a:xfrm>
            <a:off x="4542183" y="9243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268036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Subtask 2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id="{4DB4A47D-F1F9-1191-3EF3-B47026B961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Characters within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 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 are arranged in ascending lexicographic order.</a:t>
                </a:r>
              </a:p>
              <a:p>
                <a:r>
                  <a:rPr lang="en-US" altLang="zh-TW" dirty="0"/>
                  <a:t>Just compare whether two strings are the same or not!</a:t>
                </a:r>
              </a:p>
            </p:txBody>
          </p:sp>
        </mc:Choice>
        <mc:Fallback xmlns="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id="{4DB4A47D-F1F9-1191-3EF3-B47026B961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7F78F41-75A0-843B-73E4-BE1B9F4BF9DD}"/>
              </a:ext>
            </a:extLst>
          </p:cNvPr>
          <p:cNvSpPr txBox="1"/>
          <p:nvPr/>
        </p:nvSpPr>
        <p:spPr>
          <a:xfrm>
            <a:off x="4542183" y="9243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328847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Subtask 3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4DB4A47D-F1F9-1191-3EF3-B47026B96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No additional restrictions</a:t>
            </a:r>
          </a:p>
          <a:p>
            <a:r>
              <a:rPr lang="en-US" b="0" i="0" dirty="0">
                <a:effectLst/>
                <a:latin typeface="__fkGroteskNeue_598ab8"/>
              </a:rPr>
              <a:t>If two strings are not arranged in ascending lexicographic order, how can we determine if they match?</a:t>
            </a:r>
          </a:p>
          <a:p>
            <a:r>
              <a:rPr lang="en-US" altLang="zh-TW" dirty="0"/>
              <a:t>sort?</a:t>
            </a:r>
          </a:p>
          <a:p>
            <a:pPr lvl="1"/>
            <a:r>
              <a:rPr lang="en-US" b="0" i="0" dirty="0">
                <a:effectLst/>
                <a:latin typeface="__fkGroteskNeue_598ab8"/>
              </a:rPr>
              <a:t>No, this is too complicated.</a:t>
            </a:r>
          </a:p>
          <a:p>
            <a:endParaRPr lang="en-US" altLang="zh-TW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F78F41-75A0-843B-73E4-BE1B9F4BF9DD}"/>
              </a:ext>
            </a:extLst>
          </p:cNvPr>
          <p:cNvSpPr txBox="1"/>
          <p:nvPr/>
        </p:nvSpPr>
        <p:spPr>
          <a:xfrm>
            <a:off x="4542183" y="9243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70544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2675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Input &amp; Output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Subtasks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Concept &amp; Code</a:t>
            </a:r>
          </a:p>
        </p:txBody>
      </p:sp>
    </p:spTree>
    <p:extLst>
      <p:ext uri="{BB962C8B-B14F-4D97-AF65-F5344CB8AC3E}">
        <p14:creationId xmlns:p14="http://schemas.microsoft.com/office/powerpoint/2010/main" val="70058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Subtask 3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4DB4A47D-F1F9-1191-3EF3-B47026B96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No additional restrictions</a:t>
            </a:r>
          </a:p>
          <a:p>
            <a:r>
              <a:rPr lang="en-US" b="0" i="0" dirty="0">
                <a:effectLst/>
                <a:latin typeface="__fkGroteskNeue_598ab8"/>
              </a:rPr>
              <a:t>If two strings are not arranged in ascending lexicographic order, how can we determine if they match?</a:t>
            </a:r>
          </a:p>
          <a:p>
            <a:r>
              <a:rPr lang="en-US" altLang="zh-TW" dirty="0"/>
              <a:t>Imagine you're going to build with LEGO. After you get the design plan, you need to collect the materials. How would you do this?</a:t>
            </a:r>
          </a:p>
          <a:p>
            <a:pPr lvl="1"/>
            <a:r>
              <a:rPr lang="en-US" altLang="zh-TW" dirty="0"/>
              <a:t>You would first count the quantity of each component, then collect them all at once.</a:t>
            </a:r>
          </a:p>
          <a:p>
            <a:pPr lvl="1"/>
            <a:r>
              <a:rPr lang="en-US" altLang="zh-TW" dirty="0"/>
              <a:t>Same as this problem!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F78F41-75A0-843B-73E4-BE1B9F4BF9DD}"/>
              </a:ext>
            </a:extLst>
          </p:cNvPr>
          <p:cNvSpPr txBox="1"/>
          <p:nvPr/>
        </p:nvSpPr>
        <p:spPr>
          <a:xfrm>
            <a:off x="4542183" y="9243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067359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Subtask 3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4DB4A47D-F1F9-1191-3EF3-B47026B96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No additional restrictions</a:t>
            </a:r>
          </a:p>
          <a:p>
            <a:r>
              <a:rPr lang="en-US" b="0" i="0" dirty="0">
                <a:effectLst/>
                <a:latin typeface="__fkGroteskNeue_598ab8"/>
              </a:rPr>
              <a:t>If two strings are not arranged in ascending lexicographic order, how can we determine if they match?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effectLst/>
                <a:latin typeface="__fkGroteskNeue_598ab8"/>
              </a:rPr>
              <a:t>Count the occurrence of each character in string 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effectLst/>
                <a:latin typeface="__fkGroteskNeue_598ab8"/>
              </a:rPr>
              <a:t>Then, scan string B from left to right, decrementing the count by 1 for each character encountered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effectLst/>
                <a:latin typeface="__fkGroteskNeue_598ab8"/>
              </a:rPr>
              <a:t>Check if every character's count equals 0</a:t>
            </a:r>
          </a:p>
          <a:p>
            <a:pPr lvl="2"/>
            <a:r>
              <a:rPr lang="en-US" dirty="0">
                <a:latin typeface="__fkGroteskNeue_598ab8"/>
              </a:rPr>
              <a:t>Yes: </a:t>
            </a:r>
            <a:r>
              <a:rPr lang="en-US" dirty="0" err="1">
                <a:latin typeface="__fkGroteskNeue_598ab8"/>
              </a:rPr>
              <a:t>ans</a:t>
            </a:r>
            <a:r>
              <a:rPr lang="en-US" dirty="0">
                <a:latin typeface="__fkGroteskNeue_598ab8"/>
              </a:rPr>
              <a:t>++</a:t>
            </a:r>
          </a:p>
          <a:p>
            <a:pPr lvl="2"/>
            <a:r>
              <a:rPr lang="en-US" b="0" i="0" dirty="0">
                <a:effectLst/>
                <a:latin typeface="__fkGroteskNeue_598ab8"/>
              </a:rPr>
              <a:t>No: skip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F78F41-75A0-843B-73E4-BE1B9F4BF9DD}"/>
              </a:ext>
            </a:extLst>
          </p:cNvPr>
          <p:cNvSpPr txBox="1"/>
          <p:nvPr/>
        </p:nvSpPr>
        <p:spPr>
          <a:xfrm>
            <a:off x="4542183" y="9243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12745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2675"/>
          </a:xfrm>
        </p:spPr>
        <p:txBody>
          <a:bodyPr/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endParaRPr lang="en-US" altLang="zh-TW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&amp; Output</a:t>
            </a:r>
          </a:p>
          <a:p>
            <a:endParaRPr lang="en-US" altLang="zh-TW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endParaRPr lang="en-US" altLang="zh-TW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Subtasks</a:t>
            </a:r>
          </a:p>
          <a:p>
            <a:endParaRPr lang="en-US" altLang="zh-TW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Concept &amp; Code &amp; Others</a:t>
            </a:r>
          </a:p>
        </p:txBody>
      </p:sp>
    </p:spTree>
    <p:extLst>
      <p:ext uri="{BB962C8B-B14F-4D97-AF65-F5344CB8AC3E}">
        <p14:creationId xmlns:p14="http://schemas.microsoft.com/office/powerpoint/2010/main" val="875595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Concept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4DB4A47D-F1F9-1191-3EF3-B47026B96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__fkGroteskNeue_598ab8"/>
              </a:rPr>
              <a:t>Calculate how many of each letter are needed</a:t>
            </a:r>
          </a:p>
          <a:p>
            <a:r>
              <a:rPr lang="en-US" b="0" i="0" dirty="0">
                <a:effectLst/>
                <a:latin typeface="__fkGroteskNeue_598ab8"/>
              </a:rPr>
              <a:t>Verify if that quantity has been reached</a:t>
            </a:r>
          </a:p>
          <a:p>
            <a:r>
              <a:rPr lang="en-US" b="1" i="0" dirty="0">
                <a:effectLst/>
                <a:latin typeface="__fkGroteskNeue_598ab8"/>
              </a:rPr>
              <a:t>Think further</a:t>
            </a:r>
            <a:r>
              <a:rPr lang="en-US" b="0" i="0" dirty="0">
                <a:effectLst/>
                <a:latin typeface="__fkGroteskNeue_598ab8"/>
              </a:rPr>
              <a:t>: What if the lengths of two strings are different?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F78F41-75A0-843B-73E4-BE1B9F4BF9DD}"/>
              </a:ext>
            </a:extLst>
          </p:cNvPr>
          <p:cNvSpPr txBox="1"/>
          <p:nvPr/>
        </p:nvSpPr>
        <p:spPr>
          <a:xfrm>
            <a:off x="4542183" y="9243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605654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Code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F78F41-75A0-843B-73E4-BE1B9F4BF9DD}"/>
              </a:ext>
            </a:extLst>
          </p:cNvPr>
          <p:cNvSpPr txBox="1"/>
          <p:nvPr/>
        </p:nvSpPr>
        <p:spPr>
          <a:xfrm>
            <a:off x="4542183" y="9243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W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19048E-961A-64DF-E993-BAC37CF63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W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7BB170-9F60-4885-05CC-383B42E2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637" y="987958"/>
            <a:ext cx="4302726" cy="587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16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Got TLE?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F78F41-75A0-843B-73E4-BE1B9F4BF9DD}"/>
              </a:ext>
            </a:extLst>
          </p:cNvPr>
          <p:cNvSpPr txBox="1"/>
          <p:nvPr/>
        </p:nvSpPr>
        <p:spPr>
          <a:xfrm>
            <a:off x="4542183" y="9243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W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42806-7965-3CCE-5B6A-522C113B3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if you have placed </a:t>
            </a:r>
            <a:r>
              <a:rPr lang="en-US" dirty="0" err="1"/>
              <a:t>strlen</a:t>
            </a:r>
            <a:r>
              <a:rPr lang="en-US" dirty="0"/>
              <a:t>() inside the loop</a:t>
            </a:r>
          </a:p>
          <a:p>
            <a:r>
              <a:rPr lang="en-US" dirty="0"/>
              <a:t>The time complexity of </a:t>
            </a:r>
            <a:r>
              <a:rPr lang="en-US" dirty="0" err="1"/>
              <a:t>strlen</a:t>
            </a:r>
            <a:r>
              <a:rPr lang="en-US" dirty="0"/>
              <a:t>(S) is |S|</a:t>
            </a:r>
            <a:endParaRPr lang="en-TW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20593A-BED1-BA4C-10FF-A6E1DB20A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955" y="3343318"/>
            <a:ext cx="8976089" cy="251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11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Time complexity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F78F41-75A0-843B-73E4-BE1B9F4BF9DD}"/>
              </a:ext>
            </a:extLst>
          </p:cNvPr>
          <p:cNvSpPr txBox="1"/>
          <p:nvPr/>
        </p:nvSpPr>
        <p:spPr>
          <a:xfrm>
            <a:off x="4542183" y="9243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2742806-7965-3CCE-5B6A-522C113B35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Describes the amount of computer time it takes to run an algorithm.</a:t>
                </a:r>
              </a:p>
              <a:p>
                <a:r>
                  <a:rPr lang="en-US" dirty="0"/>
                  <a:t>The easiest way to calculate time complexity is to count </a:t>
                </a:r>
                <a:r>
                  <a:rPr lang="en-US" altLang="zh-TW" dirty="0"/>
                  <a:t>how many times </a:t>
                </a:r>
                <a:r>
                  <a:rPr lang="en-US" dirty="0"/>
                  <a:t>the for loop will run general calculations.</a:t>
                </a:r>
              </a:p>
              <a:p>
                <a:pPr lvl="1"/>
                <a:r>
                  <a:rPr lang="en-US" dirty="0"/>
                  <a:t>General calculations: +-*/, reading an element of an array...</a:t>
                </a:r>
              </a:p>
              <a:p>
                <a:r>
                  <a:rPr lang="en-US" dirty="0"/>
                  <a:t>Our computer can perform about</a:t>
                </a:r>
                <a14:m>
                  <m:oMath xmlns:m="http://schemas.openxmlformats.org/officeDocument/2006/math">
                    <m:r>
                      <a:rPr lang="zh-TW" alt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dirty="0"/>
                  <a:t> general calculations per second.</a:t>
                </a:r>
              </a:p>
              <a:p>
                <a:pPr lvl="1"/>
                <a:r>
                  <a:rPr lang="en-US" dirty="0"/>
                  <a:t>So, if the time complexity of your program exceeds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dirty="0"/>
                  <a:t>, you might get a TLE</a:t>
                </a:r>
              </a:p>
              <a:p>
                <a:r>
                  <a:rPr lang="en-US" dirty="0"/>
                  <a:t>More detail about time complexity: </a:t>
                </a:r>
                <a:r>
                  <a:rPr lang="en-US" dirty="0">
                    <a:hlinkClick r:id="rId2"/>
                  </a:rPr>
                  <a:t>Engilsh</a:t>
                </a:r>
                <a:r>
                  <a:rPr lang="en-US" dirty="0"/>
                  <a:t>, </a:t>
                </a:r>
                <a:r>
                  <a:rPr lang="en-US" dirty="0">
                    <a:hlinkClick r:id="rId3"/>
                  </a:rPr>
                  <a:t>Chinese</a:t>
                </a:r>
                <a:endParaRPr lang="en-US" dirty="0"/>
              </a:p>
              <a:p>
                <a:pPr lvl="1"/>
                <a:r>
                  <a:rPr lang="en-US" dirty="0"/>
                  <a:t>Time complexity will help you a lot in the future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(lab, mid, other courses...)</a:t>
                </a:r>
                <a:endParaRPr lang="en-TW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2742806-7965-3CCE-5B6A-522C113B35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63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 this case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F78F41-75A0-843B-73E4-BE1B9F4BF9DD}"/>
              </a:ext>
            </a:extLst>
          </p:cNvPr>
          <p:cNvSpPr txBox="1"/>
          <p:nvPr/>
        </p:nvSpPr>
        <p:spPr>
          <a:xfrm>
            <a:off x="4542183" y="9243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2742806-7965-3CCE-5B6A-522C113B35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TW" dirty="0"/>
                  <a:t>Your program’s time complexity will be O(</a:t>
                </a:r>
                <a14:m>
                  <m:oMath xmlns:m="http://schemas.openxmlformats.org/officeDocument/2006/math">
                    <m:r>
                      <a:rPr lang="en-TW" i="1" dirty="0" smtClean="0">
                        <a:latin typeface="Cambria Math" panose="02040503050406030204" pitchFamily="18" charset="0"/>
                      </a:rPr>
                      <m:t>500 ∗ </m:t>
                    </m:r>
                    <m:sSup>
                      <m:sSupPr>
                        <m:ctrlPr>
                          <a:rPr lang="en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TW" i="1" dirty="0" smtClean="0">
                            <a:latin typeface="Cambria Math" panose="02040503050406030204" pitchFamily="18" charset="0"/>
                          </a:rPr>
                          <m:t>10000</m:t>
                        </m:r>
                      </m:e>
                      <m:sup>
                        <m:r>
                          <a:rPr lang="en-TW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TW" dirty="0"/>
                  <a:t>)</a:t>
                </a:r>
              </a:p>
              <a:p>
                <a:pPr lvl="1"/>
                <a:r>
                  <a:rPr lang="en-TW" dirty="0"/>
                  <a:t>500 is the maxium value of n.</a:t>
                </a:r>
              </a:p>
              <a:p>
                <a:pPr lvl="1"/>
                <a:r>
                  <a:rPr lang="en-TW" dirty="0"/>
                  <a:t>10000 is the maxium length of the input string</a:t>
                </a:r>
              </a:p>
              <a:p>
                <a:pPr lvl="1"/>
                <a:r>
                  <a:rPr lang="en-US" dirty="0"/>
                  <a:t>It may need about 10 minutes to finish your program.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2742806-7965-3CCE-5B6A-522C113B35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6A53616-1AC9-7005-748A-29F6D59D5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462" y="3951588"/>
            <a:ext cx="7955076" cy="222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8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Overall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F78F41-75A0-843B-73E4-BE1B9F4BF9DD}"/>
              </a:ext>
            </a:extLst>
          </p:cNvPr>
          <p:cNvSpPr txBox="1"/>
          <p:nvPr/>
        </p:nvSpPr>
        <p:spPr>
          <a:xfrm>
            <a:off x="4542183" y="9243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W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42806-7965-3CCE-5B6A-522C113B3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an array to count some important information</a:t>
            </a:r>
          </a:p>
          <a:p>
            <a:r>
              <a:rPr lang="en-US" dirty="0"/>
              <a:t>Be careful of the time complexity of your program</a:t>
            </a:r>
          </a:p>
          <a:p>
            <a:r>
              <a:rPr lang="en-US" dirty="0"/>
              <a:t>Try to think about </a:t>
            </a:r>
            <a:r>
              <a:rPr lang="en-US"/>
              <a:t>different situations </a:t>
            </a:r>
            <a:r>
              <a:rPr lang="en-US" dirty="0"/>
              <a:t>of this problem</a:t>
            </a:r>
          </a:p>
          <a:p>
            <a:pPr lvl="1"/>
            <a:r>
              <a:rPr lang="en-US" dirty="0"/>
              <a:t>It might help you learn more</a:t>
            </a:r>
          </a:p>
        </p:txBody>
      </p:sp>
    </p:spTree>
    <p:extLst>
      <p:ext uri="{BB962C8B-B14F-4D97-AF65-F5344CB8AC3E}">
        <p14:creationId xmlns:p14="http://schemas.microsoft.com/office/powerpoint/2010/main" val="33041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1875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Description &amp; Hints</a:t>
            </a:r>
          </a:p>
          <a:p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&amp; Output</a:t>
            </a:r>
          </a:p>
          <a:p>
            <a:endParaRPr lang="en-US" altLang="zh-TW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endParaRPr lang="en-US" altLang="zh-TW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Subtasks</a:t>
            </a:r>
          </a:p>
          <a:p>
            <a:endParaRPr lang="en-US" altLang="zh-TW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 &amp; Code</a:t>
            </a:r>
          </a:p>
        </p:txBody>
      </p:sp>
    </p:spTree>
    <p:extLst>
      <p:ext uri="{BB962C8B-B14F-4D97-AF65-F5344CB8AC3E}">
        <p14:creationId xmlns:p14="http://schemas.microsoft.com/office/powerpoint/2010/main" val="1626712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8576" y="0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88576" y="1132680"/>
                <a:ext cx="11214848" cy="5750019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dirty="0"/>
                  <a:t>Given two sets of strings,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baseline="-25000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i="1" baseline="-25000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0" i="0" dirty="0">
                    <a:effectLst/>
                    <a:latin typeface="__fkGroteskNeue_598ab8"/>
                  </a:rPr>
                  <a:t>For each </a:t>
                </a:r>
                <a:r>
                  <a:rPr lang="en-US" b="0" i="0" dirty="0" err="1">
                    <a:effectLst/>
                    <a:latin typeface="__fkGroteskNeue_598ab8"/>
                  </a:rPr>
                  <a:t>i</a:t>
                </a:r>
                <a:r>
                  <a:rPr lang="en-US" b="0" i="0" dirty="0">
                    <a:effectLst/>
                    <a:latin typeface="__fkGroteskNeue_598ab8"/>
                  </a:rPr>
                  <a:t>, determine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effectLst/>
                    <a:latin typeface="__fkGroteskNeue_598ab8"/>
                  </a:rPr>
                  <a:t> can be rearranged to become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effectLst/>
                    <a:latin typeface="__fkGroteskNeue_598ab8"/>
                  </a:rPr>
                  <a:t>.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576" y="1132680"/>
                <a:ext cx="11214848" cy="5750019"/>
              </a:xfrm>
              <a:blipFill>
                <a:blip r:embed="rId2"/>
                <a:stretch>
                  <a:fillRect l="-1018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538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2675"/>
          </a:xfrm>
        </p:spPr>
        <p:txBody>
          <a:bodyPr/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endParaRPr lang="en-US" altLang="zh-TW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Input &amp; Output</a:t>
            </a:r>
          </a:p>
          <a:p>
            <a:endParaRPr lang="en-US" altLang="zh-TW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endParaRPr lang="en-US" altLang="zh-TW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Subtasks</a:t>
            </a:r>
          </a:p>
          <a:p>
            <a:endParaRPr lang="en-US" altLang="zh-TW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 &amp; Code</a:t>
            </a:r>
          </a:p>
        </p:txBody>
      </p:sp>
    </p:spTree>
    <p:extLst>
      <p:ext uri="{BB962C8B-B14F-4D97-AF65-F5344CB8AC3E}">
        <p14:creationId xmlns:p14="http://schemas.microsoft.com/office/powerpoint/2010/main" val="1960200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The first line of input contains an integer 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. 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 represents the number of puzzle-instruction manual pairs.</a:t>
                </a:r>
              </a:p>
              <a:p>
                <a:r>
                  <a:rPr lang="en-US" altLang="zh-TW" dirty="0"/>
                  <a:t>The following n lines each contain two strings,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TW" dirty="0"/>
                  <a:t>and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, separated by a space. They represent the </a:t>
                </a:r>
                <a:r>
                  <a:rPr lang="en-US" altLang="zh-TW" dirty="0" err="1"/>
                  <a:t>i-th</a:t>
                </a:r>
                <a:r>
                  <a:rPr lang="en-US" altLang="zh-TW" dirty="0"/>
                  <a:t> puzzle and instruction manual, respectively.</a:t>
                </a:r>
              </a:p>
              <a:p>
                <a:r>
                  <a:rPr lang="en-US" altLang="zh-TW" sz="2800" dirty="0"/>
                  <a:t>Constraints: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500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All strings are composed of lowercase English letters.</a:t>
                </a:r>
              </a:p>
              <a:p>
                <a:pPr lvl="1"/>
                <a:r>
                  <a:rPr lang="en-US" altLang="zh-TW" dirty="0"/>
                  <a:t>1 ≤ 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 | = 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/>
                  <a:t> | ≤ 10000 (| S | represents the length of string S)</a:t>
                </a:r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840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Output a single integer representing the number of puzzle and instruction manual pairs that Orange Cat correctly matched.</a:t>
            </a:r>
          </a:p>
          <a:p>
            <a:pPr marL="0" indent="0">
              <a:buNone/>
            </a:pPr>
            <a:endParaRPr lang="en-US" altLang="zh-TW" sz="3200" dirty="0"/>
          </a:p>
          <a:p>
            <a:r>
              <a:rPr lang="en-US" altLang="zh-TW" sz="3200" b="1" dirty="0">
                <a:solidFill>
                  <a:srgbClr val="FF0000"/>
                </a:solidFill>
                <a:effectLst/>
              </a:rPr>
              <a:t>Remember to print a </a:t>
            </a:r>
            <a:r>
              <a:rPr lang="en-US" altLang="zh-TW" sz="3200" b="1" dirty="0">
                <a:solidFill>
                  <a:srgbClr val="FF0000"/>
                </a:solidFill>
              </a:rPr>
              <a:t>‘</a:t>
            </a:r>
            <a:r>
              <a:rPr lang="en-US" altLang="zh-TW" sz="3200" b="1" dirty="0">
                <a:solidFill>
                  <a:srgbClr val="FF0000"/>
                </a:solidFill>
                <a:effectLst/>
              </a:rPr>
              <a:t>\n’ at the end of the output.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2289066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2675"/>
          </a:xfrm>
        </p:spPr>
        <p:txBody>
          <a:bodyPr/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  <a:p>
            <a:endParaRPr lang="en-US" altLang="zh-TW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&amp; Output</a:t>
            </a:r>
          </a:p>
          <a:p>
            <a:endParaRPr lang="en-US" altLang="zh-TW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Subtasks</a:t>
            </a:r>
          </a:p>
          <a:p>
            <a:endParaRPr lang="en-US" altLang="zh-TW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 &amp; Code</a:t>
            </a:r>
          </a:p>
        </p:txBody>
      </p:sp>
    </p:spTree>
    <p:extLst>
      <p:ext uri="{BB962C8B-B14F-4D97-AF65-F5344CB8AC3E}">
        <p14:creationId xmlns:p14="http://schemas.microsoft.com/office/powerpoint/2010/main" val="3630392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Basic </a:t>
            </a:r>
            <a:r>
              <a:rPr lang="en-US" altLang="zh-TW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testcase</a:t>
            </a:r>
            <a:r>
              <a:rPr lang="en-US" altLang="zh-TW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endParaRPr lang="zh-TW" altLang="en-US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58779" y="2671011"/>
            <a:ext cx="3392906" cy="193899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</a:p>
          <a:p>
            <a:r>
              <a:rPr lang="en-US" altLang="zh-TW" sz="30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abc</a:t>
            </a:r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cba</a:t>
            </a:r>
          </a:p>
          <a:p>
            <a:r>
              <a:rPr lang="en-US" altLang="zh-TW" sz="30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aaa</a:t>
            </a:r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30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aab</a:t>
            </a:r>
            <a:endParaRPr lang="en-US" altLang="zh-TW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en-US" altLang="zh-TW" sz="30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qwe</a:t>
            </a:r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30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qwe</a:t>
            </a:r>
            <a:endParaRPr lang="en-US" altLang="zh-TW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66274" y="1979912"/>
            <a:ext cx="377791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sample input</a:t>
            </a:r>
            <a:endParaRPr lang="zh-TW" altLang="en-US" sz="3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541169" y="2671011"/>
            <a:ext cx="3392906" cy="55399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TW" sz="3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  <a:endParaRPr lang="zh-TW" altLang="en-US" sz="30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348664" y="1979912"/>
            <a:ext cx="377791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5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sample output</a:t>
            </a:r>
            <a:endParaRPr lang="zh-TW" altLang="en-US" sz="35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1396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2390</TotalTime>
  <Words>1051</Words>
  <Application>Microsoft Office PowerPoint</Application>
  <PresentationFormat>寬螢幕</PresentationFormat>
  <Paragraphs>173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5" baseType="lpstr">
      <vt:lpstr>__fkGroteskNeue_598ab8</vt:lpstr>
      <vt:lpstr>Aptos</vt:lpstr>
      <vt:lpstr>Aptos Display</vt:lpstr>
      <vt:lpstr>Arial Unicode MS</vt:lpstr>
      <vt:lpstr>Arial</vt:lpstr>
      <vt:lpstr>Cambria Math</vt:lpstr>
      <vt:lpstr>Office Theme</vt:lpstr>
      <vt:lpstr>14435 - Orange Cat's Puzzle</vt:lpstr>
      <vt:lpstr>Outline</vt:lpstr>
      <vt:lpstr>Outline</vt:lpstr>
      <vt:lpstr>Description</vt:lpstr>
      <vt:lpstr>Outline</vt:lpstr>
      <vt:lpstr>Input</vt:lpstr>
      <vt:lpstr>Output</vt:lpstr>
      <vt:lpstr>Outline</vt:lpstr>
      <vt:lpstr>Basic testcase </vt:lpstr>
      <vt:lpstr>Basic testcase </vt:lpstr>
      <vt:lpstr>Basic testcase </vt:lpstr>
      <vt:lpstr>Basic testcase </vt:lpstr>
      <vt:lpstr>Outline</vt:lpstr>
      <vt:lpstr>Subtask 1</vt:lpstr>
      <vt:lpstr>Subtask 2</vt:lpstr>
      <vt:lpstr>Lexicographic order</vt:lpstr>
      <vt:lpstr>Subtask 2</vt:lpstr>
      <vt:lpstr>Subtask 2</vt:lpstr>
      <vt:lpstr>Subtask 3</vt:lpstr>
      <vt:lpstr>Subtask 3</vt:lpstr>
      <vt:lpstr>Subtask 3</vt:lpstr>
      <vt:lpstr>Outline</vt:lpstr>
      <vt:lpstr>Concept</vt:lpstr>
      <vt:lpstr>Code</vt:lpstr>
      <vt:lpstr>Got TLE?</vt:lpstr>
      <vt:lpstr>Time complexity</vt:lpstr>
      <vt:lpstr>In this case</vt:lpstr>
      <vt:lpstr>Overall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14435 - Orange Cat's Puzzle</dc:title>
  <dc:creator>Koying Chen</dc:creator>
  <cp:lastModifiedBy>shunrenyang shunrenyang</cp:lastModifiedBy>
  <cp:revision>8</cp:revision>
  <dcterms:created xsi:type="dcterms:W3CDTF">2024-09-27T15:30:02Z</dcterms:created>
  <dcterms:modified xsi:type="dcterms:W3CDTF">2024-10-01T14:13:54Z</dcterms:modified>
</cp:coreProperties>
</file>