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7" r:id="rId4"/>
    <p:sldId id="258" r:id="rId5"/>
    <p:sldId id="294" r:id="rId6"/>
    <p:sldId id="262" r:id="rId7"/>
    <p:sldId id="296" r:id="rId8"/>
    <p:sldId id="297" r:id="rId9"/>
    <p:sldId id="269" r:id="rId10"/>
    <p:sldId id="270" r:id="rId11"/>
    <p:sldId id="271" r:id="rId12"/>
    <p:sldId id="272" r:id="rId13"/>
    <p:sldId id="298" r:id="rId14"/>
    <p:sldId id="290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842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72" y="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D5BD-6A3C-DD48-9256-D42924C340AD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B6D9E-CD74-2B4B-A924-3C6B06EFC75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008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944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加 </a:t>
            </a:r>
            <a:r>
              <a:rPr kumimoji="1" lang="en-US" altLang="zh-TW" dirty="0" err="1"/>
              <a:t>m_inst</a:t>
            </a:r>
            <a:r>
              <a:rPr kumimoji="1" lang="en-US" altLang="zh-TW" dirty="0"/>
              <a:t>[]</a:t>
            </a:r>
            <a:r>
              <a:rPr kumimoji="1" lang="zh-TW" altLang="en-US" dirty="0"/>
              <a:t> 的</a:t>
            </a:r>
            <a:r>
              <a:rPr kumimoji="1" lang="en-US" altLang="zh-TW" dirty="0"/>
              <a:t>index</a:t>
            </a:r>
            <a:r>
              <a:rPr kumimoji="1" lang="zh-TW" altLang="en-US" dirty="0"/>
              <a:t>箭頭</a:t>
            </a:r>
            <a:endParaRPr kumimoji="1" lang="en-US" altLang="zh-TW" dirty="0"/>
          </a:p>
          <a:p>
            <a:r>
              <a:rPr kumimoji="1" lang="en-US" altLang="zh-TW" dirty="0"/>
              <a:t>Value</a:t>
            </a:r>
            <a:r>
              <a:rPr kumimoji="1" lang="zh-TW" altLang="en-US" dirty="0"/>
              <a:t> 跟 </a:t>
            </a:r>
            <a:r>
              <a:rPr kumimoji="1" lang="en-US" altLang="zh-TW" dirty="0"/>
              <a:t>index</a:t>
            </a:r>
            <a:r>
              <a:rPr kumimoji="1" lang="zh-TW" altLang="en-US" dirty="0"/>
              <a:t> 交換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1867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B6D9E-CD74-2B4B-A924-3C6B06EFC75B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14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48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65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332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41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80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1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85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57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530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482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33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E6DE-6803-284B-A3BF-47B8EC879088}" type="datetimeFigureOut">
              <a:rPr kumimoji="1" lang="zh-TW" altLang="en-US" smtClean="0"/>
              <a:t>2020/10/26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1660-9000-D249-AFDD-10DEB1F4B2F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7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51709" y="1828945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/>
              <a:t>11617</a:t>
            </a:r>
            <a:r>
              <a:rPr kumimoji="1" lang="zh-TW" altLang="en-US" dirty="0"/>
              <a:t> </a:t>
            </a:r>
            <a:r>
              <a:rPr lang="en-US" altLang="zh-TW" dirty="0"/>
              <a:t>Arranging a Sequence   </a:t>
            </a:r>
            <a:br>
              <a:rPr lang="en-US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555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" y="2684992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/>
              <a:t>Method2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49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Think</a:t>
            </a:r>
            <a:r>
              <a:rPr kumimoji="1" lang="zh-TW" altLang="en-US" dirty="0"/>
              <a:t> </a:t>
            </a:r>
            <a:r>
              <a:rPr kumimoji="1" lang="en-US" altLang="zh-TW" dirty="0"/>
              <a:t>about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problem,</a:t>
            </a:r>
            <a:r>
              <a:rPr kumimoji="1" lang="zh-TW" altLang="en-US" dirty="0"/>
              <a:t> </a:t>
            </a:r>
            <a:r>
              <a:rPr kumimoji="1" lang="en-US" altLang="zh-TW" dirty="0"/>
              <a:t>observe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sample</a:t>
            </a:r>
            <a:r>
              <a:rPr kumimoji="1" lang="zh-TW" altLang="en-US" dirty="0"/>
              <a:t> </a:t>
            </a:r>
            <a:r>
              <a:rPr kumimoji="1" lang="en-US" altLang="zh-TW" dirty="0"/>
              <a:t>output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43225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From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problem</a:t>
            </a:r>
            <a:r>
              <a:rPr kumimoji="1" lang="zh-TW" altLang="en-US" dirty="0"/>
              <a:t> </a:t>
            </a:r>
            <a:r>
              <a:rPr kumimoji="1" lang="en-US" altLang="zh-TW" dirty="0"/>
              <a:t>description,</a:t>
            </a:r>
            <a:r>
              <a:rPr kumimoji="1" lang="zh-TW" altLang="en-US" dirty="0"/>
              <a:t> </a:t>
            </a:r>
            <a:r>
              <a:rPr kumimoji="1" lang="en-US" altLang="zh-TW" dirty="0"/>
              <a:t>we</a:t>
            </a:r>
            <a:r>
              <a:rPr kumimoji="1" lang="zh-TW" altLang="en-US" dirty="0"/>
              <a:t> </a:t>
            </a:r>
            <a:r>
              <a:rPr kumimoji="1" lang="en-US" altLang="zh-TW" dirty="0"/>
              <a:t>can</a:t>
            </a:r>
            <a:r>
              <a:rPr kumimoji="1" lang="zh-TW" altLang="en-US" dirty="0"/>
              <a:t> </a:t>
            </a:r>
            <a:r>
              <a:rPr kumimoji="1" lang="en-US" altLang="zh-TW" dirty="0"/>
              <a:t>know</a:t>
            </a:r>
            <a:r>
              <a:rPr kumimoji="1" lang="zh-TW" altLang="en-US" dirty="0"/>
              <a:t> </a:t>
            </a:r>
            <a:r>
              <a:rPr kumimoji="1" lang="en-US" altLang="zh-TW" dirty="0"/>
              <a:t>that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later</a:t>
            </a:r>
            <a:r>
              <a:rPr kumimoji="1" lang="zh-TW" altLang="en-US" dirty="0"/>
              <a:t> </a:t>
            </a:r>
            <a:r>
              <a:rPr kumimoji="1" lang="en-US" altLang="zh-TW" dirty="0"/>
              <a:t>input</a:t>
            </a:r>
            <a:r>
              <a:rPr kumimoji="1" lang="zh-TW" altLang="en-US" dirty="0"/>
              <a:t> </a:t>
            </a:r>
            <a:r>
              <a:rPr kumimoji="1" lang="en-US" altLang="zh-TW" dirty="0"/>
              <a:t>will</a:t>
            </a:r>
            <a:r>
              <a:rPr kumimoji="1" lang="zh-TW" altLang="en-US" dirty="0"/>
              <a:t> </a:t>
            </a:r>
            <a:r>
              <a:rPr kumimoji="1" lang="en-US" altLang="zh-TW" dirty="0"/>
              <a:t>be</a:t>
            </a:r>
            <a:r>
              <a:rPr kumimoji="1" lang="zh-TW" altLang="en-US" dirty="0"/>
              <a:t> </a:t>
            </a:r>
            <a:r>
              <a:rPr kumimoji="1" lang="en-US" altLang="zh-TW" dirty="0"/>
              <a:t>at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front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/>
              <a:t>output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5253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Example: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46667" y="1752864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Input: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83733" y="23029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5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790267" y="1752864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Output:</a:t>
            </a:r>
            <a:endParaRPr kumimoji="1" lang="zh-TW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50370"/>
              </p:ext>
            </p:extLst>
          </p:nvPr>
        </p:nvGraphicFramePr>
        <p:xfrm>
          <a:off x="1253812" y="5396889"/>
          <a:ext cx="68624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346625" y="539688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56968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81235" y="538196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5233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76604" y="540657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86947" y="5388715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4497" y="280649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48311" y="230309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4497" y="320556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083733" y="358739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451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24362 -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00143 -0.4483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24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24154 0.0027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9375 -0.3877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939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0.24388 0.0002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0.28073 -0.3120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-1560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37175 -0.24329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1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18594 -0.18218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-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3" grpId="0"/>
      <p:bldP spid="13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19" grpId="2"/>
      <p:bldP spid="21" grpId="0"/>
      <p:bldP spid="22" grpId="0"/>
      <p:bldP spid="22" grpId="1"/>
      <p:bldP spid="22" grpId="2"/>
      <p:bldP spid="23" grpId="0"/>
      <p:bldP spid="23" grpId="1"/>
      <p:bldP spid="2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2: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10583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59003" y="1690688"/>
            <a:ext cx="13260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37475"/>
              </p:ext>
            </p:extLst>
          </p:nvPr>
        </p:nvGraphicFramePr>
        <p:xfrm>
          <a:off x="1008279" y="555292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065665" y="556085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823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3146" y="555367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95718" y="553772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7317" y="5528586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83199" y="5569630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3653" y="23867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8200" y="290185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955" y="3416936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955" y="394719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56801" y="3721604"/>
            <a:ext cx="47074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has been processed, ignore it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716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0.29063 -0.00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11111E-6 L -0.07096 -0.472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2363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28581 0.001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37343 -0.3932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72" y="-1967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28516 0.0004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6081 -0.32037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4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7.40741E-7 L 0.14948 -0.258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4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03555 -0.1919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3" grpId="0"/>
      <p:bldP spid="13" grpId="1"/>
      <p:bldP spid="14" grpId="0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04036" y="318977"/>
            <a:ext cx="698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Think about what we need?</a:t>
            </a:r>
            <a:endParaRPr kumimoji="1" lang="zh-TW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736221" y="1629370"/>
            <a:ext cx="87438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An array that records the input  -&gt;  </a:t>
            </a:r>
            <a:r>
              <a:rPr lang="en-US" altLang="zh-TW" sz="3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3603" y="2505670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36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27399" y="2692063"/>
            <a:ext cx="11229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dirty="0"/>
              <a:t>2. An array that shows the state of each number -&gt; </a:t>
            </a:r>
            <a:r>
              <a:rPr kumimoji="1" lang="en-US" altLang="zh-TW" sz="3600" dirty="0" err="1"/>
              <a:t>f_mv</a:t>
            </a:r>
            <a:r>
              <a:rPr kumimoji="1" lang="en-US" altLang="zh-TW" sz="3600" dirty="0"/>
              <a:t>[]</a:t>
            </a:r>
          </a:p>
          <a:p>
            <a:r>
              <a:rPr kumimoji="1" lang="en-US" altLang="zh-TW" sz="3600" dirty="0"/>
              <a:t>    0: the number is not moved</a:t>
            </a:r>
          </a:p>
          <a:p>
            <a:r>
              <a:rPr kumimoji="1" lang="en-US" altLang="zh-TW" sz="3600" dirty="0"/>
              <a:t>    1: the number is moved</a:t>
            </a:r>
          </a:p>
          <a:p>
            <a:r>
              <a:rPr kumimoji="1" lang="en-US" altLang="zh-TW" sz="3600" dirty="0"/>
              <a:t>    -1: the number has been processed</a:t>
            </a:r>
            <a:endParaRPr kumimoji="1"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10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829" y="219982"/>
            <a:ext cx="10515600" cy="1325563"/>
          </a:xfrm>
        </p:spPr>
        <p:txBody>
          <a:bodyPr/>
          <a:lstStyle/>
          <a:p>
            <a:r>
              <a:rPr lang="en-US" altLang="zh-TW" dirty="0"/>
              <a:t>First: Process all the 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652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20992"/>
              </p:ext>
            </p:extLst>
          </p:nvPr>
        </p:nvGraphicFramePr>
        <p:xfrm>
          <a:off x="460830" y="4856721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693709"/>
              </p:ext>
            </p:extLst>
          </p:nvPr>
        </p:nvGraphicFramePr>
        <p:xfrm>
          <a:off x="460828" y="5698066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i="0" dirty="0"/>
                        <a:t>Index:</a:t>
                      </a:r>
                      <a:endParaRPr lang="zh-TW" alt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60828" y="4395056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036" y="5257057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15685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06004" y="60673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23505" y="136087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154" y="184987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3783" y="185774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向上箭號 15"/>
          <p:cNvSpPr/>
          <p:nvPr/>
        </p:nvSpPr>
        <p:spPr>
          <a:xfrm>
            <a:off x="7148286" y="6476898"/>
            <a:ext cx="174171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933685" y="607041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63783" y="2370949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15685" y="605453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6524" y="2394215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3783" y="2933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3783" y="2926586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651149" y="255168"/>
            <a:ext cx="3540851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{0}; 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{0};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 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m;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return 0;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向上箭號 2"/>
          <p:cNvSpPr/>
          <p:nvPr/>
        </p:nvSpPr>
        <p:spPr>
          <a:xfrm>
            <a:off x="4127499" y="5331125"/>
            <a:ext cx="101600" cy="20099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框架 4"/>
          <p:cNvSpPr/>
          <p:nvPr/>
        </p:nvSpPr>
        <p:spPr>
          <a:xfrm>
            <a:off x="1490913" y="4856721"/>
            <a:ext cx="3274127" cy="386584"/>
          </a:xfrm>
          <a:prstGeom prst="fram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229099" y="5242238"/>
            <a:ext cx="5677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277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22222E-6 L 0.2625 0.4254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25" y="2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0.0875 1.85185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9297 1.85185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16601 0.35069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94" y="1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7.40741E-7 L -0.35417 0.00162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3.33333E-6 L -0.17747 3.33333E-6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97 4.81481E-6 L -0.18503 4.81481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8633 0.2696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1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17 0.00162 L 3.54167E-6 3.7037E-7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0" grpId="1"/>
      <p:bldP spid="11" grpId="0"/>
      <p:bldP spid="11" grpId="1"/>
      <p:bldP spid="13" grpId="0"/>
      <p:bldP spid="14" grpId="0"/>
      <p:bldP spid="15" grpId="0"/>
      <p:bldP spid="15" grpId="1"/>
      <p:bldP spid="16" grpId="0" animBg="1"/>
      <p:bldP spid="16" grpId="1" animBg="1"/>
      <p:bldP spid="16" grpId="2" animBg="1"/>
      <p:bldP spid="17" grpId="0"/>
      <p:bldP spid="17" grpId="1"/>
      <p:bldP spid="17" grpId="2"/>
      <p:bldP spid="19" grpId="0"/>
      <p:bldP spid="19" grpId="1"/>
      <p:bldP spid="21" grpId="0"/>
      <p:bldP spid="23" grpId="0"/>
      <p:bldP spid="24" grpId="0"/>
      <p:bldP spid="24" grpId="1"/>
      <p:bldP spid="3" grpId="1" animBg="1"/>
      <p:bldP spid="3" grpId="2" animBg="1"/>
      <p:bldP spid="3" grpId="3" animBg="1"/>
      <p:bldP spid="5" grpId="0" animBg="1"/>
      <p:bldP spid="26" grpId="0"/>
      <p:bldP spid="26" grpId="2"/>
      <p:bldP spid="2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53553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{0}; 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{0};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 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m;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}else{}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。。。。。。</a:t>
            </a:r>
            <a:endParaRPr lang="en-US" altLang="zh-TW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0;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6999" y="224135"/>
            <a:ext cx="77026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Second: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reversely</a:t>
            </a:r>
            <a:endParaRPr lang="zh-TW" alt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numbers that</a:t>
            </a:r>
            <a:r>
              <a:rPr lang="zh-TW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be 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1382"/>
              </p:ext>
            </p:extLst>
          </p:nvPr>
        </p:nvGraphicFramePr>
        <p:xfrm>
          <a:off x="229622" y="4980165"/>
          <a:ext cx="753654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Value:</a:t>
                      </a:r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126999" y="4467633"/>
            <a:ext cx="12247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_inst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33794"/>
              </p:ext>
            </p:extLst>
          </p:nvPr>
        </p:nvGraphicFramePr>
        <p:xfrm>
          <a:off x="229623" y="5772713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26999" y="5311048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2243" y="49647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6082" y="495307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9833" y="496982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7595" y="1496266"/>
            <a:ext cx="100059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28162" y="614355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58991" y="61276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向下箭號 16"/>
          <p:cNvSpPr/>
          <p:nvPr/>
        </p:nvSpPr>
        <p:spPr>
          <a:xfrm>
            <a:off x="1581519" y="4541176"/>
            <a:ext cx="218252" cy="32208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上箭號 17"/>
          <p:cNvSpPr/>
          <p:nvPr/>
        </p:nvSpPr>
        <p:spPr>
          <a:xfrm>
            <a:off x="6955236" y="6514393"/>
            <a:ext cx="232229" cy="29028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540143" y="5251475"/>
            <a:ext cx="2600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1: hasn’t been outputted;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print;</a:t>
            </a:r>
          </a:p>
          <a:p>
            <a:r>
              <a:rPr lang="zh-TW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flag to -1;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88459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66082" y="6134483"/>
            <a:ext cx="3722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16970" y="5231756"/>
            <a:ext cx="22126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77299" y="498434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993" y="6140931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Value: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框架 2"/>
          <p:cNvSpPr/>
          <p:nvPr/>
        </p:nvSpPr>
        <p:spPr>
          <a:xfrm>
            <a:off x="6629667" y="573423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2362655" y="5734232"/>
            <a:ext cx="1134940" cy="440573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67639" y="495702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框架 28"/>
          <p:cNvSpPr/>
          <p:nvPr/>
        </p:nvSpPr>
        <p:spPr>
          <a:xfrm>
            <a:off x="6629667" y="5745092"/>
            <a:ext cx="1160743" cy="409321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19388 -0.440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0.07956 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3612 0.003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96296E-6 L -4.375E-6 0.0578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10482 -0.37662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56 1.85185E-6 L 0.15925 0.0053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12 0.00325 L 3.70797E-17 -3.7037E-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22222E-6 L 3.95833E-6 0.0601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0" grpId="0"/>
      <p:bldP spid="20" grpId="1"/>
      <p:bldP spid="21" grpId="0"/>
      <p:bldP spid="24" grpId="0"/>
      <p:bldP spid="27" grpId="0"/>
      <p:bldP spid="27" grpId="1"/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29" grpId="0" animBg="1"/>
      <p:bldP spid="29" grpId="1" animBg="1"/>
      <p:bldP spid="29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26392" y="42619"/>
            <a:ext cx="3540851" cy="64633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 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[200001] = {0}; 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[100000] = {0};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 </a:t>
            </a:r>
          </a:p>
          <a:p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m;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while(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d",&amp;e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tmp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 e;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[e] = 1;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=0;i&lt;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m;i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== 1){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m_inst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]] = -1;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}else{}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for(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if(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f_mv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== 0){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("%d\n",</a:t>
            </a:r>
            <a:r>
              <a:rPr lang="en-US" altLang="zh-TW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}else{}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}</a:t>
            </a:r>
          </a:p>
          <a:p>
            <a:r>
              <a:rPr lang="en-US" altLang="zh-TW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return </a:t>
            </a:r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0;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733" y="224135"/>
            <a:ext cx="736032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Third: print the numbers </a:t>
            </a:r>
            <a:r>
              <a:rPr lang="en-US" altLang="zh-TW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 were not </a:t>
            </a:r>
            <a:r>
              <a:rPr lang="en-US" altLang="zh-TW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moved</a:t>
            </a:r>
            <a:endParaRPr lang="zh-TW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0670"/>
              </p:ext>
            </p:extLst>
          </p:nvPr>
        </p:nvGraphicFramePr>
        <p:xfrm>
          <a:off x="229623" y="5558987"/>
          <a:ext cx="75365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66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Index: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Value: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29623" y="5067776"/>
            <a:ext cx="10018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altLang="zh-TW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_mv</a:t>
            </a:r>
            <a:r>
              <a:rPr lang="en-US" altLang="zh-TW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[]</a:t>
            </a:r>
            <a:endParaRPr lang="zh-TW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0335" y="1686074"/>
            <a:ext cx="10054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Output: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714172" y="6330213"/>
            <a:ext cx="188686" cy="406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框架 9"/>
          <p:cNvSpPr/>
          <p:nvPr/>
        </p:nvSpPr>
        <p:spPr>
          <a:xfrm>
            <a:off x="2362310" y="5895626"/>
            <a:ext cx="1081096" cy="416668"/>
          </a:xfrm>
          <a:prstGeom prst="fram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17731" y="4744610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30687" y="4870477"/>
            <a:ext cx="18292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0:was not 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moved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72728" y="555898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48235" y="556338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13782" y="5572132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5520" y="4912656"/>
            <a:ext cx="1981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-1:has been moved</a:t>
            </a:r>
          </a:p>
          <a:p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Ignore the number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201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0.08125 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8946 0.0009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01966 -0.4430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2.22222E-6 L 0.16133 -0.0041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-20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0.00093 L 0.17943 0.0046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06849 -0.4113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33 -0.00417 L 0.25091 -0.004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43 0.00463 L 0.26797 0.0046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15482 -0.3703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91 -0.00417 L 0.33424 -0.0041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97 0.00463 L 0.35443 -0.0027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/>
      <p:bldP spid="11" grpId="1"/>
      <p:bldP spid="12" grpId="0"/>
      <p:bldP spid="12" grpId="1"/>
      <p:bldP spid="13" grpId="0"/>
      <p:bldP spid="13" grpId="2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Question</a:t>
            </a:r>
            <a:r>
              <a:rPr kumimoji="1" lang="zh-TW" altLang="en-US" dirty="0"/>
              <a:t>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537364" cy="1360920"/>
          </a:xfrm>
        </p:spPr>
        <p:txBody>
          <a:bodyPr/>
          <a:lstStyle/>
          <a:p>
            <a:r>
              <a:rPr kumimoji="1" lang="en-US" altLang="zh-TW" dirty="0"/>
              <a:t>Given</a:t>
            </a:r>
            <a:r>
              <a:rPr kumimoji="1" lang="zh-TW" altLang="en-US" dirty="0"/>
              <a:t> </a:t>
            </a:r>
            <a:r>
              <a:rPr kumimoji="1" lang="en-US" altLang="zh-TW" dirty="0"/>
              <a:t>two</a:t>
            </a:r>
            <a:r>
              <a:rPr kumimoji="1" lang="zh-TW" altLang="en-US" dirty="0"/>
              <a:t> </a:t>
            </a:r>
            <a:r>
              <a:rPr kumimoji="1" lang="en-US" altLang="zh-TW" dirty="0"/>
              <a:t>integers</a:t>
            </a:r>
            <a:r>
              <a:rPr kumimoji="1" lang="zh-TW" altLang="en-US" dirty="0"/>
              <a:t> </a:t>
            </a:r>
            <a:r>
              <a:rPr kumimoji="1" lang="en-US" altLang="zh-TW" dirty="0"/>
              <a:t>n,</a:t>
            </a:r>
            <a:r>
              <a:rPr kumimoji="1" lang="zh-TW" altLang="en-US" dirty="0"/>
              <a:t> </a:t>
            </a:r>
            <a:r>
              <a:rPr kumimoji="1" lang="en-US" altLang="zh-TW" dirty="0"/>
              <a:t>m</a:t>
            </a:r>
          </a:p>
          <a:p>
            <a:pPr marL="457200" lvl="1" indent="0">
              <a:buNone/>
            </a:pPr>
            <a:r>
              <a:rPr kumimoji="1" lang="en-US" altLang="zh-TW" dirty="0"/>
              <a:t>n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length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sequence</a:t>
            </a:r>
          </a:p>
          <a:p>
            <a:pPr marL="457200" lvl="1" indent="0">
              <a:buNone/>
            </a:pPr>
            <a:r>
              <a:rPr kumimoji="1" lang="en-US" altLang="zh-TW" dirty="0"/>
              <a:t>m</a:t>
            </a:r>
            <a:r>
              <a:rPr kumimoji="1" lang="zh-TW" altLang="en-US" dirty="0"/>
              <a:t> </a:t>
            </a:r>
            <a:r>
              <a:rPr kumimoji="1" lang="en-US" altLang="zh-TW" dirty="0"/>
              <a:t>is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number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requests</a:t>
            </a:r>
          </a:p>
          <a:p>
            <a:pPr lvl="1"/>
            <a:endParaRPr kumimoji="1"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422074"/>
            <a:ext cx="10188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TW" sz="2800" dirty="0"/>
              <a:t>Each of the following m lines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contains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an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integer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e,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meaning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that</a:t>
            </a:r>
            <a:r>
              <a:rPr kumimoji="1" lang="zh-TW" altLang="en-US" sz="2800" dirty="0"/>
              <a:t> </a:t>
            </a:r>
            <a:endParaRPr kumimoji="1" lang="en-US" altLang="zh-TW" sz="2800" dirty="0"/>
          </a:p>
          <a:p>
            <a:r>
              <a:rPr kumimoji="1" lang="zh-TW" altLang="en-US" sz="2800" dirty="0"/>
              <a:t>   </a:t>
            </a:r>
            <a:r>
              <a:rPr kumimoji="1" lang="en-US" altLang="zh-TW" sz="2800" dirty="0"/>
              <a:t>moving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in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the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sequence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to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the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head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of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the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sequence</a:t>
            </a:r>
            <a:endParaRPr kumimoji="1"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88" y="115887"/>
            <a:ext cx="6457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7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/>
              <a:t>Method</a:t>
            </a:r>
            <a:r>
              <a:rPr kumimoji="1" lang="zh-TW" altLang="en-US" dirty="0"/>
              <a:t> </a:t>
            </a:r>
            <a:r>
              <a:rPr kumimoji="1" lang="en-US" altLang="zh-TW" dirty="0"/>
              <a:t>one:</a:t>
            </a:r>
            <a:r>
              <a:rPr kumimoji="1" lang="zh-TW" altLang="en-US" dirty="0"/>
              <a:t> </a:t>
            </a:r>
            <a:r>
              <a:rPr kumimoji="1" lang="en-US" altLang="zh-TW" dirty="0"/>
              <a:t>Direct</a:t>
            </a:r>
            <a:r>
              <a:rPr kumimoji="1" lang="zh-TW" altLang="en-US" dirty="0"/>
              <a:t> </a:t>
            </a:r>
            <a:r>
              <a:rPr lang="en-US" altLang="zh-TW" dirty="0"/>
              <a:t>simulation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22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First.</a:t>
            </a:r>
            <a:r>
              <a:rPr kumimoji="1" lang="zh-TW" altLang="en-US" dirty="0"/>
              <a:t> </a:t>
            </a:r>
            <a:r>
              <a:rPr kumimoji="1" lang="en-US" altLang="zh-TW" dirty="0"/>
              <a:t>Build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initial</a:t>
            </a:r>
            <a:r>
              <a:rPr kumimoji="1" lang="zh-TW" altLang="en-US" dirty="0"/>
              <a:t> </a:t>
            </a:r>
            <a:r>
              <a:rPr kumimoji="1" lang="en-US" altLang="zh-TW" dirty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2406"/>
              </p:ext>
            </p:extLst>
          </p:nvPr>
        </p:nvGraphicFramePr>
        <p:xfrm>
          <a:off x="3544824" y="4677443"/>
          <a:ext cx="44680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236"/>
              </p:ext>
            </p:extLst>
          </p:nvPr>
        </p:nvGraphicFramePr>
        <p:xfrm>
          <a:off x="3544824" y="2583328"/>
          <a:ext cx="44680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向下箭號 5"/>
          <p:cNvSpPr/>
          <p:nvPr/>
        </p:nvSpPr>
        <p:spPr>
          <a:xfrm>
            <a:off x="5536553" y="332406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0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024" y="131021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Second.</a:t>
            </a:r>
            <a:r>
              <a:rPr kumimoji="1" lang="zh-TW" altLang="en-US" dirty="0"/>
              <a:t> </a:t>
            </a:r>
            <a:r>
              <a:rPr kumimoji="1" lang="en-US" altLang="zh-TW" dirty="0"/>
              <a:t>Find</a:t>
            </a:r>
            <a:r>
              <a:rPr kumimoji="1" lang="zh-TW" altLang="en-US" dirty="0"/>
              <a:t> </a:t>
            </a:r>
            <a:r>
              <a:rPr kumimoji="1" lang="en-US" altLang="zh-TW" dirty="0"/>
              <a:t>e</a:t>
            </a:r>
            <a:r>
              <a:rPr kumimoji="1" lang="zh-TW" altLang="en-US" dirty="0"/>
              <a:t> </a:t>
            </a:r>
            <a:r>
              <a:rPr kumimoji="1" lang="en-US" altLang="zh-TW" dirty="0"/>
              <a:t>in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71670" y="2266812"/>
          <a:ext cx="601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97024" y="13983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/>
              <a:t>Ex:</a:t>
            </a:r>
            <a:r>
              <a:rPr kumimoji="1" lang="zh-TW" altLang="en-US" sz="3200" dirty="0"/>
              <a:t>  </a:t>
            </a:r>
            <a:r>
              <a:rPr kumimoji="1" lang="en-US" altLang="zh-TW" sz="3200" dirty="0"/>
              <a:t>e = 2</a:t>
            </a:r>
            <a:endParaRPr kumimoji="1" lang="zh-TW" altLang="en-US" sz="3200" dirty="0"/>
          </a:p>
        </p:txBody>
      </p:sp>
      <p:sp>
        <p:nvSpPr>
          <p:cNvPr id="8" name="向上箭號 7"/>
          <p:cNvSpPr/>
          <p:nvPr/>
        </p:nvSpPr>
        <p:spPr>
          <a:xfrm>
            <a:off x="2061425" y="2727937"/>
            <a:ext cx="207541" cy="57662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250374" y="151179"/>
            <a:ext cx="3941625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for(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if(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break;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。。。。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4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92 L 0.10599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Third.</a:t>
            </a:r>
            <a:r>
              <a:rPr kumimoji="1" lang="zh-TW" altLang="en-US" dirty="0"/>
              <a:t> </a:t>
            </a:r>
            <a:r>
              <a:rPr kumimoji="1" lang="en-US" altLang="zh-TW" dirty="0"/>
              <a:t>Shift</a:t>
            </a:r>
            <a:r>
              <a:rPr kumimoji="1" lang="zh-TW" altLang="en-US" dirty="0"/>
              <a:t> </a:t>
            </a:r>
            <a:r>
              <a:rPr kumimoji="1" lang="en-US" altLang="zh-TW" dirty="0"/>
              <a:t>the</a:t>
            </a:r>
            <a:r>
              <a:rPr kumimoji="1" lang="zh-TW" altLang="en-US" dirty="0"/>
              <a:t> </a:t>
            </a:r>
            <a:r>
              <a:rPr kumimoji="1" lang="en-US" altLang="zh-TW" dirty="0"/>
              <a:t>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780664"/>
              </p:ext>
            </p:extLst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07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/>
              <a:t>3-1: Put </a:t>
            </a:r>
            <a:r>
              <a:rPr kumimoji="1" lang="en-US" altLang="zh-TW" dirty="0"/>
              <a:t>e into </a:t>
            </a:r>
            <a:r>
              <a:rPr kumimoji="1" lang="en-US" altLang="zh-TW" dirty="0" err="1"/>
              <a:t>seq</a:t>
            </a:r>
            <a:r>
              <a:rPr kumimoji="1" lang="en-US" altLang="zh-TW" dirty="0"/>
              <a:t>[0]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434" y="168454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14853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for(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if(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。。。。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3268273" y="2218267"/>
            <a:ext cx="293418" cy="5720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151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2076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1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7487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-0.20729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629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3-2: Shift the sequence</a:t>
            </a:r>
            <a:endParaRPr kumimoji="1"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363683" y="1690688"/>
          <a:ext cx="6341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880433" y="1683464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296" y="1677373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502" y="1676898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50374" y="151179"/>
            <a:ext cx="3941625" cy="6555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#include&lt;</a:t>
            </a:r>
            <a:r>
              <a:rPr lang="en-US" altLang="zh-TW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stdio.h</a:t>
            </a:r>
            <a:r>
              <a:rPr lang="en-US" altLang="zh-TW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main(){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。。。。</a:t>
            </a:r>
            <a:endParaRPr lang="en-US" altLang="zh-TW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while(m--){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scanf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d”,&amp;input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for(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&lt;=n;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if(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]==input){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 =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for(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=pos-1;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&gt;=0;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[i+1] =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for(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=1; 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&lt;=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n;i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++){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printf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(“%d\n”,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TW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]);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}</a:t>
            </a:r>
          </a:p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TW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向上箭號 8"/>
          <p:cNvSpPr/>
          <p:nvPr/>
        </p:nvSpPr>
        <p:spPr>
          <a:xfrm>
            <a:off x="2058542" y="2216150"/>
            <a:ext cx="265557" cy="47675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880433" y="1683811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6502" y="1670679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7286" y="2692907"/>
            <a:ext cx="89479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i-- &gt;= 0;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向下箭號 10"/>
          <p:cNvSpPr/>
          <p:nvPr/>
        </p:nvSpPr>
        <p:spPr>
          <a:xfrm>
            <a:off x="3232451" y="1290017"/>
            <a:ext cx="182531" cy="372533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14982" y="1223145"/>
            <a:ext cx="51809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endParaRPr lang="zh-TW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7286" y="2697277"/>
            <a:ext cx="11480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altLang="zh-TW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</a:t>
            </a:r>
            <a:r>
              <a:rPr lang="en-US" altLang="zh-TW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-1; </a:t>
            </a:r>
          </a:p>
        </p:txBody>
      </p:sp>
    </p:spTree>
    <p:extLst>
      <p:ext uri="{BB962C8B-B14F-4D97-AF65-F5344CB8AC3E}">
        <p14:creationId xmlns:p14="http://schemas.microsoft.com/office/powerpoint/2010/main" val="330096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10091 -0.0032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10443 -0.0004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443 0.0002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10365 0.0009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-11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 animBg="1"/>
      <p:bldP spid="9" grpId="1" animBg="1"/>
      <p:bldP spid="10" grpId="0"/>
      <p:bldP spid="6" grpId="0"/>
      <p:bldP spid="6" grpId="1"/>
      <p:bldP spid="11" grpId="0" animBg="1"/>
      <p:bldP spid="13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657512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Problem</a:t>
            </a:r>
            <a:endParaRPr kumimoji="1"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2110" y="1690688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983075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sym typeface="Wingdings"/>
              </a:rPr>
              <a:t>Find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the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position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of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input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-&gt;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one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loop</a:t>
            </a:r>
          </a:p>
          <a:p>
            <a:r>
              <a:rPr kumimoji="1" lang="en-US" altLang="zh-TW" dirty="0">
                <a:sym typeface="Wingdings"/>
              </a:rPr>
              <a:t>Shift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the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sequence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-&gt;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another</a:t>
            </a:r>
            <a:r>
              <a:rPr kumimoji="1" lang="zh-TW" altLang="en-US" dirty="0">
                <a:sym typeface="Wingdings"/>
              </a:rPr>
              <a:t> </a:t>
            </a:r>
            <a:r>
              <a:rPr kumimoji="1" lang="en-US" altLang="zh-TW" dirty="0">
                <a:sym typeface="Wingdings"/>
              </a:rPr>
              <a:t>loop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473200" y="4792133"/>
            <a:ext cx="7356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When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the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test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case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is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very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large,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it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may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cause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TLE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682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1210</Words>
  <Application>Microsoft Office PowerPoint</Application>
  <PresentationFormat>寬螢幕</PresentationFormat>
  <Paragraphs>303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Wingdings</vt:lpstr>
      <vt:lpstr>Office 佈景主題</vt:lpstr>
      <vt:lpstr>11617 Arranging a Sequence    </vt:lpstr>
      <vt:lpstr>Question：</vt:lpstr>
      <vt:lpstr>Method one: Direct simulation</vt:lpstr>
      <vt:lpstr>First. Build the initial sequence</vt:lpstr>
      <vt:lpstr>Second. Find e in the sequence</vt:lpstr>
      <vt:lpstr>Third. Shift the sequence</vt:lpstr>
      <vt:lpstr>3-1: Put e into seq[0]</vt:lpstr>
      <vt:lpstr>3-2: Shift the sequence</vt:lpstr>
      <vt:lpstr>Problem</vt:lpstr>
      <vt:lpstr>Method2</vt:lpstr>
      <vt:lpstr>Think about the problem, observe the sample output</vt:lpstr>
      <vt:lpstr>Example:</vt:lpstr>
      <vt:lpstr>Example 2:</vt:lpstr>
      <vt:lpstr>PowerPoint 簡報</vt:lpstr>
      <vt:lpstr>First: Process all the input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11617 Arranging a Sequence</dc:title>
  <dc:creator>Microsoft Office 使用者</dc:creator>
  <cp:lastModifiedBy>SR</cp:lastModifiedBy>
  <cp:revision>71</cp:revision>
  <dcterms:created xsi:type="dcterms:W3CDTF">2017-10-23T03:23:31Z</dcterms:created>
  <dcterms:modified xsi:type="dcterms:W3CDTF">2020-10-26T03:55:22Z</dcterms:modified>
</cp:coreProperties>
</file>