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3" r:id="rId3"/>
    <p:sldId id="264" r:id="rId4"/>
    <p:sldId id="257" r:id="rId5"/>
    <p:sldId id="265" r:id="rId6"/>
    <p:sldId id="266" r:id="rId7"/>
    <p:sldId id="272" r:id="rId8"/>
    <p:sldId id="267" r:id="rId9"/>
    <p:sldId id="268" r:id="rId10"/>
    <p:sldId id="273" r:id="rId11"/>
    <p:sldId id="274" r:id="rId12"/>
    <p:sldId id="308" r:id="rId13"/>
    <p:sldId id="307" r:id="rId14"/>
    <p:sldId id="309" r:id="rId15"/>
    <p:sldId id="282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69" r:id="rId25"/>
    <p:sldId id="288" r:id="rId26"/>
    <p:sldId id="319" r:id="rId27"/>
    <p:sldId id="322" r:id="rId28"/>
    <p:sldId id="323" r:id="rId29"/>
    <p:sldId id="327" r:id="rId30"/>
    <p:sldId id="328" r:id="rId31"/>
    <p:sldId id="291" r:id="rId32"/>
    <p:sldId id="279" r:id="rId33"/>
    <p:sldId id="329" r:id="rId34"/>
    <p:sldId id="330" r:id="rId35"/>
    <p:sldId id="294" r:id="rId36"/>
    <p:sldId id="295" r:id="rId37"/>
    <p:sldId id="331" r:id="rId38"/>
    <p:sldId id="332" r:id="rId39"/>
    <p:sldId id="333" r:id="rId40"/>
    <p:sldId id="335" r:id="rId41"/>
    <p:sldId id="336" r:id="rId42"/>
    <p:sldId id="302" r:id="rId43"/>
    <p:sldId id="289" r:id="rId44"/>
    <p:sldId id="261" r:id="rId45"/>
    <p:sldId id="276" r:id="rId46"/>
    <p:sldId id="303" r:id="rId47"/>
    <p:sldId id="304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F74A50"/>
    <a:srgbClr val="F5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6327"/>
  </p:normalViewPr>
  <p:slideViewPr>
    <p:cSldViewPr snapToGrid="0">
      <p:cViewPr varScale="1">
        <p:scale>
          <a:sx n="121" d="100"/>
          <a:sy n="121" d="100"/>
        </p:scale>
        <p:origin x="13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3C3A4-DCB2-4284-968B-67D5AF634D0D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592D-B062-459E-9322-D079AA1A8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4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10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Remove Constant time</a:t>
            </a:r>
          </a:p>
          <a:p>
            <a:r>
              <a:rPr lang="en-US" altLang="zh-TW" dirty="0"/>
              <a:t>Link concept (2-1) to (2-2)</a:t>
            </a:r>
          </a:p>
          <a:p>
            <a:r>
              <a:rPr lang="en-US" altLang="zh-TW" dirty="0"/>
              <a:t>Why B sequence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11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86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2A8CE-40D0-AE23-994B-A605ECBEE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7C86382-3754-170F-239A-20AA0925C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6BEBA1B-8D2C-6B9E-E443-500FF26CC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77E30-6FCF-CC94-4B16-BB69D6AE8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748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1321A-0D3D-D419-D82A-1EE1DDBC7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565BC2A-7F49-BB18-7707-24EA5F201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EF0F843-F419-6C70-EDE2-C285F94AA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930A12-7DD5-DC5C-0E3E-5C1CD4B3E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3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7512-6C45-F019-BB8C-C3C034615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B742270-2371-2EF7-DA03-AF725828B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C7343C1-A788-930E-364E-D7642BBD3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A6BF0-F052-94FD-5C31-CFB6F0606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41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827D3-13A8-6748-1A04-A6EB6D36F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D98CEC-DC72-B0DA-0574-79FCCC931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D85072B-815E-6382-986E-62722F2CE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C9DB5F-5331-294F-C26D-C2C24556C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716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AA423-2585-3A79-F11E-D406F6601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472AF05-3A47-6C01-9206-F381CA683C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5C2A919-1B18-31A3-3FA5-C899BEB73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EB116C-FF54-7C48-5E0B-AA1F46EFD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375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Remove Constant time</a:t>
            </a:r>
          </a:p>
          <a:p>
            <a:r>
              <a:rPr lang="en-US" altLang="zh-TW" dirty="0"/>
              <a:t>Link concept (2-1) to (2-2)</a:t>
            </a:r>
          </a:p>
          <a:p>
            <a:r>
              <a:rPr lang="en-US" altLang="zh-TW" dirty="0"/>
              <a:t>Why B sequence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81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</a:t>
            </a:r>
            <a:r>
              <a:rPr lang="zh-TW" altLang="en-US" dirty="0"/>
              <a:t>構造出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353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5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F787E-2C35-986E-C60C-3C342E89F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FDAD633-AB7E-5C51-89B5-E98A37824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229C180-FEC6-1DE5-3109-DE65D8580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49CE9-8420-C46B-D54D-F0AB5CE68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519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42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10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656C8-9B9F-9DEA-E4BB-362FB4B43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19C0540-FEA9-E23C-30B6-C9CFEBF45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213C22D-4731-F7AD-9B3B-EB0068F37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5161F4-ACAF-BD2A-73E0-F47A6808F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70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863DD-3D7E-6541-7C85-24585B81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46BD294-DEDC-013B-EC2D-629C11150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097BF01-58EE-3F59-0D00-63F96D701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238E97-5A71-877E-BB8A-C4705BB96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51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1B763-A987-FA44-C770-824D992F5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702F06A-38B8-A793-91CC-4FE2426CE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1A680AF-0738-09C7-3CE0-B1AF65015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F11D6B-F824-1DE9-25F4-3A1F2C8B7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84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5BEE-CF27-5165-BA9B-7B7B04F2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606B92E-C766-56EC-7935-0163EFF14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B24C2E8-2F66-CA98-E2EA-08CDD4D8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2259B0-562D-3949-B4DD-213B7E6C6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01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88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62B9C-A421-D276-5757-3BD120A3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0480C26-0B0D-FDDD-869F-4D148C76A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E132BCD-6040-CDA2-52C9-EF8675ABA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4B4D16-140A-6F4C-78A1-7DC972316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38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66939-6A08-75FE-2138-26F9D4D1A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F99DC3F-47F1-EE1B-BE6D-426B735AD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E37291B-EB7D-1008-B8C3-45088D0D3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F5E157-004A-0222-9AA5-76E23B868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592D-B062-459E-9322-D079AA1A86C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96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4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44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53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01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03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8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8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4904-F6F1-4991-9D24-C342DDF75983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B287-1A36-47E1-A9F2-54EC0DD19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2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Relationship Id="rId9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8.png"/><Relationship Id="rId5" Type="http://schemas.openxmlformats.org/officeDocument/2006/relationships/image" Target="../media/image120.png"/><Relationship Id="rId15" Type="http://schemas.openxmlformats.org/officeDocument/2006/relationships/image" Target="../media/image32.png"/><Relationship Id="rId10" Type="http://schemas.openxmlformats.org/officeDocument/2006/relationships/image" Target="../media/image170.png"/><Relationship Id="rId19" Type="http://schemas.openxmlformats.org/officeDocument/2006/relationships/image" Target="../media/image2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6405"/>
            <a:ext cx="12192000" cy="980090"/>
          </a:xfrm>
        </p:spPr>
        <p:txBody>
          <a:bodyPr>
            <a:normAutofit/>
          </a:bodyPr>
          <a:lstStyle/>
          <a:p>
            <a:r>
              <a:rPr lang="en-US" altLang="zh-TW" b="1" dirty="0"/>
              <a:t>14439</a:t>
            </a:r>
            <a:r>
              <a:rPr lang="zh-TW" altLang="en-US" b="1" dirty="0"/>
              <a:t>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b="1" dirty="0"/>
              <a:t>The Snack Safe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2178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8779" y="2671011"/>
            <a:ext cx="3392906" cy="286232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5 4 </a:t>
            </a:r>
            <a:r>
              <a:rPr lang="en-US" altLang="zh-TW" sz="3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ouob</a:t>
            </a:r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2 3 9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4 4 12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1 4 3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1 3 5</a:t>
            </a:r>
          </a:p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2 4 1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66274" y="1979912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41169" y="2671011"/>
            <a:ext cx="3392906" cy="55399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wmgr</a:t>
            </a:r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48664" y="1979912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3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1: [2, 3, 9]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59A24D-563D-4804-911F-DA5202E6C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85461"/>
              </p:ext>
            </p:extLst>
          </p:nvPr>
        </p:nvGraphicFramePr>
        <p:xfrm>
          <a:off x="1253565" y="366376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o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u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o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b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CB985CC-8AA5-4D4F-8266-FBC2FCF55FD9}"/>
                  </a:ext>
                </a:extLst>
              </p:cNvPr>
              <p:cNvSpPr txBox="1"/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CB985CC-8AA5-4D4F-8266-FBC2FCF5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3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1D8A51CE-2506-4AEA-A4D0-F8BA243A68AB}"/>
              </a:ext>
            </a:extLst>
          </p:cNvPr>
          <p:cNvSpPr txBox="1"/>
          <p:nvPr/>
        </p:nvSpPr>
        <p:spPr>
          <a:xfrm>
            <a:off x="6565719" y="3656918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+9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85E3E9-7434-48C0-BF84-B6953B9AB7C9}"/>
              </a:ext>
            </a:extLst>
          </p:cNvPr>
          <p:cNvSpPr txBox="1"/>
          <p:nvPr/>
        </p:nvSpPr>
        <p:spPr>
          <a:xfrm>
            <a:off x="4054176" y="3663764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+9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BE59B16-BDD4-7749-3397-3A9217F9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1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2A714-5D73-B570-E630-4F99B2336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2E12462-D242-0DC3-2B8E-9063E442197E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1: [2, 3, 9]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F0DD490-91C8-E005-58EE-9DA749945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84656"/>
              </p:ext>
            </p:extLst>
          </p:nvPr>
        </p:nvGraphicFramePr>
        <p:xfrm>
          <a:off x="1253565" y="366376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o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sz="4000" dirty="0"/>
                        <a:t>u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o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b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8EAF8CF-6A06-C6A4-9DB8-A8916777EC31}"/>
                  </a:ext>
                </a:extLst>
              </p:cNvPr>
              <p:cNvSpPr txBox="1"/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8EAF8CF-6A06-C6A4-9DB8-A8916777E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3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4AD608B8-D9CE-1513-6CBB-D7167A717462}"/>
              </a:ext>
            </a:extLst>
          </p:cNvPr>
          <p:cNvSpPr txBox="1"/>
          <p:nvPr/>
        </p:nvSpPr>
        <p:spPr>
          <a:xfrm>
            <a:off x="6565719" y="3656918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+9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8E7F9AE-21CC-9E1D-1373-9A20CAA76A79}"/>
              </a:ext>
            </a:extLst>
          </p:cNvPr>
          <p:cNvSpPr txBox="1"/>
          <p:nvPr/>
        </p:nvSpPr>
        <p:spPr>
          <a:xfrm>
            <a:off x="4243502" y="3663764"/>
            <a:ext cx="204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+5) + 4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AE4FC405-544C-836A-9E5B-6223A315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93288A7-EAB4-C913-9C2C-7922DEDD3157}"/>
              </a:ext>
            </a:extLst>
          </p:cNvPr>
          <p:cNvSpPr txBox="1"/>
          <p:nvPr/>
        </p:nvSpPr>
        <p:spPr>
          <a:xfrm>
            <a:off x="838199" y="5052065"/>
            <a:ext cx="103243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We can see ‘</a:t>
            </a:r>
            <a:r>
              <a:rPr lang="en" altLang="zh-TW" sz="25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</a:t>
            </a:r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 + 9 as (‘</a:t>
            </a:r>
            <a:r>
              <a:rPr lang="en" altLang="zh-TW" sz="25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</a:t>
            </a:r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 + 5) + 4, and shifting ‘</a:t>
            </a:r>
            <a:r>
              <a:rPr lang="en" altLang="zh-TW" sz="25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</a:t>
            </a:r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 by 5 is ‘</a:t>
            </a:r>
            <a:r>
              <a:rPr lang="en" altLang="zh-TW" sz="25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z</a:t>
            </a:r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’.</a:t>
            </a:r>
            <a:b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endParaRPr lang="zh-TW" altLang="en-US" sz="2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353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CBF6-6705-B969-F70D-0895A2D8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F93792-2D2D-46F3-8F32-A644BB06B046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1: [2, 3, 9]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CF0B7023-D175-F7F1-CDF3-714E4659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67E425-814C-9101-7D07-3A6A93AF1B19}"/>
              </a:ext>
            </a:extLst>
          </p:cNvPr>
          <p:cNvSpPr txBox="1"/>
          <p:nvPr/>
        </p:nvSpPr>
        <p:spPr>
          <a:xfrm>
            <a:off x="838199" y="5052065"/>
            <a:ext cx="103243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Now ‘</a:t>
            </a:r>
            <a:r>
              <a:rPr lang="en" altLang="zh-TW" sz="25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z</a:t>
            </a:r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 needs to move 4 more steps forward. </a:t>
            </a:r>
          </a:p>
          <a:p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According to the problem rules, we start from ‘</a:t>
            </a:r>
            <a:r>
              <a:rPr lang="en" altLang="zh-TW" sz="25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’, so ‘</a:t>
            </a:r>
            <a:r>
              <a:rPr lang="en" altLang="zh-TW" sz="25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z</a:t>
            </a:r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 + 4 will be ‘</a:t>
            </a:r>
            <a:r>
              <a:rPr lang="en" altLang="zh-TW" sz="25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" altLang="zh-TW" sz="2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’.</a:t>
            </a:r>
            <a:endParaRPr lang="zh-TW" altLang="en-US" sz="2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DE62B306-8B2A-3DA7-8291-01969595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75579"/>
              </p:ext>
            </p:extLst>
          </p:nvPr>
        </p:nvGraphicFramePr>
        <p:xfrm>
          <a:off x="1253565" y="366376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o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z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x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b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3760B0-0E75-3E20-0B6C-F12E56F3A94F}"/>
                  </a:ext>
                </a:extLst>
              </p:cNvPr>
              <p:cNvSpPr txBox="1"/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3760B0-0E75-3E20-0B6C-F12E56F3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3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E2CBE7-B1F8-D62E-9296-4AA20D20EC8D}"/>
              </a:ext>
            </a:extLst>
          </p:cNvPr>
          <p:cNvSpPr txBox="1"/>
          <p:nvPr/>
        </p:nvSpPr>
        <p:spPr>
          <a:xfrm>
            <a:off x="4054176" y="3663764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+4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23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D5D9-E474-D03F-6053-65F181E9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E32AD84-5DD0-B804-C7A0-D6C9C66C9725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1: [2, 3, 9]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181EBB20-6EF5-C513-3882-04A370F0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FC902C3-8757-82C1-ACDC-061BF0387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33941"/>
              </p:ext>
            </p:extLst>
          </p:nvPr>
        </p:nvGraphicFramePr>
        <p:xfrm>
          <a:off x="1253565" y="366376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o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x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b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F01A700-171E-1BD9-7379-0BEAF9E5D340}"/>
                  </a:ext>
                </a:extLst>
              </p:cNvPr>
              <p:cNvSpPr txBox="1"/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F01A700-171E-1BD9-7379-0BEAF9E5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3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17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59A24D-563D-4804-911F-DA5202E6C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82772"/>
              </p:ext>
            </p:extLst>
          </p:nvPr>
        </p:nvGraphicFramePr>
        <p:xfrm>
          <a:off x="1250690" y="366533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x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b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CB985CC-8AA5-4D4F-8266-FBC2FCF55FD9}"/>
                  </a:ext>
                </a:extLst>
              </p:cNvPr>
              <p:cNvSpPr txBox="1"/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CB985CC-8AA5-4D4F-8266-FBC2FCF5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blipFill>
                <a:blip r:embed="rId2"/>
                <a:stretch>
                  <a:fillRect l="-405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85E3E9-7434-48C0-BF84-B6953B9AB7C9}"/>
              </a:ext>
            </a:extLst>
          </p:cNvPr>
          <p:cNvSpPr txBox="1"/>
          <p:nvPr/>
        </p:nvSpPr>
        <p:spPr>
          <a:xfrm>
            <a:off x="9041802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+12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標題 5">
            <a:extLst>
              <a:ext uri="{FF2B5EF4-FFF2-40B4-BE49-F238E27FC236}">
                <a16:creationId xmlns:a16="http://schemas.microsoft.com/office/drawing/2014/main" id="{86E806A4-525E-9E69-D82A-9CFEB986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32ACF7-78EF-17E0-1E0E-9CFE1A8B0741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2: [4, 4, 12]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277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16998-E502-907B-297F-FF51079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B892670-7A7E-2C4D-4B67-1B5164B6FDD9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2: [4, 4, 12]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10350F80-932A-0AD6-502B-5E343A0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DA9E57AE-A029-56D2-B3E1-1518BC033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52314"/>
              </p:ext>
            </p:extLst>
          </p:nvPr>
        </p:nvGraphicFramePr>
        <p:xfrm>
          <a:off x="1253565" y="366376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o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x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n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E2DD95E-50B4-6A57-0BBB-94231BA9718B}"/>
                  </a:ext>
                </a:extLst>
              </p:cNvPr>
              <p:cNvSpPr txBox="1"/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E2DD95E-50B4-6A57-0BBB-94231BA9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3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01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C394C-21D2-F781-9CCD-8E3999B5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6AE71A-8FA8-5727-7914-6BD8CA393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22889"/>
              </p:ext>
            </p:extLst>
          </p:nvPr>
        </p:nvGraphicFramePr>
        <p:xfrm>
          <a:off x="1250690" y="366533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x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n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9E2EF25-52C6-F678-6A68-E6D19F60C640}"/>
                  </a:ext>
                </a:extLst>
              </p:cNvPr>
              <p:cNvSpPr txBox="1"/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9E2EF25-52C6-F678-6A68-E6D19F60C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blipFill>
                <a:blip r:embed="rId2"/>
                <a:stretch>
                  <a:fillRect l="-405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05CD5BA4-B55E-BCD8-1D6A-BD12433C2CEF}"/>
              </a:ext>
            </a:extLst>
          </p:cNvPr>
          <p:cNvSpPr txBox="1"/>
          <p:nvPr/>
        </p:nvSpPr>
        <p:spPr>
          <a:xfrm>
            <a:off x="1609701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+3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標題 5">
            <a:extLst>
              <a:ext uri="{FF2B5EF4-FFF2-40B4-BE49-F238E27FC236}">
                <a16:creationId xmlns:a16="http://schemas.microsoft.com/office/drawing/2014/main" id="{19B48AF5-F483-C9EF-8E01-E167447A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5AB2B1-1CBD-2069-4566-06A44D77330C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3: [1, 4, 3]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CC13FD0-E0BC-689D-912C-F04FF11C2B59}"/>
              </a:ext>
            </a:extLst>
          </p:cNvPr>
          <p:cNvSpPr txBox="1"/>
          <p:nvPr/>
        </p:nvSpPr>
        <p:spPr>
          <a:xfrm>
            <a:off x="4087664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+3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DC54CA-8584-C4AA-118C-B8C48B3EA208}"/>
              </a:ext>
            </a:extLst>
          </p:cNvPr>
          <p:cNvSpPr txBox="1"/>
          <p:nvPr/>
        </p:nvSpPr>
        <p:spPr>
          <a:xfrm>
            <a:off x="6565627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+3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EAADED-3B51-C42E-AAF2-15794478599C}"/>
              </a:ext>
            </a:extLst>
          </p:cNvPr>
          <p:cNvSpPr txBox="1"/>
          <p:nvPr/>
        </p:nvSpPr>
        <p:spPr>
          <a:xfrm>
            <a:off x="9043590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+3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68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42DF-2062-52FD-B7CE-AE1B03C3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EDF4585-F212-553E-5B31-60458A572E9B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3: [1, 4, 3]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28EEA7D6-6E3B-343B-7DB5-BB0BF567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2B2C55BD-5FDF-4243-C6C8-00A62832F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47305"/>
              </p:ext>
            </p:extLst>
          </p:nvPr>
        </p:nvGraphicFramePr>
        <p:xfrm>
          <a:off x="1253565" y="366376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TW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a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q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1AD6DE8-790F-EB28-135F-41E0355585E5}"/>
                  </a:ext>
                </a:extLst>
              </p:cNvPr>
              <p:cNvSpPr txBox="1"/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1AD6DE8-790F-EB28-135F-41E035558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10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3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8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71ED7-9BF2-5392-B8A8-B38E47860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F9DF52-9921-9B90-0CDA-E3EB7FF7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19319"/>
              </p:ext>
            </p:extLst>
          </p:nvPr>
        </p:nvGraphicFramePr>
        <p:xfrm>
          <a:off x="1250690" y="366533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a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q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6C7C3B3-45D4-76B6-3C8A-80D343D4B00D}"/>
                  </a:ext>
                </a:extLst>
              </p:cNvPr>
              <p:cNvSpPr txBox="1"/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6C7C3B3-45D4-76B6-3C8A-80D343D4B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blipFill>
                <a:blip r:embed="rId2"/>
                <a:stretch>
                  <a:fillRect l="-405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0CB5C151-6FF4-09AE-895B-A6C5DD2D8CDF}"/>
              </a:ext>
            </a:extLst>
          </p:cNvPr>
          <p:cNvSpPr txBox="1"/>
          <p:nvPr/>
        </p:nvSpPr>
        <p:spPr>
          <a:xfrm>
            <a:off x="1609701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+5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標題 5">
            <a:extLst>
              <a:ext uri="{FF2B5EF4-FFF2-40B4-BE49-F238E27FC236}">
                <a16:creationId xmlns:a16="http://schemas.microsoft.com/office/drawing/2014/main" id="{2129A5E6-D1C5-D29B-8150-2BD7AEEB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5D8040-BEB0-AD25-2B5A-BE6F2FC226C5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4: [1, 3, 5]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DE2430-AD3C-BC8B-198A-FCCD5A51B31B}"/>
              </a:ext>
            </a:extLst>
          </p:cNvPr>
          <p:cNvSpPr txBox="1"/>
          <p:nvPr/>
        </p:nvSpPr>
        <p:spPr>
          <a:xfrm>
            <a:off x="4087664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+5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B261A5-F6B7-D4D5-9D3D-B83204F64791}"/>
              </a:ext>
            </a:extLst>
          </p:cNvPr>
          <p:cNvSpPr txBox="1"/>
          <p:nvPr/>
        </p:nvSpPr>
        <p:spPr>
          <a:xfrm>
            <a:off x="6565627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+5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9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70058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10CF8-734D-F12E-BC4F-EE55E64C9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A35321B-80E9-886E-9D4D-DA0AEE9A8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85325"/>
              </p:ext>
            </p:extLst>
          </p:nvPr>
        </p:nvGraphicFramePr>
        <p:xfrm>
          <a:off x="1250690" y="366533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f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q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FFDE54F-841C-F4FC-A313-676FD5C2E6E9}"/>
                  </a:ext>
                </a:extLst>
              </p:cNvPr>
              <p:cNvSpPr txBox="1"/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FFDE54F-841C-F4FC-A313-676FD5C2E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blipFill>
                <a:blip r:embed="rId2"/>
                <a:stretch>
                  <a:fillRect l="-405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5">
            <a:extLst>
              <a:ext uri="{FF2B5EF4-FFF2-40B4-BE49-F238E27FC236}">
                <a16:creationId xmlns:a16="http://schemas.microsoft.com/office/drawing/2014/main" id="{A7FAE6E1-9623-3A66-F19E-D3DDEAC1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C0EEDE-788C-B58A-D628-F68C6EF3B36B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4: [1, 3, 5]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332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F93B3-1696-D844-CD18-227D7093B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FA569D6-94A0-A7D2-218F-5822601FF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9433"/>
              </p:ext>
            </p:extLst>
          </p:nvPr>
        </p:nvGraphicFramePr>
        <p:xfrm>
          <a:off x="1250690" y="366533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f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q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83F65D-26C3-8A76-74FE-51A203E68C01}"/>
                  </a:ext>
                </a:extLst>
              </p:cNvPr>
              <p:cNvSpPr txBox="1"/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83F65D-26C3-8A76-74FE-51A203E6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blipFill>
                <a:blip r:embed="rId2"/>
                <a:stretch>
                  <a:fillRect l="-405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5">
            <a:extLst>
              <a:ext uri="{FF2B5EF4-FFF2-40B4-BE49-F238E27FC236}">
                <a16:creationId xmlns:a16="http://schemas.microsoft.com/office/drawing/2014/main" id="{C28F59EE-C4ED-C06F-AFD8-D8F76FDB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BA3EFD-0E34-1328-8B87-BB3463BBFF7B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5: [2, 4, 1]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1A2CD1-4F12-86DF-2B2C-935D5D7D6F98}"/>
              </a:ext>
            </a:extLst>
          </p:cNvPr>
          <p:cNvSpPr txBox="1"/>
          <p:nvPr/>
        </p:nvSpPr>
        <p:spPr>
          <a:xfrm>
            <a:off x="4087664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+1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F56E1C-D456-E991-6BB3-1FF86ED444A6}"/>
              </a:ext>
            </a:extLst>
          </p:cNvPr>
          <p:cNvSpPr txBox="1"/>
          <p:nvPr/>
        </p:nvSpPr>
        <p:spPr>
          <a:xfrm>
            <a:off x="6565627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+1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4D914C-7C6F-1845-15BB-DEAC268FC292}"/>
              </a:ext>
            </a:extLst>
          </p:cNvPr>
          <p:cNvSpPr txBox="1"/>
          <p:nvPr/>
        </p:nvSpPr>
        <p:spPr>
          <a:xfrm>
            <a:off x="9043590" y="3661911"/>
            <a:ext cx="157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+1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1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D4A25-1BA0-F625-AEE8-73A3099A9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316D15-6051-1755-551D-99A5ED10A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63792"/>
              </p:ext>
            </p:extLst>
          </p:nvPr>
        </p:nvGraphicFramePr>
        <p:xfrm>
          <a:off x="1250690" y="3665334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g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r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54DF323-A1CA-AD20-6875-EFD54B56ED08}"/>
                  </a:ext>
                </a:extLst>
              </p:cNvPr>
              <p:cNvSpPr txBox="1"/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𝑆</m:t>
                    </m:r>
                  </m:oMath>
                </a14:m>
                <a:r>
                  <a:rPr lang="en-US" altLang="zh-TW" sz="25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54DF323-A1CA-AD20-6875-EFD54B56E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5" y="3188280"/>
                <a:ext cx="3124909" cy="477054"/>
              </a:xfrm>
              <a:prstGeom prst="rect">
                <a:avLst/>
              </a:prstGeom>
              <a:blipFill>
                <a:blip r:embed="rId2"/>
                <a:stretch>
                  <a:fillRect l="-405" t="-131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5">
            <a:extLst>
              <a:ext uri="{FF2B5EF4-FFF2-40B4-BE49-F238E27FC236}">
                <a16:creationId xmlns:a16="http://schemas.microsoft.com/office/drawing/2014/main" id="{DB10D3E8-0344-9169-1F16-3C1F3F5C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673AEF-9999-884F-4701-D8F4822AEA00}"/>
              </a:ext>
            </a:extLst>
          </p:cNvPr>
          <p:cNvSpPr txBox="1"/>
          <p:nvPr/>
        </p:nvSpPr>
        <p:spPr>
          <a:xfrm>
            <a:off x="838199" y="1690688"/>
            <a:ext cx="482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5: [2, 4, 1]</a:t>
            </a:r>
            <a:endParaRPr lang="zh-TW" altLang="en-US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221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CE728-3E76-CE66-8EE3-778C29A88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5">
            <a:extLst>
              <a:ext uri="{FF2B5EF4-FFF2-40B4-BE49-F238E27FC236}">
                <a16:creationId xmlns:a16="http://schemas.microsoft.com/office/drawing/2014/main" id="{E53F7B62-EFA9-A261-EE8A-7DD24D3F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testcase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C5F4AC-2AD3-177C-36FA-59F3272D8C21}"/>
              </a:ext>
            </a:extLst>
          </p:cNvPr>
          <p:cNvSpPr txBox="1"/>
          <p:nvPr/>
        </p:nvSpPr>
        <p:spPr>
          <a:xfrm>
            <a:off x="838199" y="1690688"/>
            <a:ext cx="10515600" cy="408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Now you know how to handle the testcase, but you might still have the following questions: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</a:rPr>
              <a:t>How should I handle character shifting?</a:t>
            </a:r>
            <a:endParaRPr lang="en-US" altLang="zh-TW" sz="2800" b="0" i="0" dirty="0">
              <a:effectLst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</a:rPr>
              <a:t>How do I deal with moving backward from 'a' to 'z' or forward from 'z' to 'a'?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800" b="0" i="0" dirty="0">
                <a:effectLst/>
              </a:rPr>
              <a:t>Why do I get TLE (Time Limit Exceeded) in some testcases?</a:t>
            </a:r>
          </a:p>
        </p:txBody>
      </p:sp>
    </p:spTree>
    <p:extLst>
      <p:ext uri="{BB962C8B-B14F-4D97-AF65-F5344CB8AC3E}">
        <p14:creationId xmlns:p14="http://schemas.microsoft.com/office/powerpoint/2010/main" val="247665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  <a:endParaRPr lang="en-US" altLang="zh-TW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13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4855" y="24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(1 - </a:t>
            </a:r>
            <a:r>
              <a:rPr lang="en" altLang="zh-TW" sz="4000" b="0" i="0" dirty="0"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character shifting</a:t>
            </a:r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55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TW" dirty="0">
                <a:cs typeface="Arial" panose="020B0604020202020204" pitchFamily="34" charset="0"/>
              </a:rPr>
              <a:t>In C language, characters are stored in the form of </a:t>
            </a:r>
            <a:r>
              <a:rPr lang="en" altLang="zh-TW" b="1" dirty="0">
                <a:cs typeface="Arial" panose="020B0604020202020204" pitchFamily="34" charset="0"/>
              </a:rPr>
              <a:t>ASCII</a:t>
            </a:r>
            <a:r>
              <a:rPr lang="en" altLang="zh-TW" dirty="0">
                <a:cs typeface="Arial" panose="020B0604020202020204" pitchFamily="34" charset="0"/>
              </a:rPr>
              <a:t> codes.</a:t>
            </a:r>
            <a:endParaRPr lang="en-US" altLang="zh-TW" dirty="0"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41A111-3031-C80A-B8A9-62377E8A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06" y="1782398"/>
            <a:ext cx="7683388" cy="511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93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4487-005A-92BA-E2B6-DA830D76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2846A-2DD5-B6B4-C5EB-16A5D17B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24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(1 - </a:t>
            </a:r>
            <a:r>
              <a:rPr lang="en" altLang="zh-TW" sz="4000" b="0" i="0" dirty="0"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character shifting</a:t>
            </a:r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2C2B62-A318-6E76-BC40-5C723ABF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253331"/>
            <a:ext cx="11402290" cy="2982494"/>
          </a:xfrm>
          <a:solidFill>
            <a:schemeClr val="tx1">
              <a:lumMod val="95000"/>
              <a:lumOff val="5000"/>
              <a:alpha val="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TW" dirty="0">
                <a:cs typeface="Arial" panose="020B0604020202020204" pitchFamily="34" charset="0"/>
              </a:rPr>
              <a:t>Therefore, we can perform mathematical operations directly on characters: </a:t>
            </a:r>
            <a:br>
              <a:rPr lang="en" altLang="zh-TW" dirty="0">
                <a:cs typeface="Arial" panose="020B0604020202020204" pitchFamily="34" charset="0"/>
              </a:rPr>
            </a:br>
            <a:r>
              <a:rPr lang="en" altLang="zh-TW" dirty="0">
                <a:cs typeface="Arial" panose="020B0604020202020204" pitchFamily="34" charset="0"/>
              </a:rPr>
              <a:t>the ASCII code for '</a:t>
            </a:r>
            <a:r>
              <a:rPr lang="en" altLang="zh-TW" b="1" dirty="0">
                <a:cs typeface="Arial" panose="020B0604020202020204" pitchFamily="34" charset="0"/>
              </a:rPr>
              <a:t>a</a:t>
            </a:r>
            <a:r>
              <a:rPr lang="en" altLang="zh-TW" dirty="0">
                <a:cs typeface="Arial" panose="020B0604020202020204" pitchFamily="34" charset="0"/>
              </a:rPr>
              <a:t>' is 97, so if we want to shift it forward by 3, we can simply do '</a:t>
            </a:r>
            <a:r>
              <a:rPr lang="en" altLang="zh-TW" b="1" dirty="0">
                <a:cs typeface="Arial" panose="020B0604020202020204" pitchFamily="34" charset="0"/>
              </a:rPr>
              <a:t>a</a:t>
            </a:r>
            <a:r>
              <a:rPr lang="en" altLang="zh-TW" dirty="0">
                <a:cs typeface="Arial" panose="020B0604020202020204" pitchFamily="34" charset="0"/>
              </a:rPr>
              <a:t>' + 3.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2B3FCD-3CA0-8D6B-2E32-BCB0E35D2770}"/>
              </a:ext>
            </a:extLst>
          </p:cNvPr>
          <p:cNvSpPr txBox="1"/>
          <p:nvPr/>
        </p:nvSpPr>
        <p:spPr>
          <a:xfrm>
            <a:off x="2754406" y="3590367"/>
            <a:ext cx="6683187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" altLang="zh-TW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pPr algn="ctr"/>
            <a:r>
              <a:rPr lang="en" altLang="zh-TW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%c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ctr"/>
            <a:endParaRPr lang="en" altLang="zh-TW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9A128E7-3443-FC6A-9492-13CA6BB19A4B}"/>
              </a:ext>
            </a:extLst>
          </p:cNvPr>
          <p:cNvSpPr txBox="1">
            <a:spLocks/>
          </p:cNvSpPr>
          <p:nvPr/>
        </p:nvSpPr>
        <p:spPr>
          <a:xfrm>
            <a:off x="394855" y="4768543"/>
            <a:ext cx="11402290" cy="1392971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zh-TW" dirty="0">
                <a:cs typeface="Arial" panose="020B0604020202020204" pitchFamily="34" charset="0"/>
              </a:rPr>
              <a:t>97 + 3 = 100, since the character with ASCII code 100 is '</a:t>
            </a:r>
            <a:r>
              <a:rPr lang="en" altLang="zh-TW" b="1" dirty="0">
                <a:cs typeface="Arial" panose="020B0604020202020204" pitchFamily="34" charset="0"/>
              </a:rPr>
              <a:t>d</a:t>
            </a:r>
            <a:r>
              <a:rPr lang="en" altLang="zh-TW" dirty="0">
                <a:cs typeface="Arial" panose="020B0604020202020204" pitchFamily="34" charset="0"/>
              </a:rPr>
              <a:t>', it will output '</a:t>
            </a:r>
            <a:r>
              <a:rPr lang="en" altLang="zh-TW" b="1" dirty="0">
                <a:cs typeface="Arial" panose="020B0604020202020204" pitchFamily="34" charset="0"/>
              </a:rPr>
              <a:t>d</a:t>
            </a:r>
            <a:r>
              <a:rPr lang="en" altLang="zh-TW" dirty="0">
                <a:cs typeface="Arial" panose="020B0604020202020204" pitchFamily="34" charset="0"/>
              </a:rPr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109053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F7F24-D913-8F36-2B4C-A721A4B9F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89695-B941-79A2-0F17-7E0BF1C2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(2 - </a:t>
            </a:r>
            <a:r>
              <a:rPr lang="en" altLang="zh-TW" sz="4000" b="0" i="0" dirty="0"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character shifting forward / backward</a:t>
            </a:r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141FB-19E4-55D6-E785-664AB896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253330"/>
            <a:ext cx="11402290" cy="5604670"/>
          </a:xfrm>
          <a:solidFill>
            <a:schemeClr val="tx1">
              <a:lumMod val="95000"/>
              <a:lumOff val="5000"/>
              <a:alpha val="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TW" b="0" i="0" dirty="0">
                <a:effectLst/>
              </a:rPr>
              <a:t>To handle wrapping from ‘</a:t>
            </a:r>
            <a:r>
              <a:rPr lang="en" altLang="zh-TW" b="1" i="0" dirty="0">
                <a:effectLst/>
              </a:rPr>
              <a:t>z</a:t>
            </a:r>
            <a:r>
              <a:rPr lang="en" altLang="zh-TW" b="0" i="0" dirty="0">
                <a:effectLst/>
              </a:rPr>
              <a:t>’ to ‘</a:t>
            </a:r>
            <a:r>
              <a:rPr lang="en" altLang="zh-TW" b="1" i="0" dirty="0">
                <a:effectLst/>
              </a:rPr>
              <a:t>a</a:t>
            </a:r>
            <a:r>
              <a:rPr lang="en" altLang="zh-TW" b="0" i="0" dirty="0">
                <a:effectLst/>
              </a:rPr>
              <a:t>’ and ‘</a:t>
            </a:r>
            <a:r>
              <a:rPr lang="en" altLang="zh-TW" b="1" i="0" dirty="0">
                <a:effectLst/>
              </a:rPr>
              <a:t>a</a:t>
            </a:r>
            <a:r>
              <a:rPr lang="en" altLang="zh-TW" b="0" i="0" dirty="0">
                <a:effectLst/>
              </a:rPr>
              <a:t>’ to ‘</a:t>
            </a:r>
            <a:r>
              <a:rPr lang="en" altLang="zh-TW" b="1" i="0" dirty="0">
                <a:effectLst/>
              </a:rPr>
              <a:t>z</a:t>
            </a:r>
            <a:r>
              <a:rPr lang="en" altLang="zh-TW" b="0" i="0" dirty="0">
                <a:effectLst/>
              </a:rPr>
              <a:t>’, we</a:t>
            </a:r>
            <a:r>
              <a:rPr lang="zh-TW" altLang="en-US" b="0" i="0" dirty="0">
                <a:effectLst/>
              </a:rPr>
              <a:t> </a:t>
            </a:r>
            <a:r>
              <a:rPr lang="en-US" altLang="zh-TW" b="0" i="0" dirty="0">
                <a:effectLst/>
              </a:rPr>
              <a:t>can</a:t>
            </a:r>
            <a:r>
              <a:rPr lang="en" altLang="zh-TW" b="0" i="0" dirty="0">
                <a:effectLst/>
              </a:rPr>
              <a:t> use modulo.</a:t>
            </a:r>
          </a:p>
          <a:p>
            <a:pPr>
              <a:lnSpc>
                <a:spcPct val="150000"/>
              </a:lnSpc>
            </a:pPr>
            <a:r>
              <a:rPr lang="en" altLang="zh-TW" dirty="0"/>
              <a:t>If we assign numbers 0 to 25 to the letters </a:t>
            </a:r>
            <a:r>
              <a:rPr lang="en" altLang="zh-TW" b="0" i="0" dirty="0">
                <a:effectLst/>
              </a:rPr>
              <a:t>‘</a:t>
            </a:r>
            <a:r>
              <a:rPr lang="en" altLang="zh-TW" b="1" i="0" dirty="0">
                <a:effectLst/>
              </a:rPr>
              <a:t>a</a:t>
            </a:r>
            <a:r>
              <a:rPr lang="en" altLang="zh-TW" b="0" i="0" dirty="0">
                <a:effectLst/>
              </a:rPr>
              <a:t>’ </a:t>
            </a:r>
            <a:r>
              <a:rPr lang="en" altLang="zh-TW" dirty="0"/>
              <a:t>to </a:t>
            </a:r>
            <a:r>
              <a:rPr lang="en" altLang="zh-TW" b="0" i="0" dirty="0">
                <a:effectLst/>
              </a:rPr>
              <a:t>‘</a:t>
            </a:r>
            <a:r>
              <a:rPr lang="en" altLang="zh-TW" b="1" dirty="0"/>
              <a:t>z</a:t>
            </a:r>
            <a:r>
              <a:rPr lang="en" altLang="zh-TW" b="0" i="0" dirty="0">
                <a:effectLst/>
              </a:rPr>
              <a:t>’</a:t>
            </a:r>
            <a:r>
              <a:rPr lang="en" altLang="zh-TW" dirty="0"/>
              <a:t>, then moving </a:t>
            </a:r>
            <a:r>
              <a:rPr lang="en" altLang="zh-TW" b="0" i="0" dirty="0">
                <a:effectLst/>
              </a:rPr>
              <a:t>‘</a:t>
            </a:r>
            <a:r>
              <a:rPr lang="en" altLang="zh-TW" b="1" dirty="0"/>
              <a:t>z</a:t>
            </a:r>
            <a:r>
              <a:rPr lang="en" altLang="zh-TW" b="0" i="0" dirty="0">
                <a:effectLst/>
              </a:rPr>
              <a:t>’</a:t>
            </a:r>
            <a:r>
              <a:rPr lang="en" altLang="zh-TW" dirty="0"/>
              <a:t> forward by </a:t>
            </a:r>
            <a:r>
              <a:rPr lang="en" altLang="zh-TW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" altLang="zh-TW" dirty="0"/>
              <a:t> to reach </a:t>
            </a:r>
            <a:r>
              <a:rPr lang="en" altLang="zh-TW" b="0" i="0" dirty="0">
                <a:effectLst/>
              </a:rPr>
              <a:t>‘</a:t>
            </a:r>
            <a:r>
              <a:rPr lang="en" altLang="zh-TW" b="1" i="0" dirty="0">
                <a:effectLst/>
              </a:rPr>
              <a:t>a</a:t>
            </a:r>
            <a:r>
              <a:rPr lang="en" altLang="zh-TW" b="0" i="0" dirty="0">
                <a:effectLst/>
              </a:rPr>
              <a:t>’</a:t>
            </a:r>
            <a:r>
              <a:rPr lang="en" altLang="zh-TW" dirty="0"/>
              <a:t> is like (25 + </a:t>
            </a:r>
            <a:r>
              <a:rPr lang="en" altLang="zh-TW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" altLang="zh-TW" dirty="0"/>
              <a:t>) % 26.</a:t>
            </a:r>
          </a:p>
          <a:p>
            <a:pPr>
              <a:lnSpc>
                <a:spcPct val="150000"/>
              </a:lnSpc>
            </a:pPr>
            <a:r>
              <a:rPr lang="en" altLang="zh-TW" dirty="0"/>
              <a:t>Conversely, moving ‘</a:t>
            </a:r>
            <a:r>
              <a:rPr lang="en" altLang="zh-TW" b="1" dirty="0"/>
              <a:t>a</a:t>
            </a:r>
            <a:r>
              <a:rPr lang="en" altLang="zh-TW" dirty="0"/>
              <a:t>’ backward by </a:t>
            </a:r>
            <a:r>
              <a:rPr lang="en" altLang="zh-TW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" altLang="zh-TW" dirty="0"/>
              <a:t> to reach </a:t>
            </a:r>
            <a:r>
              <a:rPr lang="en" altLang="zh-TW" b="0" i="0" dirty="0">
                <a:effectLst/>
              </a:rPr>
              <a:t>‘</a:t>
            </a:r>
            <a:r>
              <a:rPr lang="en" altLang="zh-TW" b="1" dirty="0"/>
              <a:t>z</a:t>
            </a:r>
            <a:r>
              <a:rPr lang="en" altLang="zh-TW" b="0" i="0" dirty="0">
                <a:effectLst/>
              </a:rPr>
              <a:t>’</a:t>
            </a:r>
            <a:r>
              <a:rPr lang="en" altLang="zh-TW" dirty="0"/>
              <a:t> is like (0 – </a:t>
            </a:r>
            <a:r>
              <a:rPr lang="en" altLang="zh-TW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" altLang="zh-TW" dirty="0"/>
              <a:t> + 26) % 26.</a:t>
            </a:r>
          </a:p>
          <a:p>
            <a:pPr>
              <a:lnSpc>
                <a:spcPct val="150000"/>
              </a:lnSpc>
            </a:pPr>
            <a:r>
              <a:rPr lang="en" altLang="zh-TW" dirty="0"/>
              <a:t>We can easily shift characters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en" altLang="zh-TW" dirty="0"/>
              <a:t> using math and the modulo operation.</a:t>
            </a:r>
          </a:p>
        </p:txBody>
      </p:sp>
    </p:spTree>
    <p:extLst>
      <p:ext uri="{BB962C8B-B14F-4D97-AF65-F5344CB8AC3E}">
        <p14:creationId xmlns:p14="http://schemas.microsoft.com/office/powerpoint/2010/main" val="291342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6C08E-5A2C-F65D-F4B9-F0656A8E4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C816A-6335-A60A-FFDF-96F73127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29903-E8D1-043E-34EE-3AF99C8C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253330"/>
            <a:ext cx="11402290" cy="5604670"/>
          </a:xfrm>
          <a:solidFill>
            <a:schemeClr val="tx1">
              <a:lumMod val="95000"/>
              <a:lumOff val="5000"/>
              <a:alpha val="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TW" dirty="0"/>
              <a:t>Generally, we will try</a:t>
            </a:r>
            <a:r>
              <a:rPr lang="en" altLang="zh-TW" b="0" i="0" dirty="0">
                <a:effectLst/>
              </a:rPr>
              <a:t> the simplest </a:t>
            </a:r>
            <a:r>
              <a:rPr lang="en" altLang="zh-TW" b="1" i="0" dirty="0">
                <a:solidFill>
                  <a:srgbClr val="F74A50"/>
                </a:solidFill>
                <a:effectLst/>
              </a:rPr>
              <a:t>brute-force</a:t>
            </a:r>
            <a:r>
              <a:rPr lang="en" altLang="zh-TW" b="0" i="0" dirty="0">
                <a:effectLst/>
              </a:rPr>
              <a:t> solution.</a:t>
            </a:r>
            <a:r>
              <a:rPr lang="en-US" altLang="zh-TW" b="0" i="0" dirty="0">
                <a:effectLst/>
              </a:rPr>
              <a:t> </a:t>
            </a:r>
            <a:endParaRPr lang="en" altLang="zh-TW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A1A4A-7458-5A5B-62D4-A685B3445EC0}"/>
              </a:ext>
            </a:extLst>
          </p:cNvPr>
          <p:cNvSpPr/>
          <p:nvPr/>
        </p:nvSpPr>
        <p:spPr>
          <a:xfrm>
            <a:off x="838200" y="2814889"/>
            <a:ext cx="3558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Operation:  [ 2 , 3, 9 ]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向右箭號 33">
            <a:extLst>
              <a:ext uri="{FF2B5EF4-FFF2-40B4-BE49-F238E27FC236}">
                <a16:creationId xmlns:a16="http://schemas.microsoft.com/office/drawing/2014/main" id="{02CF055C-69AE-AEE0-D976-6ABDA1CFE140}"/>
              </a:ext>
            </a:extLst>
          </p:cNvPr>
          <p:cNvSpPr/>
          <p:nvPr/>
        </p:nvSpPr>
        <p:spPr>
          <a:xfrm rot="16200000">
            <a:off x="3747056" y="5240048"/>
            <a:ext cx="532758" cy="4716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537E1C2-652A-DF8C-0D69-AB8D9ECAC88D}"/>
              </a:ext>
            </a:extLst>
          </p:cNvPr>
          <p:cNvGrpSpPr/>
          <p:nvPr/>
        </p:nvGrpSpPr>
        <p:grpSpPr>
          <a:xfrm>
            <a:off x="3296399" y="3432176"/>
            <a:ext cx="1691489" cy="945719"/>
            <a:chOff x="7276314" y="2573542"/>
            <a:chExt cx="1691489" cy="94571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9494FF-485D-F166-EE26-810DA3A6715A}"/>
                </a:ext>
              </a:extLst>
            </p:cNvPr>
            <p:cNvSpPr/>
            <p:nvPr/>
          </p:nvSpPr>
          <p:spPr>
            <a:xfrm>
              <a:off x="7276314" y="2573542"/>
              <a:ext cx="1691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Range Left</a:t>
              </a:r>
              <a:endPara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542ABF1-F378-4E1D-A255-5EA750C9A2D4}"/>
                </a:ext>
              </a:extLst>
            </p:cNvPr>
            <p:cNvCxnSpPr/>
            <p:nvPr/>
          </p:nvCxnSpPr>
          <p:spPr>
            <a:xfrm>
              <a:off x="8013511" y="3076499"/>
              <a:ext cx="0" cy="442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8E2897F-20F5-1C2B-0D2B-1350C5F2B501}"/>
              </a:ext>
            </a:extLst>
          </p:cNvPr>
          <p:cNvGrpSpPr/>
          <p:nvPr/>
        </p:nvGrpSpPr>
        <p:grpSpPr>
          <a:xfrm>
            <a:off x="5146861" y="3429421"/>
            <a:ext cx="1898277" cy="936267"/>
            <a:chOff x="10018789" y="2573542"/>
            <a:chExt cx="1898277" cy="93626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3A966D8-3245-B439-56B9-6CA16E51AA44}"/>
                </a:ext>
              </a:extLst>
            </p:cNvPr>
            <p:cNvSpPr/>
            <p:nvPr/>
          </p:nvSpPr>
          <p:spPr>
            <a:xfrm>
              <a:off x="10018789" y="2573542"/>
              <a:ext cx="18982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Range Right</a:t>
              </a:r>
              <a:endPara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F8F98AE-C555-D276-251A-58CB8CBCADFA}"/>
                </a:ext>
              </a:extLst>
            </p:cNvPr>
            <p:cNvCxnSpPr/>
            <p:nvPr/>
          </p:nvCxnSpPr>
          <p:spPr>
            <a:xfrm>
              <a:off x="10885210" y="3067047"/>
              <a:ext cx="0" cy="442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150B48F-44D5-8322-3D20-E43C3ACB3F90}"/>
              </a:ext>
            </a:extLst>
          </p:cNvPr>
          <p:cNvCxnSpPr/>
          <p:nvPr/>
        </p:nvCxnSpPr>
        <p:spPr>
          <a:xfrm>
            <a:off x="2932111" y="3340589"/>
            <a:ext cx="316794" cy="2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D467239-34A5-4568-144D-AC4895808730}"/>
              </a:ext>
            </a:extLst>
          </p:cNvPr>
          <p:cNvSpPr txBox="1"/>
          <p:nvPr/>
        </p:nvSpPr>
        <p:spPr>
          <a:xfrm>
            <a:off x="3875423" y="4436620"/>
            <a:ext cx="141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+9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EC45287-4DE1-0876-71B5-C0307101B52E}"/>
              </a:ext>
            </a:extLst>
          </p:cNvPr>
          <p:cNvSpPr txBox="1"/>
          <p:nvPr/>
        </p:nvSpPr>
        <p:spPr>
          <a:xfrm>
            <a:off x="5840077" y="4481635"/>
            <a:ext cx="141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+9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">
                <a:extLst>
                  <a:ext uri="{FF2B5EF4-FFF2-40B4-BE49-F238E27FC236}">
                    <a16:creationId xmlns:a16="http://schemas.microsoft.com/office/drawing/2014/main" id="{0A737A0A-847A-0A7E-D9C7-0AB5ABD09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007238"/>
                  </p:ext>
                </p:extLst>
              </p:nvPr>
            </p:nvGraphicFramePr>
            <p:xfrm>
              <a:off x="991896" y="4376108"/>
              <a:ext cx="7927192" cy="8489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9404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924192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981798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981798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8489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4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4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4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4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">
                <a:extLst>
                  <a:ext uri="{FF2B5EF4-FFF2-40B4-BE49-F238E27FC236}">
                    <a16:creationId xmlns:a16="http://schemas.microsoft.com/office/drawing/2014/main" id="{0A737A0A-847A-0A7E-D9C7-0AB5ABD09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007238"/>
                  </p:ext>
                </p:extLst>
              </p:nvPr>
            </p:nvGraphicFramePr>
            <p:xfrm>
              <a:off x="991896" y="4376108"/>
              <a:ext cx="7927192" cy="8489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9404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924192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981798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981798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84897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42" t="-2941" r="-290062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7237" t="-2941" r="-207237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923" t="-2941" r="-101923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923" t="-2941" r="-1923" b="-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72D0440-C506-FF72-C4C1-1F84758C2937}"/>
              </a:ext>
            </a:extLst>
          </p:cNvPr>
          <p:cNvCxnSpPr/>
          <p:nvPr/>
        </p:nvCxnSpPr>
        <p:spPr>
          <a:xfrm>
            <a:off x="3460822" y="3350946"/>
            <a:ext cx="316794" cy="2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133 0 " pathEditMode="relative" ptsTypes="AA">
                                      <p:cBhvr>
                                        <p:cTn id="6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2" animBg="1"/>
      <p:bldP spid="34" grpId="3" animBg="1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550B2-2CEA-E5D9-642B-4DC8C551A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5AFEE-2BDC-5616-8C5A-EF223041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A6575-2EE6-860D-D9E6-10933858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253330"/>
            <a:ext cx="11402290" cy="1834427"/>
          </a:xfrm>
          <a:solidFill>
            <a:schemeClr val="tx1">
              <a:lumMod val="95000"/>
              <a:lumOff val="5000"/>
              <a:alpha val="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TW" dirty="0"/>
              <a:t>Generally, we will try</a:t>
            </a:r>
            <a:r>
              <a:rPr lang="en" altLang="zh-TW" b="0" i="0" dirty="0">
                <a:effectLst/>
              </a:rPr>
              <a:t> the simplest </a:t>
            </a:r>
            <a:r>
              <a:rPr lang="en" altLang="zh-TW" b="1" i="0" dirty="0">
                <a:solidFill>
                  <a:srgbClr val="F74A50"/>
                </a:solidFill>
                <a:effectLst/>
              </a:rPr>
              <a:t>brute-force</a:t>
            </a:r>
            <a:r>
              <a:rPr lang="en" altLang="zh-TW" b="0" i="0" dirty="0">
                <a:effectLst/>
              </a:rPr>
              <a:t> solution.</a:t>
            </a:r>
            <a:r>
              <a:rPr lang="en-US" altLang="zh-TW" b="0" i="0" dirty="0">
                <a:effectLst/>
              </a:rPr>
              <a:t> </a:t>
            </a:r>
            <a:endParaRPr lang="en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5C453A-87FB-30C7-0E60-09B1D50CCF19}"/>
              </a:ext>
            </a:extLst>
          </p:cNvPr>
          <p:cNvSpPr txBox="1"/>
          <p:nvPr/>
        </p:nvSpPr>
        <p:spPr>
          <a:xfrm>
            <a:off x="764824" y="2024769"/>
            <a:ext cx="10662352" cy="3877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" altLang="zh-TW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" altLang="zh-TW" sz="24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TW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" altLang="zh-TW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" altLang="zh-TW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2"/>
            <a:r>
              <a:rPr lang="en" altLang="zh-TW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altLang="zh-TW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altLang="zh-TW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TW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" altLang="zh-TW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TW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2"/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s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 % 26 + 26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'a’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altLang="zh-TW" sz="2400" dirty="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" altLang="zh-TW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endParaRPr lang="en" altLang="zh-TW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" altLang="zh-TW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5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1626712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92E1E-7840-660D-7542-FA84E408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9E7F-4943-0F47-8D07-8993694A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F064E9-E3BD-755E-3FAE-A6C8C543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253330"/>
            <a:ext cx="11402290" cy="1834427"/>
          </a:xfrm>
          <a:solidFill>
            <a:schemeClr val="tx1">
              <a:lumMod val="95000"/>
              <a:lumOff val="5000"/>
              <a:alpha val="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TW" dirty="0"/>
              <a:t>Generally, we will try</a:t>
            </a:r>
            <a:r>
              <a:rPr lang="en" altLang="zh-TW" b="0" i="0" dirty="0">
                <a:effectLst/>
              </a:rPr>
              <a:t> the simplest </a:t>
            </a:r>
            <a:r>
              <a:rPr lang="en" altLang="zh-TW" b="1" i="0" dirty="0">
                <a:solidFill>
                  <a:srgbClr val="F74A50"/>
                </a:solidFill>
                <a:effectLst/>
              </a:rPr>
              <a:t>brute-force</a:t>
            </a:r>
            <a:r>
              <a:rPr lang="en" altLang="zh-TW" b="0" i="0" dirty="0">
                <a:effectLst/>
              </a:rPr>
              <a:t> solution.</a:t>
            </a:r>
            <a:r>
              <a:rPr lang="en-US" altLang="zh-TW" b="0" i="0" dirty="0">
                <a:effectLst/>
              </a:rPr>
              <a:t> </a:t>
            </a:r>
            <a:endParaRPr lang="en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23302F0-CC14-1786-D980-ACC97ED8828A}"/>
              </a:ext>
            </a:extLst>
          </p:cNvPr>
          <p:cNvSpPr txBox="1">
            <a:spLocks/>
          </p:cNvSpPr>
          <p:nvPr/>
        </p:nvSpPr>
        <p:spPr>
          <a:xfrm>
            <a:off x="394854" y="5803452"/>
            <a:ext cx="11402290" cy="1834427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/>
              <a:t>If you use this method, you may get </a:t>
            </a:r>
            <a:r>
              <a:rPr lang="en-US" altLang="zh-TW" b="1" dirty="0">
                <a:solidFill>
                  <a:srgbClr val="F74A50"/>
                </a:solidFill>
              </a:rPr>
              <a:t>TLE</a:t>
            </a:r>
            <a:r>
              <a:rPr lang="en-US" altLang="zh-TW" dirty="0"/>
              <a:t> in some testcases.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558264-682F-2A9B-6C96-D686A1452113}"/>
              </a:ext>
            </a:extLst>
          </p:cNvPr>
          <p:cNvSpPr txBox="1"/>
          <p:nvPr/>
        </p:nvSpPr>
        <p:spPr>
          <a:xfrm>
            <a:off x="764824" y="2024769"/>
            <a:ext cx="10662352" cy="3877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" altLang="zh-TW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" altLang="zh-TW" sz="24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TW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" altLang="zh-TW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" altLang="zh-TW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2"/>
            <a:r>
              <a:rPr lang="en" altLang="zh-TW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altLang="zh-TW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altLang="zh-TW" sz="2400" b="0" dirty="0">
                <a:solidFill>
                  <a:srgbClr val="C586C0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for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(</a:t>
            </a:r>
            <a:r>
              <a:rPr lang="en" altLang="zh-TW" sz="2400" b="0" dirty="0">
                <a:solidFill>
                  <a:srgbClr val="569CD6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int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j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=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l</a:t>
            </a:r>
            <a:r>
              <a:rPr lang="en" altLang="zh-TW" sz="2400" b="0" dirty="0">
                <a:solidFill>
                  <a:srgbClr val="D4D4D4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-</a:t>
            </a:r>
            <a:r>
              <a:rPr lang="en" altLang="zh-TW" sz="2400" b="0" dirty="0">
                <a:solidFill>
                  <a:srgbClr val="B5CEA8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1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; </a:t>
            </a:r>
            <a:r>
              <a:rPr lang="en" altLang="zh-TW" sz="2400" b="0" dirty="0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j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&lt;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r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; </a:t>
            </a:r>
            <a:r>
              <a:rPr lang="en" altLang="zh-TW" sz="2400" b="0" dirty="0" err="1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j</a:t>
            </a:r>
            <a:r>
              <a:rPr lang="en" altLang="zh-TW" sz="2400" b="0" dirty="0" err="1">
                <a:solidFill>
                  <a:srgbClr val="D4D4D4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++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){</a:t>
            </a:r>
          </a:p>
          <a:p>
            <a:pPr lvl="2"/>
            <a:r>
              <a:rPr lang="en" altLang="zh-TW" sz="2400" b="0" dirty="0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	s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[</a:t>
            </a:r>
            <a:r>
              <a:rPr lang="en" altLang="zh-TW" sz="2400" b="0" dirty="0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j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] </a:t>
            </a:r>
            <a:r>
              <a:rPr lang="en" altLang="zh-TW" sz="2400" b="0" dirty="0">
                <a:solidFill>
                  <a:srgbClr val="D4D4D4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=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(</a:t>
            </a:r>
            <a:r>
              <a:rPr lang="en" altLang="zh-TW" sz="2400" b="0" dirty="0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s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[</a:t>
            </a:r>
            <a:r>
              <a:rPr lang="en" altLang="zh-TW" sz="2400" b="0" dirty="0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j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] </a:t>
            </a:r>
            <a:r>
              <a:rPr lang="en" altLang="zh-TW" sz="2400" b="0" dirty="0">
                <a:solidFill>
                  <a:srgbClr val="D4D4D4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-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CE9178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'a'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+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9CDCFE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m % 26 + 26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) </a:t>
            </a:r>
            <a:r>
              <a:rPr lang="en" altLang="zh-TW" sz="2400" b="0" dirty="0">
                <a:solidFill>
                  <a:srgbClr val="D4D4D4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%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B5CEA8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26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D4D4D4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+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 </a:t>
            </a:r>
            <a:r>
              <a:rPr lang="en" altLang="zh-TW" sz="2400" b="0" dirty="0">
                <a:solidFill>
                  <a:srgbClr val="CE9178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'a’</a:t>
            </a:r>
            <a:r>
              <a:rPr lang="en" altLang="zh-TW" sz="2400" b="0" dirty="0">
                <a:solidFill>
                  <a:srgbClr val="CCCCCC"/>
                </a:solidFill>
                <a:effectLst/>
                <a:highlight>
                  <a:srgbClr val="525252"/>
                </a:highlight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altLang="zh-TW" sz="2400" dirty="0">
                <a:solidFill>
                  <a:srgbClr val="CCCCCC"/>
                </a:solidFill>
                <a:highlight>
                  <a:srgbClr val="525252"/>
                </a:highlight>
                <a:latin typeface="Menlo" panose="020B0609030804020204" pitchFamily="49" charset="0"/>
              </a:rPr>
              <a:t>}</a:t>
            </a:r>
            <a:endParaRPr lang="en" altLang="zh-TW" sz="2400" b="0" dirty="0">
              <a:solidFill>
                <a:srgbClr val="CCCCCC"/>
              </a:solidFill>
              <a:effectLst/>
              <a:highlight>
                <a:srgbClr val="525252"/>
              </a:highlight>
              <a:latin typeface="Menlo" panose="020B0609030804020204" pitchFamily="49" charset="0"/>
            </a:endParaRPr>
          </a:p>
          <a:p>
            <a:pPr lvl="1"/>
            <a:r>
              <a:rPr lang="en" altLang="zh-TW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endParaRPr lang="en" altLang="zh-TW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" altLang="zh-TW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62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格 4">
                <a:extLst>
                  <a:ext uri="{FF2B5EF4-FFF2-40B4-BE49-F238E27FC236}">
                    <a16:creationId xmlns:a16="http://schemas.microsoft.com/office/drawing/2014/main" id="{40DCF778-E2FE-4301-8C85-4B3F1183FB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901408"/>
                  </p:ext>
                </p:extLst>
              </p:nvPr>
            </p:nvGraphicFramePr>
            <p:xfrm>
              <a:off x="753036" y="4390997"/>
              <a:ext cx="10712820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5470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1679716681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3514571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3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3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3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999999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格 4">
                <a:extLst>
                  <a:ext uri="{FF2B5EF4-FFF2-40B4-BE49-F238E27FC236}">
                    <a16:creationId xmlns:a16="http://schemas.microsoft.com/office/drawing/2014/main" id="{40DCF778-E2FE-4301-8C85-4B3F1183FB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901408"/>
                  </p:ext>
                </p:extLst>
              </p:nvPr>
            </p:nvGraphicFramePr>
            <p:xfrm>
              <a:off x="753036" y="4390997"/>
              <a:ext cx="10712820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5470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1679716681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  <a:gridCol w="1785470">
                      <a:extLst>
                        <a:ext uri="{9D8B030D-6E8A-4147-A177-3AD203B41FA5}">
                          <a16:colId xmlns:a16="http://schemas.microsoft.com/office/drawing/2014/main" val="35145713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18" t="-13462" r="-501418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143" t="-13462" r="-405000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709" t="-13462" r="-302128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3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TW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571" t="-13462" r="-103571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000" t="-13462" r="-2837" b="-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274" y="149504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For example :</a:t>
            </a:r>
          </a:p>
        </p:txBody>
      </p:sp>
      <p:sp>
        <p:nvSpPr>
          <p:cNvPr id="37" name="矩形 36"/>
          <p:cNvSpPr/>
          <p:nvPr/>
        </p:nvSpPr>
        <p:spPr>
          <a:xfrm>
            <a:off x="838200" y="2814889"/>
            <a:ext cx="4961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Operation:  [ 1 , 1000000, 99 ]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9" name="向右箭號 38"/>
          <p:cNvSpPr/>
          <p:nvPr/>
        </p:nvSpPr>
        <p:spPr>
          <a:xfrm rot="16200000">
            <a:off x="1593184" y="5189832"/>
            <a:ext cx="532758" cy="4716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/>
          <p:cNvGrpSpPr/>
          <p:nvPr/>
        </p:nvGrpSpPr>
        <p:grpSpPr>
          <a:xfrm>
            <a:off x="1013819" y="3439881"/>
            <a:ext cx="1691489" cy="945719"/>
            <a:chOff x="7276314" y="2573542"/>
            <a:chExt cx="1691489" cy="945719"/>
          </a:xfrm>
        </p:grpSpPr>
        <p:sp>
          <p:nvSpPr>
            <p:cNvPr id="42" name="矩形 41"/>
            <p:cNvSpPr/>
            <p:nvPr/>
          </p:nvSpPr>
          <p:spPr>
            <a:xfrm>
              <a:off x="7276314" y="2573542"/>
              <a:ext cx="1691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Range Left</a:t>
              </a:r>
              <a:endPara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44" name="直線接點 43"/>
            <p:cNvCxnSpPr/>
            <p:nvPr/>
          </p:nvCxnSpPr>
          <p:spPr>
            <a:xfrm>
              <a:off x="8013511" y="3076499"/>
              <a:ext cx="0" cy="442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>
            <a:off x="9707907" y="3474704"/>
            <a:ext cx="1898277" cy="936267"/>
            <a:chOff x="10018789" y="2573542"/>
            <a:chExt cx="1898277" cy="936267"/>
          </a:xfrm>
        </p:grpSpPr>
        <p:sp>
          <p:nvSpPr>
            <p:cNvPr id="41" name="矩形 40"/>
            <p:cNvSpPr/>
            <p:nvPr/>
          </p:nvSpPr>
          <p:spPr>
            <a:xfrm>
              <a:off x="10018789" y="2573542"/>
              <a:ext cx="18982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Range Right</a:t>
              </a:r>
              <a:endPara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10885210" y="3067047"/>
              <a:ext cx="0" cy="442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/>
          <p:cNvCxnSpPr/>
          <p:nvPr/>
        </p:nvCxnSpPr>
        <p:spPr>
          <a:xfrm>
            <a:off x="2932111" y="3340589"/>
            <a:ext cx="316794" cy="2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cxnSpLocks/>
          </p:cNvCxnSpPr>
          <p:nvPr/>
        </p:nvCxnSpPr>
        <p:spPr>
          <a:xfrm flipV="1">
            <a:off x="3460822" y="3338109"/>
            <a:ext cx="1389084" cy="128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AFC16A5-995A-43F8-9638-D506FC58BF9F}"/>
              </a:ext>
            </a:extLst>
          </p:cNvPr>
          <p:cNvSpPr txBox="1"/>
          <p:nvPr/>
        </p:nvSpPr>
        <p:spPr>
          <a:xfrm>
            <a:off x="1751016" y="4426892"/>
            <a:ext cx="8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+99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6A07164-339C-4969-BCD4-346178674AAA}"/>
              </a:ext>
            </a:extLst>
          </p:cNvPr>
          <p:cNvSpPr txBox="1"/>
          <p:nvPr/>
        </p:nvSpPr>
        <p:spPr>
          <a:xfrm>
            <a:off x="3492432" y="4377183"/>
            <a:ext cx="8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+99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356E96-DD42-4CBE-8E1A-C8D1FAA54998}"/>
              </a:ext>
            </a:extLst>
          </p:cNvPr>
          <p:cNvSpPr txBox="1"/>
          <p:nvPr/>
        </p:nvSpPr>
        <p:spPr>
          <a:xfrm>
            <a:off x="5287337" y="4377183"/>
            <a:ext cx="8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+99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BF3A0B-FFD4-45A3-BBC9-B2AF074A16D5}"/>
              </a:ext>
            </a:extLst>
          </p:cNvPr>
          <p:cNvSpPr txBox="1"/>
          <p:nvPr/>
        </p:nvSpPr>
        <p:spPr>
          <a:xfrm>
            <a:off x="6740191" y="4385600"/>
            <a:ext cx="8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+99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5C5BFEA-56D8-48DF-B0E1-555906246970}"/>
              </a:ext>
            </a:extLst>
          </p:cNvPr>
          <p:cNvSpPr txBox="1"/>
          <p:nvPr/>
        </p:nvSpPr>
        <p:spPr>
          <a:xfrm>
            <a:off x="8743083" y="4329305"/>
            <a:ext cx="8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+99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87EE7A6-BDE6-4637-928E-76FA1383528C}"/>
              </a:ext>
            </a:extLst>
          </p:cNvPr>
          <p:cNvSpPr txBox="1"/>
          <p:nvPr/>
        </p:nvSpPr>
        <p:spPr>
          <a:xfrm>
            <a:off x="10657046" y="4313263"/>
            <a:ext cx="8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+99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D9D1EA0-5560-4D09-99A6-4CE300387D70}"/>
              </a:ext>
            </a:extLst>
          </p:cNvPr>
          <p:cNvSpPr txBox="1"/>
          <p:nvPr/>
        </p:nvSpPr>
        <p:spPr>
          <a:xfrm>
            <a:off x="7708757" y="3254144"/>
            <a:ext cx="422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0ED06A3-6F98-455D-980C-9856DEF37F5C}"/>
                  </a:ext>
                </a:extLst>
              </p:cNvPr>
              <p:cNvSpPr txBox="1"/>
              <p:nvPr/>
            </p:nvSpPr>
            <p:spPr>
              <a:xfrm>
                <a:off x="838200" y="3328378"/>
                <a:ext cx="1061124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In the worst case, each of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sz="3200" dirty="0"/>
                  <a:t> </a:t>
                </a:r>
                <a:r>
                  <a:rPr lang="en-US" altLang="zh-TW" sz="3200" dirty="0" err="1"/>
                  <a:t>operations</a:t>
                </a:r>
                <a:r>
                  <a:rPr lang="en-US" altLang="zh-TW" sz="3200" dirty="0"/>
                  <a:t> performed approximately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sz="3200" dirty="0"/>
                  <a:t> additions, thus a total of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TW" sz="3200" dirty="0"/>
                  <a:t> additions.</a:t>
                </a:r>
                <a:endParaRPr lang="en-US" altLang="zh-TW" sz="3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0ED06A3-6F98-455D-980C-9856DEF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8378"/>
                <a:ext cx="10611248" cy="1569660"/>
              </a:xfrm>
              <a:prstGeom prst="rect">
                <a:avLst/>
              </a:prstGeom>
              <a:blipFill>
                <a:blip r:embed="rId3"/>
                <a:stretch>
                  <a:fillRect l="-1494" t="-4669" b="-12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70B43E5C-1812-4E27-8FCD-6E79A37BE587}"/>
              </a:ext>
            </a:extLst>
          </p:cNvPr>
          <p:cNvSpPr txBox="1"/>
          <p:nvPr/>
        </p:nvSpPr>
        <p:spPr>
          <a:xfrm>
            <a:off x="592945" y="5740182"/>
            <a:ext cx="1100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estimate criterion is </a:t>
            </a:r>
            <a:r>
              <a:rPr lang="en-US" altLang="zh-TW" sz="2400" b="1" dirty="0">
                <a:solidFill>
                  <a:srgbClr val="FF0000"/>
                </a:solidFill>
              </a:rPr>
              <a:t>10</a:t>
            </a:r>
            <a:r>
              <a:rPr lang="en-US" altLang="zh-TW" sz="2400" b="1" baseline="30000" dirty="0">
                <a:solidFill>
                  <a:srgbClr val="FF0000"/>
                </a:solidFill>
              </a:rPr>
              <a:t>8</a:t>
            </a:r>
            <a:r>
              <a:rPr lang="en-US" altLang="zh-TW" sz="3200" b="1" dirty="0">
                <a:solidFill>
                  <a:srgbClr val="FF0000"/>
                </a:solidFill>
              </a:rPr>
              <a:t> operations (+, -, *, /, =, ...) in 1 second !</a:t>
            </a:r>
            <a:endParaRPr lang="en-US" altLang="zh-TW" sz="32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0F90759-6D29-3E65-E891-1FC4C83B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26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13399 0.0039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99 0.00394 L 0.28125 -0.0057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25 -0.00579 L 0.42982 3.7037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82 -2.22222E-6 L 0.57696 -2.22222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696 -2.22222E-6 L 0.72696 0.0048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55" grpId="0"/>
      <p:bldP spid="55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7" grpId="0"/>
      <p:bldP spid="27" grpId="1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6FAECCF6-6DF7-2ED6-C6A3-21F9AE84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>
                <a:extLst>
                  <a:ext uri="{FF2B5EF4-FFF2-40B4-BE49-F238E27FC236}">
                    <a16:creationId xmlns:a16="http://schemas.microsoft.com/office/drawing/2014/main" id="{C29124C2-E6F5-FE87-C35D-766D0654D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855" y="1253330"/>
                <a:ext cx="11402290" cy="4975192"/>
              </a:xfrm>
              <a:solidFill>
                <a:schemeClr val="tx1">
                  <a:lumMod val="95000"/>
                  <a:lumOff val="5000"/>
                  <a:alpha val="0"/>
                </a:schemeClr>
              </a:solidFill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In the brute-force method, the execution time depends on the size of the interval for each operation, and if each interval’s size is close to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800" dirty="0"/>
                  <a:t>, it may lead to </a:t>
                </a:r>
                <a:r>
                  <a:rPr lang="en-US" altLang="zh-TW" sz="2800" b="1" dirty="0">
                    <a:solidFill>
                      <a:srgbClr val="F74A50"/>
                    </a:solidFill>
                  </a:rPr>
                  <a:t>TLE</a:t>
                </a:r>
                <a:r>
                  <a:rPr lang="en-US" altLang="zh-TW" sz="28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Is there a way for us to transform each operation into several simpler operations instead ?</a:t>
                </a:r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" altLang="zh-TW" dirty="0"/>
              </a:p>
            </p:txBody>
          </p:sp>
        </mc:Choice>
        <mc:Fallback xmlns="">
          <p:sp>
            <p:nvSpPr>
              <p:cNvPr id="9" name="內容版面配置區 2">
                <a:extLst>
                  <a:ext uri="{FF2B5EF4-FFF2-40B4-BE49-F238E27FC236}">
                    <a16:creationId xmlns:a16="http://schemas.microsoft.com/office/drawing/2014/main" id="{C29124C2-E6F5-FE87-C35D-766D0654D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855" y="1253330"/>
                <a:ext cx="11402290" cy="4975192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952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43CD6-700B-25B4-89D0-E157271EB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C61A2B6-7398-C4C1-133D-34554DD9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>
                <a:extLst>
                  <a:ext uri="{FF2B5EF4-FFF2-40B4-BE49-F238E27FC236}">
                    <a16:creationId xmlns:a16="http://schemas.microsoft.com/office/drawing/2014/main" id="{76E26E7E-D2BE-0EF6-9F44-4F3EAE4BA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855" y="1253330"/>
                <a:ext cx="11402290" cy="4975192"/>
              </a:xfrm>
              <a:solidFill>
                <a:schemeClr val="tx1">
                  <a:lumMod val="95000"/>
                  <a:lumOff val="5000"/>
                  <a:alpha val="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TW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r>
                  <a:rPr lang="en-US" altLang="zh-TW" sz="2800" dirty="0"/>
                  <a:t>…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𝐿𝑇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2800" b="0" i="1" baseline="-25000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We note that the intervals can </a:t>
                </a:r>
                <a:r>
                  <a:rPr lang="en-US" altLang="zh-TW" b="1" dirty="0">
                    <a:solidFill>
                      <a:srgbClr val="F74A50"/>
                    </a:solidFill>
                  </a:rPr>
                  <a:t>overlap</a:t>
                </a:r>
                <a:r>
                  <a:rPr lang="en-US" altLang="zh-TW" dirty="0"/>
                  <a:t> with each other.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cs typeface="Arial" panose="020B0604020202020204" pitchFamily="34" charset="0"/>
                  </a:rPr>
                  <a:t>Can we record the overall modification for an intersected interval before doing the real additions?</a:t>
                </a:r>
              </a:p>
              <a:p>
                <a:pPr marL="0" indent="0">
                  <a:buNone/>
                </a:pPr>
                <a:endParaRPr lang="en-US" altLang="zh-TW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內容版面配置區 2">
                <a:extLst>
                  <a:ext uri="{FF2B5EF4-FFF2-40B4-BE49-F238E27FC236}">
                    <a16:creationId xmlns:a16="http://schemas.microsoft.com/office/drawing/2014/main" id="{76E26E7E-D2BE-0EF6-9F44-4F3EAE4BA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855" y="1253330"/>
                <a:ext cx="11402290" cy="4975192"/>
              </a:xfr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49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45106-120E-7B26-9428-645EF546B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9A17DFC-B61B-6D7B-6153-8DC8F43D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>
                <a:extLst>
                  <a:ext uri="{FF2B5EF4-FFF2-40B4-BE49-F238E27FC236}">
                    <a16:creationId xmlns:a16="http://schemas.microsoft.com/office/drawing/2014/main" id="{832DFB1F-B8EA-E442-4B05-E67992699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855" y="1253330"/>
                <a:ext cx="11402290" cy="4975192"/>
              </a:xfrm>
              <a:solidFill>
                <a:schemeClr val="tx1">
                  <a:lumMod val="95000"/>
                  <a:lumOff val="5000"/>
                  <a:alpha val="0"/>
                </a:schemeClr>
              </a:solidFill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cs typeface="Arial" panose="020B0604020202020204" pitchFamily="34" charset="0"/>
                  </a:rPr>
                  <a:t>Let </a:t>
                </a:r>
                <a:r>
                  <a:rPr lang="en-US" altLang="zh-TW" i="1" dirty="0">
                    <a:cs typeface="Arial" panose="020B0604020202020204" pitchFamily="34" charset="0"/>
                  </a:rPr>
                  <a:t>A</a:t>
                </a:r>
                <a:r>
                  <a:rPr lang="en-US" altLang="zh-TW" dirty="0">
                    <a:cs typeface="Arial" panose="020B0604020202020204" pitchFamily="34" charset="0"/>
                  </a:rPr>
                  <a:t> be the original sequence to be operated. We can introduce another sequence, let’s call it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altLang="zh-TW" dirty="0">
                    <a:cs typeface="Arial" panose="020B0604020202020204" pitchFamily="34" charset="0"/>
                  </a:rPr>
                  <a:t>, which is the difference sequence of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en-US" altLang="zh-TW" dirty="0">
                  <a:cs typeface="Arial" panose="020B0604020202020204" pitchFamily="34" charset="0"/>
                </a:endParaRPr>
              </a:p>
              <a:p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TW" dirty="0">
                    <a:cs typeface="Arial" panose="020B0604020202020204" pitchFamily="34" charset="0"/>
                  </a:rPr>
                  <a:t>That is, reversely,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TW" dirty="0">
                    <a:cs typeface="Arial" panose="020B0604020202020204" pitchFamily="34" charset="0"/>
                  </a:rPr>
                  <a:t> is the prefix sum of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altLang="zh-TW" dirty="0">
                    <a:cs typeface="Arial" panose="020B0604020202020204" pitchFamily="34" charset="0"/>
                  </a:rPr>
                  <a:t>, which means </a:t>
                </a:r>
              </a:p>
              <a:p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74A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F74A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altLang="zh-TW" b="0" i="0" smtClean="0">
                              <a:solidFill>
                                <a:srgbClr val="F74A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F74A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TW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內容版面配置區 2">
                <a:extLst>
                  <a:ext uri="{FF2B5EF4-FFF2-40B4-BE49-F238E27FC236}">
                    <a16:creationId xmlns:a16="http://schemas.microsoft.com/office/drawing/2014/main" id="{832DFB1F-B8EA-E442-4B05-E67992699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855" y="1253330"/>
                <a:ext cx="11402290" cy="4975192"/>
              </a:xfr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674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54" y="129201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cs typeface="Arial" panose="020B0604020202020204" pitchFamily="34" charset="0"/>
              </a:rPr>
              <a:t>Sample I/O :</a:t>
            </a: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1339640-B368-44DD-9CC4-B68DCCCE89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221847"/>
                  </p:ext>
                </p:extLst>
              </p:nvPr>
            </p:nvGraphicFramePr>
            <p:xfrm>
              <a:off x="7236187" y="2933114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1339640-B368-44DD-9CC4-B68DCCCE89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221847"/>
                  </p:ext>
                </p:extLst>
              </p:nvPr>
            </p:nvGraphicFramePr>
            <p:xfrm>
              <a:off x="7236187" y="2933114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99" t="-2703" r="-305747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136" t="-2703" r="-202273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3448" t="-2703" r="-104598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448" t="-2703" r="-4598" b="-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E55BE1B-2DBD-4753-A47D-5301922FFDBC}"/>
                  </a:ext>
                </a:extLst>
              </p:cNvPr>
              <p:cNvSpPr txBox="1"/>
              <p:nvPr/>
            </p:nvSpPr>
            <p:spPr>
              <a:xfrm>
                <a:off x="6705600" y="2186671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+mj-ea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800" dirty="0">
                    <a:ea typeface="+mj-ea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ea typeface="+mj-ea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E55BE1B-2DBD-4753-A47D-5301922FF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186671"/>
                <a:ext cx="3124909" cy="523220"/>
              </a:xfrm>
              <a:prstGeom prst="rect">
                <a:avLst/>
              </a:prstGeom>
              <a:blipFill>
                <a:blip r:embed="rId4"/>
                <a:stretch>
                  <a:fillRect l="-1215" t="-11905" b="-30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552EE73-B8F4-42D4-90F5-EC02653E9833}"/>
                  </a:ext>
                </a:extLst>
              </p:cNvPr>
              <p:cNvSpPr txBox="1"/>
              <p:nvPr/>
            </p:nvSpPr>
            <p:spPr>
              <a:xfrm>
                <a:off x="180975" y="2186671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𝐴</m:t>
                    </m:r>
                  </m:oMath>
                </a14:m>
                <a:r>
                  <a:rPr lang="en-US" altLang="zh-TW" sz="2800" dirty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552EE73-B8F4-42D4-90F5-EC02653E9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2186671"/>
                <a:ext cx="3124909" cy="523220"/>
              </a:xfrm>
              <a:prstGeom prst="rect">
                <a:avLst/>
              </a:prstGeom>
              <a:blipFill>
                <a:blip r:embed="rId5"/>
                <a:stretch>
                  <a:fillRect l="-1215" t="-11905" b="-30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2889C328-E3E6-4A93-B7F1-1A4E3EA1F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463700"/>
                  </p:ext>
                </p:extLst>
              </p:nvPr>
            </p:nvGraphicFramePr>
            <p:xfrm>
              <a:off x="746460" y="2933114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2889C328-E3E6-4A93-B7F1-1A4E3EA1F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463700"/>
                  </p:ext>
                </p:extLst>
              </p:nvPr>
            </p:nvGraphicFramePr>
            <p:xfrm>
              <a:off x="746460" y="2933114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149" t="-2703" r="-304598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2703" r="-201136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2299" t="-2703" r="-103448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2299" t="-2703" r="-3448" b="-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A51B239-3354-4AAE-BB46-DBF399F65FDE}"/>
              </a:ext>
            </a:extLst>
          </p:cNvPr>
          <p:cNvCxnSpPr>
            <a:cxnSpLocks/>
          </p:cNvCxnSpPr>
          <p:nvPr/>
        </p:nvCxnSpPr>
        <p:spPr>
          <a:xfrm>
            <a:off x="5459506" y="3284270"/>
            <a:ext cx="1246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0415589-FECE-455A-9133-1019EE484340}"/>
                  </a:ext>
                </a:extLst>
              </p:cNvPr>
              <p:cNvSpPr txBox="1"/>
              <p:nvPr/>
            </p:nvSpPr>
            <p:spPr>
              <a:xfrm>
                <a:off x="5249967" y="2829213"/>
                <a:ext cx="1692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0415589-FECE-455A-9133-1019EE48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67" y="2829213"/>
                <a:ext cx="16920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AD9E0A-B51B-4654-BA2A-19244817794E}"/>
                  </a:ext>
                </a:extLst>
              </p:cNvPr>
              <p:cNvSpPr txBox="1"/>
              <p:nvPr/>
            </p:nvSpPr>
            <p:spPr>
              <a:xfrm>
                <a:off x="691403" y="3814158"/>
                <a:ext cx="10782299" cy="22306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200" dirty="0">
                    <a:cs typeface="Arial" panose="020B0604020202020204" pitchFamily="34" charset="0"/>
                  </a:rPr>
                  <a:t>We can divide each operation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in two steps: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</a:t>
                </a:r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:r>
                  <a:rPr lang="en-US" altLang="zh-TW" sz="3200" dirty="0"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sz="3200" dirty="0"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AD9E0A-B51B-4654-BA2A-192448177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3" y="3814158"/>
                <a:ext cx="10782299" cy="2230675"/>
              </a:xfrm>
              <a:prstGeom prst="rect">
                <a:avLst/>
              </a:prstGeom>
              <a:blipFill>
                <a:blip r:embed="rId8"/>
                <a:stretch>
                  <a:fillRect l="-1529" b="-79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標題 1">
            <a:extLst>
              <a:ext uri="{FF2B5EF4-FFF2-40B4-BE49-F238E27FC236}">
                <a16:creationId xmlns:a16="http://schemas.microsoft.com/office/drawing/2014/main" id="{0374ECE8-FB55-D9A3-9B9A-D01894FC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1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4854" y="1307486"/>
            <a:ext cx="481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1: [1, 2, 1]</a:t>
            </a:r>
            <a:endParaRPr lang="zh-TW" altLang="en-US" sz="32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59A24D-563D-4804-911F-DA5202E6C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72227"/>
              </p:ext>
            </p:extLst>
          </p:nvPr>
        </p:nvGraphicFramePr>
        <p:xfrm>
          <a:off x="1120215" y="2727960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1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1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1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1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CB985CC-8AA5-4D4F-8266-FBC2FCF55FD9}"/>
                  </a:ext>
                </a:extLst>
              </p:cNvPr>
              <p:cNvSpPr txBox="1"/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500" dirty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CB985CC-8AA5-4D4F-8266-FBC2FCF5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0" t="-10256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1D8A51CE-2506-4AEA-A4D0-F8BA243A68AB}"/>
              </a:ext>
            </a:extLst>
          </p:cNvPr>
          <p:cNvSpPr txBox="1"/>
          <p:nvPr/>
        </p:nvSpPr>
        <p:spPr>
          <a:xfrm>
            <a:off x="1439955" y="2724537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+1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85E3E9-7434-48C0-BF84-B6953B9AB7C9}"/>
              </a:ext>
            </a:extLst>
          </p:cNvPr>
          <p:cNvSpPr txBox="1"/>
          <p:nvPr/>
        </p:nvSpPr>
        <p:spPr>
          <a:xfrm>
            <a:off x="6390153" y="2721114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-1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D1C6DE8-6944-4FBD-88CE-0ADD42C09260}"/>
                  </a:ext>
                </a:extLst>
              </p:cNvPr>
              <p:cNvSpPr txBox="1"/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200" dirty="0">
                    <a:cs typeface="Arial" panose="020B0604020202020204" pitchFamily="34" charset="0"/>
                  </a:rPr>
                  <a:t>We can divide each operation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in two steps: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</a:t>
                </a:r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:r>
                  <a:rPr lang="en-US" altLang="zh-TW" sz="3200" dirty="0"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sz="3200" dirty="0"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D1C6DE8-6944-4FBD-88CE-0ADD42C09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blipFill>
                <a:blip r:embed="rId4"/>
                <a:stretch>
                  <a:fillRect l="-1412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7B93EBA7-3B21-661B-5546-9CD760CB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3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A3D26-638C-A3CF-4E8A-3DB6C0383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5AC263B-0997-2236-FEFD-740AAE329F89}"/>
              </a:ext>
            </a:extLst>
          </p:cNvPr>
          <p:cNvSpPr txBox="1"/>
          <p:nvPr/>
        </p:nvSpPr>
        <p:spPr>
          <a:xfrm>
            <a:off x="394854" y="1307486"/>
            <a:ext cx="481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1: [1, 2, 1]</a:t>
            </a:r>
            <a:endParaRPr lang="zh-TW" altLang="en-US" sz="32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07F2FB-BBF0-701E-2BC6-EF34F5AFA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89796"/>
              </p:ext>
            </p:extLst>
          </p:nvPr>
        </p:nvGraphicFramePr>
        <p:xfrm>
          <a:off x="1120215" y="2727960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1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0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1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128FEDD-046E-EF86-E4AE-15EFB24DAB97}"/>
                  </a:ext>
                </a:extLst>
              </p:cNvPr>
              <p:cNvSpPr txBox="1"/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500" dirty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128FEDD-046E-EF86-E4AE-15EFB24D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0" t="-10256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6F5CFAF-B8BB-53A4-C9F9-AB86FB6A299B}"/>
                  </a:ext>
                </a:extLst>
              </p:cNvPr>
              <p:cNvSpPr txBox="1"/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200" dirty="0">
                    <a:cs typeface="Arial" panose="020B0604020202020204" pitchFamily="34" charset="0"/>
                  </a:rPr>
                  <a:t>We can divide each operation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in two steps: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</a:t>
                </a:r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:r>
                  <a:rPr lang="en-US" altLang="zh-TW" sz="3200" dirty="0"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sz="3200" dirty="0"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6F5CFAF-B8BB-53A4-C9F9-AB86FB6A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blipFill>
                <a:blip r:embed="rId4"/>
                <a:stretch>
                  <a:fillRect l="-1412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0ADCEFAF-DEF1-579E-3BD7-CE4AEE13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865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2BA10-6DD8-B335-94C5-6887973E4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C91978C-6353-94D0-C8D9-4893906113CC}"/>
              </a:ext>
            </a:extLst>
          </p:cNvPr>
          <p:cNvSpPr txBox="1"/>
          <p:nvPr/>
        </p:nvSpPr>
        <p:spPr>
          <a:xfrm>
            <a:off x="394854" y="1307486"/>
            <a:ext cx="481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2: [2, 3, 2]</a:t>
            </a:r>
            <a:endParaRPr lang="zh-TW" altLang="en-US" sz="32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C200DCE-3BDD-6178-2DB7-D4B5D9A7A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54358"/>
              </p:ext>
            </p:extLst>
          </p:nvPr>
        </p:nvGraphicFramePr>
        <p:xfrm>
          <a:off x="1120215" y="2727960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2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1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0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1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FA830FD6-6816-2BB4-3AEA-161075C97D5F}"/>
                  </a:ext>
                </a:extLst>
              </p:cNvPr>
              <p:cNvSpPr txBox="1"/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500" dirty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FA830FD6-6816-2BB4-3AEA-161075C9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0" t="-10256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160A1C-C9AF-80B1-06D8-5BCA8A12927F}"/>
              </a:ext>
            </a:extLst>
          </p:cNvPr>
          <p:cNvSpPr txBox="1"/>
          <p:nvPr/>
        </p:nvSpPr>
        <p:spPr>
          <a:xfrm>
            <a:off x="3944004" y="2724537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+2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D76FD5B-C3BF-8737-0709-9A0843CBA4E9}"/>
              </a:ext>
            </a:extLst>
          </p:cNvPr>
          <p:cNvSpPr txBox="1"/>
          <p:nvPr/>
        </p:nvSpPr>
        <p:spPr>
          <a:xfrm>
            <a:off x="8978609" y="2717692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-2</a:t>
            </a:r>
            <a:endParaRPr lang="zh-TW" altLang="en-US" sz="40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838E15E-03A6-B72F-47E7-3466B6EF8DB1}"/>
                  </a:ext>
                </a:extLst>
              </p:cNvPr>
              <p:cNvSpPr txBox="1"/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200" dirty="0">
                    <a:cs typeface="Arial" panose="020B0604020202020204" pitchFamily="34" charset="0"/>
                  </a:rPr>
                  <a:t>We can divide each operation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in two steps: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</a:t>
                </a:r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:r>
                  <a:rPr lang="en-US" altLang="zh-TW" sz="3200" dirty="0"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sz="3200" dirty="0"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838E15E-03A6-B72F-47E7-3466B6EF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blipFill>
                <a:blip r:embed="rId4"/>
                <a:stretch>
                  <a:fillRect l="-1412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70D3A075-D5D0-2BF4-0461-2C9321F3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64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0D431-7B07-5FFF-7241-0D31F2188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61287F1-28B4-71A5-5D56-A854F5275C10}"/>
              </a:ext>
            </a:extLst>
          </p:cNvPr>
          <p:cNvSpPr txBox="1"/>
          <p:nvPr/>
        </p:nvSpPr>
        <p:spPr>
          <a:xfrm>
            <a:off x="394854" y="1307486"/>
            <a:ext cx="481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2: [2, 3, 2]</a:t>
            </a:r>
            <a:endParaRPr lang="zh-TW" altLang="en-US" sz="32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8EE8912-524C-4DDD-CDDD-2C9A0298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23488"/>
              </p:ext>
            </p:extLst>
          </p:nvPr>
        </p:nvGraphicFramePr>
        <p:xfrm>
          <a:off x="1120215" y="2727960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3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0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-1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3996EEE-D0CB-1246-90C5-1D12C2E571C0}"/>
                  </a:ext>
                </a:extLst>
              </p:cNvPr>
              <p:cNvSpPr txBox="1"/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500" dirty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3996EEE-D0CB-1246-90C5-1D12C2E57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0" t="-10256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818750D-D40C-95D7-8BD9-D56AD621FD5A}"/>
                  </a:ext>
                </a:extLst>
              </p:cNvPr>
              <p:cNvSpPr txBox="1"/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200" dirty="0">
                    <a:cs typeface="Arial" panose="020B0604020202020204" pitchFamily="34" charset="0"/>
                  </a:rPr>
                  <a:t>We can divide each operation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in two steps: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</a:t>
                </a:r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:r>
                  <a:rPr lang="en-US" altLang="zh-TW" sz="3200" dirty="0"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sz="3200" dirty="0"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818750D-D40C-95D7-8BD9-D56AD621F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blipFill>
                <a:blip r:embed="rId4"/>
                <a:stretch>
                  <a:fillRect l="-1412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0C990282-5BD4-E061-36D1-8058057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3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576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8576" y="1132680"/>
                <a:ext cx="11214848" cy="575001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Given a string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consisting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characters,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zh-TW" dirty="0"/>
                  <a:t>With this string, we want to shift the characters by a number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" altLang="zh-TW" dirty="0"/>
                  <a:t>in some consecutive range.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In every testcase, you will be given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/>
                  <a:t> operations.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Each of them contains three integers: left bound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,  right bound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dirty="0"/>
                  <a:t> and a number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For characters in this range,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≔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nor/>
                      </m:rPr>
                      <a:rPr lang="en-US" altLang="zh-TW" dirty="0"/>
                      <m:t>.</m:t>
                    </m:r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If the </a:t>
                </a:r>
                <a:r>
                  <a:rPr lang="en" altLang="zh-TW" dirty="0"/>
                  <a:t>movement makes a character exceeds ‘</a:t>
                </a:r>
                <a:r>
                  <a:rPr lang="en" altLang="zh-TW" b="1" dirty="0"/>
                  <a:t>z</a:t>
                </a:r>
                <a:r>
                  <a:rPr lang="en" altLang="zh-TW" dirty="0"/>
                  <a:t>’,  it wraps around to ‘</a:t>
                </a:r>
                <a:r>
                  <a:rPr lang="en" altLang="zh-TW" b="1" dirty="0"/>
                  <a:t>a</a:t>
                </a:r>
                <a:r>
                  <a:rPr lang="en" altLang="zh-TW" dirty="0"/>
                  <a:t>’.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" altLang="zh-TW" dirty="0"/>
                  <a:t>If we need to move back from ‘</a:t>
                </a:r>
                <a:r>
                  <a:rPr lang="en" altLang="zh-TW" b="1" dirty="0"/>
                  <a:t>a</a:t>
                </a:r>
                <a:r>
                  <a:rPr lang="en" altLang="zh-TW" dirty="0"/>
                  <a:t>’,  it wraps around to ‘</a:t>
                </a:r>
                <a:r>
                  <a:rPr lang="en" altLang="zh-TW" b="1" dirty="0"/>
                  <a:t>z</a:t>
                </a:r>
                <a:r>
                  <a:rPr lang="en" altLang="zh-TW" dirty="0"/>
                  <a:t>’.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76" y="1132680"/>
                <a:ext cx="11214848" cy="5750019"/>
              </a:xfrm>
              <a:blipFill>
                <a:blip r:embed="rId2"/>
                <a:stretch>
                  <a:fillRect l="-978" r="-1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538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2E9DB-EAAD-3273-3926-5D3171BC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BAF4A4A-9961-B33C-76AB-EE8269FF196F}"/>
              </a:ext>
            </a:extLst>
          </p:cNvPr>
          <p:cNvSpPr txBox="1"/>
          <p:nvPr/>
        </p:nvSpPr>
        <p:spPr>
          <a:xfrm>
            <a:off x="394854" y="1307486"/>
            <a:ext cx="481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3: [3, 4, 4]</a:t>
            </a:r>
            <a:endParaRPr lang="zh-TW" altLang="en-US" sz="32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1CAA96-48B4-5A86-ED51-498DB06D6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29965"/>
              </p:ext>
            </p:extLst>
          </p:nvPr>
        </p:nvGraphicFramePr>
        <p:xfrm>
          <a:off x="1120215" y="2727960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2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3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0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-1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199A1D0-3A5D-2B5A-3FCF-A6B6E4553161}"/>
                  </a:ext>
                </a:extLst>
              </p:cNvPr>
              <p:cNvSpPr txBox="1"/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500" dirty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199A1D0-3A5D-2B5A-3FCF-A6B6E4553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0" t="-10256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8537B661-669D-DD52-43D6-49C9948200D8}"/>
              </a:ext>
            </a:extLst>
          </p:cNvPr>
          <p:cNvSpPr txBox="1"/>
          <p:nvPr/>
        </p:nvSpPr>
        <p:spPr>
          <a:xfrm>
            <a:off x="6359713" y="2715981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74A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+4</a:t>
            </a:r>
            <a:endParaRPr lang="zh-TW" altLang="en-US" sz="4000" dirty="0">
              <a:solidFill>
                <a:srgbClr val="F74A5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7FCA619-6B94-5E13-7607-73733D085BC4}"/>
              </a:ext>
            </a:extLst>
          </p:cNvPr>
          <p:cNvSpPr txBox="1"/>
          <p:nvPr/>
        </p:nvSpPr>
        <p:spPr>
          <a:xfrm>
            <a:off x="11143448" y="2717692"/>
            <a:ext cx="80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74A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-4</a:t>
            </a:r>
            <a:endParaRPr lang="zh-TW" altLang="en-US" sz="4000" dirty="0">
              <a:solidFill>
                <a:srgbClr val="F74A5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6D5A22E-465A-5B9F-A350-5FD9D2EBB141}"/>
                  </a:ext>
                </a:extLst>
              </p:cNvPr>
              <p:cNvSpPr txBox="1"/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200" dirty="0">
                    <a:cs typeface="Arial" panose="020B0604020202020204" pitchFamily="34" charset="0"/>
                  </a:rPr>
                  <a:t>We can divide each operation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in two steps: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</a:t>
                </a:r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:r>
                  <a:rPr lang="en-US" altLang="zh-TW" sz="3200" dirty="0"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sz="3200" dirty="0"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6D5A22E-465A-5B9F-A350-5FD9D2EB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blipFill>
                <a:blip r:embed="rId4"/>
                <a:stretch>
                  <a:fillRect l="-1412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73A43E48-DD9B-C064-5C3E-9B3E5136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" name="直線單箭頭接點 12">
            <a:extLst>
              <a:ext uri="{FF2B5EF4-FFF2-40B4-BE49-F238E27FC236}">
                <a16:creationId xmlns:a16="http://schemas.microsoft.com/office/drawing/2014/main" id="{911B5446-EFD7-4428-89A7-3BE735C506D7}"/>
              </a:ext>
            </a:extLst>
          </p:cNvPr>
          <p:cNvCxnSpPr/>
          <p:nvPr/>
        </p:nvCxnSpPr>
        <p:spPr>
          <a:xfrm>
            <a:off x="10101223" y="1475987"/>
            <a:ext cx="1200150" cy="1278255"/>
          </a:xfrm>
          <a:prstGeom prst="straightConnector1">
            <a:avLst/>
          </a:prstGeom>
          <a:ln w="57150">
            <a:solidFill>
              <a:srgbClr val="F74A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BCB8B3-6696-D8E9-78A0-29343BE7E236}"/>
              </a:ext>
            </a:extLst>
          </p:cNvPr>
          <p:cNvSpPr txBox="1"/>
          <p:nvPr/>
        </p:nvSpPr>
        <p:spPr>
          <a:xfrm>
            <a:off x="7806669" y="232499"/>
            <a:ext cx="40935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solidFill>
                  <a:srgbClr val="F74A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 of range !</a:t>
            </a:r>
          </a:p>
          <a:p>
            <a:r>
              <a:rPr lang="en-US" altLang="zh-TW" sz="2500" dirty="0">
                <a:solidFill>
                  <a:srgbClr val="F74A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But we can ignore it</a:t>
            </a:r>
          </a:p>
          <a:p>
            <a:r>
              <a:rPr lang="en-US" altLang="zh-TW" sz="2500" dirty="0">
                <a:solidFill>
                  <a:srgbClr val="F74A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It won’t affect the answer.</a:t>
            </a:r>
          </a:p>
        </p:txBody>
      </p:sp>
    </p:spTree>
    <p:extLst>
      <p:ext uri="{BB962C8B-B14F-4D97-AF65-F5344CB8AC3E}">
        <p14:creationId xmlns:p14="http://schemas.microsoft.com/office/powerpoint/2010/main" val="126139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3C32C-815D-D91F-25BB-F1D41D9E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5B787E3-6059-0823-4D7C-8CC15BC790FC}"/>
              </a:ext>
            </a:extLst>
          </p:cNvPr>
          <p:cNvSpPr txBox="1"/>
          <p:nvPr/>
        </p:nvSpPr>
        <p:spPr>
          <a:xfrm>
            <a:off x="394854" y="1307486"/>
            <a:ext cx="481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Operation 3: [3, 4, 4]</a:t>
            </a:r>
            <a:endParaRPr lang="zh-TW" altLang="en-US" sz="3200" dirty="0"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DF5187-693E-6053-3956-F79ADBD8B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30133"/>
              </p:ext>
            </p:extLst>
          </p:nvPr>
        </p:nvGraphicFramePr>
        <p:xfrm>
          <a:off x="1120215" y="2727960"/>
          <a:ext cx="990898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47">
                  <a:extLst>
                    <a:ext uri="{9D8B030D-6E8A-4147-A177-3AD203B41FA5}">
                      <a16:colId xmlns:a16="http://schemas.microsoft.com/office/drawing/2014/main" val="4267800119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2396153647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792241003"/>
                    </a:ext>
                  </a:extLst>
                </a:gridCol>
                <a:gridCol w="2477247">
                  <a:extLst>
                    <a:ext uri="{9D8B030D-6E8A-4147-A177-3AD203B41FA5}">
                      <a16:colId xmlns:a16="http://schemas.microsoft.com/office/drawing/2014/main" val="6099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3</a:t>
                      </a:r>
                      <a:endParaRPr lang="zh-TW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4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-1</a:t>
                      </a:r>
                      <a:endParaRPr lang="zh-TW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8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EE7F10E-690E-8CC5-179E-1A7BDBD2E1FE}"/>
                  </a:ext>
                </a:extLst>
              </p:cNvPr>
              <p:cNvSpPr txBox="1"/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500" dirty="0"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500" dirty="0"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EE7F10E-690E-8CC5-179E-1A7BDBD2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250906"/>
                <a:ext cx="3124909" cy="477054"/>
              </a:xfrm>
              <a:prstGeom prst="rect">
                <a:avLst/>
              </a:prstGeom>
              <a:blipFill>
                <a:blip r:embed="rId3"/>
                <a:stretch>
                  <a:fillRect l="-810" t="-10256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0C64A87-4A6E-FFBD-FAB5-84AFF669841C}"/>
                  </a:ext>
                </a:extLst>
              </p:cNvPr>
              <p:cNvSpPr txBox="1"/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200" dirty="0">
                    <a:cs typeface="Arial" panose="020B0604020202020204" pitchFamily="34" charset="0"/>
                  </a:rPr>
                  <a:t>We can divide each operation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in two steps: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</a:t>
                </a:r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TW" altLang="en-US" sz="3200" dirty="0">
                    <a:cs typeface="Arial" panose="020B0604020202020204" pitchFamily="34" charset="0"/>
                  </a:rPr>
                  <a:t> </a:t>
                </a:r>
                <a:r>
                  <a:rPr lang="en-US" altLang="zh-TW" sz="3200" dirty="0"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sz="3200" dirty="0"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TW" sz="3200" dirty="0">
                    <a:cs typeface="Arial" panose="020B060402020202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sz="3200" dirty="0"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0C64A87-4A6E-FFBD-FAB5-84AFF6698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4130041"/>
                <a:ext cx="10782299" cy="2230675"/>
              </a:xfrm>
              <a:prstGeom prst="rect">
                <a:avLst/>
              </a:prstGeom>
              <a:blipFill>
                <a:blip r:embed="rId4"/>
                <a:stretch>
                  <a:fillRect l="-1412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025413EB-DBDE-F983-36E2-8EAE1514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7838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AD9E0A-B51B-4654-BA2A-19244817794E}"/>
                  </a:ext>
                </a:extLst>
              </p:cNvPr>
              <p:cNvSpPr txBox="1"/>
              <p:nvPr/>
            </p:nvSpPr>
            <p:spPr>
              <a:xfrm>
                <a:off x="691403" y="4382482"/>
                <a:ext cx="1078229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operation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</m:d>
                    <m:r>
                      <a:rPr lang="en-US" altLang="zh-TW" sz="3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/>
                  <a:t>we only need to perform two additions, and after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3200" dirty="0"/>
                  <a:t> operations, we can calculate the prefix sum of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3200" dirty="0"/>
                  <a:t> to obtain the final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3200" dirty="0"/>
                  <a:t>.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AD9E0A-B51B-4654-BA2A-192448177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3" y="4382482"/>
                <a:ext cx="10782299" cy="1569660"/>
              </a:xfrm>
              <a:prstGeom prst="rect">
                <a:avLst/>
              </a:prstGeom>
              <a:blipFill>
                <a:blip r:embed="rId3"/>
                <a:stretch>
                  <a:fillRect l="-1412" t="-6452" b="-11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Sample I/O :</a:t>
            </a: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552EE73-B8F4-42D4-90F5-EC02653E9833}"/>
                  </a:ext>
                </a:extLst>
              </p:cNvPr>
              <p:cNvSpPr txBox="1"/>
              <p:nvPr/>
            </p:nvSpPr>
            <p:spPr>
              <a:xfrm>
                <a:off x="6942032" y="2336830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𝐴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552EE73-B8F4-42D4-90F5-EC02653E9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32" y="2336830"/>
                <a:ext cx="312490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2889C328-E3E6-4A93-B7F1-1A4E3EA1F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801399"/>
                  </p:ext>
                </p:extLst>
              </p:nvPr>
            </p:nvGraphicFramePr>
            <p:xfrm>
              <a:off x="7507517" y="3083273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2889C328-E3E6-4A93-B7F1-1A4E3EA1F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801399"/>
                  </p:ext>
                </p:extLst>
              </p:nvPr>
            </p:nvGraphicFramePr>
            <p:xfrm>
              <a:off x="7507517" y="3083273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48" t="-3947" r="-302198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2210" t="-3947" r="-203867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099" t="-3947" r="-102747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2762" t="-3947" r="-3315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A51B239-3354-4AAE-BB46-DBF399F65FDE}"/>
              </a:ext>
            </a:extLst>
          </p:cNvPr>
          <p:cNvCxnSpPr>
            <a:cxnSpLocks/>
          </p:cNvCxnSpPr>
          <p:nvPr/>
        </p:nvCxnSpPr>
        <p:spPr>
          <a:xfrm>
            <a:off x="5459506" y="3551556"/>
            <a:ext cx="1246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0415589-FECE-455A-9133-1019EE484340}"/>
                  </a:ext>
                </a:extLst>
              </p:cNvPr>
              <p:cNvSpPr txBox="1"/>
              <p:nvPr/>
            </p:nvSpPr>
            <p:spPr>
              <a:xfrm>
                <a:off x="5249967" y="3096499"/>
                <a:ext cx="169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0415589-FECE-455A-9133-1019EE48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67" y="3096499"/>
                <a:ext cx="16920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4">
                <a:extLst>
                  <a:ext uri="{FF2B5EF4-FFF2-40B4-BE49-F238E27FC236}">
                    <a16:creationId xmlns:a16="http://schemas.microsoft.com/office/drawing/2014/main" id="{19E1BBFF-7A26-4A2E-A1C2-B49D059736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697204"/>
                  </p:ext>
                </p:extLst>
              </p:nvPr>
            </p:nvGraphicFramePr>
            <p:xfrm>
              <a:off x="711173" y="3196907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4">
                <a:extLst>
                  <a:ext uri="{FF2B5EF4-FFF2-40B4-BE49-F238E27FC236}">
                    <a16:creationId xmlns:a16="http://schemas.microsoft.com/office/drawing/2014/main" id="{19E1BBFF-7A26-4A2E-A1C2-B49D059736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697204"/>
                  </p:ext>
                </p:extLst>
              </p:nvPr>
            </p:nvGraphicFramePr>
            <p:xfrm>
              <a:off x="711173" y="3196907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648" t="-3947" r="-30219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2210" t="-3947" r="-20386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1099" t="-3947" r="-10274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2762" t="-3947" r="-3315" b="-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A34BAFE-9FE0-4E68-B61F-C3BDCC021FB5}"/>
                  </a:ext>
                </a:extLst>
              </p:cNvPr>
              <p:cNvSpPr txBox="1"/>
              <p:nvPr/>
            </p:nvSpPr>
            <p:spPr>
              <a:xfrm>
                <a:off x="180586" y="2450464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A34BAFE-9FE0-4E68-B61F-C3BDCC021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86" y="2450464"/>
                <a:ext cx="3124909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69B36E1E-EF47-47FC-8CB7-7B3C3AB774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463311"/>
            <a:ext cx="9848850" cy="479200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23B8526-195F-4407-A5C8-CD96B799D967}"/>
              </a:ext>
            </a:extLst>
          </p:cNvPr>
          <p:cNvSpPr txBox="1"/>
          <p:nvPr/>
        </p:nvSpPr>
        <p:spPr>
          <a:xfrm rot="20646628">
            <a:off x="4778749" y="4643265"/>
            <a:ext cx="72544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b="1" dirty="0">
                <a:solidFill>
                  <a:srgbClr val="F74A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Why????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45459C3-23BD-1B7B-27FA-500CB82D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55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" grpId="0" build="p"/>
      <p:bldP spid="6" grpId="0"/>
      <p:bldP spid="6" grpId="1"/>
      <p:bldP spid="9" grpId="0"/>
      <p:bldP spid="9" grpId="1"/>
      <p:bldP spid="13" grpId="0"/>
      <p:bldP spid="13" grpId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4">
                <a:extLst>
                  <a:ext uri="{FF2B5EF4-FFF2-40B4-BE49-F238E27FC236}">
                    <a16:creationId xmlns:a16="http://schemas.microsoft.com/office/drawing/2014/main" id="{5F3213BF-59C7-4F46-B2DB-9DA03D655A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7202" y="2437131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4">
                <a:extLst>
                  <a:ext uri="{FF2B5EF4-FFF2-40B4-BE49-F238E27FC236}">
                    <a16:creationId xmlns:a16="http://schemas.microsoft.com/office/drawing/2014/main" id="{5F3213BF-59C7-4F46-B2DB-9DA03D655A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7202" y="2437131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48" t="-3947" r="-302198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210" t="-3947" r="-203867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099" t="-3947" r="-102747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762" t="-3947" r="-3315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81AD6FE-BDA8-4E97-BBDF-41013850EDCE}"/>
                  </a:ext>
                </a:extLst>
              </p:cNvPr>
              <p:cNvSpPr txBox="1"/>
              <p:nvPr/>
            </p:nvSpPr>
            <p:spPr>
              <a:xfrm>
                <a:off x="215153" y="1690688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81AD6FE-BDA8-4E97-BBDF-41013850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" y="1690688"/>
                <a:ext cx="312490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74C7AB1-72A2-4C7E-8B41-952E86826162}"/>
                  </a:ext>
                </a:extLst>
              </p:cNvPr>
              <p:cNvSpPr txBox="1"/>
              <p:nvPr/>
            </p:nvSpPr>
            <p:spPr>
              <a:xfrm>
                <a:off x="6096000" y="1690688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𝐴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74C7AB1-72A2-4C7E-8B41-952E86826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0688"/>
                <a:ext cx="3124909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4">
                <a:extLst>
                  <a:ext uri="{FF2B5EF4-FFF2-40B4-BE49-F238E27FC236}">
                    <a16:creationId xmlns:a16="http://schemas.microsoft.com/office/drawing/2014/main" id="{68049471-780C-4A72-A045-FC6A2D37A6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1485" y="2437131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4">
                <a:extLst>
                  <a:ext uri="{FF2B5EF4-FFF2-40B4-BE49-F238E27FC236}">
                    <a16:creationId xmlns:a16="http://schemas.microsoft.com/office/drawing/2014/main" id="{68049471-780C-4A72-A045-FC6A2D37A64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1485" y="2437131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48" t="-3947" r="-302198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2210" t="-3947" r="-203867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1099" t="-3947" r="-102747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2762" t="-3947" r="-3315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A217057-017D-4C0D-9D47-C89EDD234295}"/>
              </a:ext>
            </a:extLst>
          </p:cNvPr>
          <p:cNvCxnSpPr/>
          <p:nvPr/>
        </p:nvCxnSpPr>
        <p:spPr>
          <a:xfrm>
            <a:off x="5459506" y="2665731"/>
            <a:ext cx="744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601C266-F0FE-4F59-A6B3-E0106A8D76FE}"/>
              </a:ext>
            </a:extLst>
          </p:cNvPr>
          <p:cNvSpPr txBox="1"/>
          <p:nvPr/>
        </p:nvSpPr>
        <p:spPr>
          <a:xfrm>
            <a:off x="5268051" y="2255153"/>
            <a:ext cx="11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Prefix Sum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4">
                <a:extLst>
                  <a:ext uri="{FF2B5EF4-FFF2-40B4-BE49-F238E27FC236}">
                    <a16:creationId xmlns:a16="http://schemas.microsoft.com/office/drawing/2014/main" id="{9E161020-7214-48F0-94E7-907A1A29C4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7202" y="4938712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4">
                <a:extLst>
                  <a:ext uri="{FF2B5EF4-FFF2-40B4-BE49-F238E27FC236}">
                    <a16:creationId xmlns:a16="http://schemas.microsoft.com/office/drawing/2014/main" id="{9E161020-7214-48F0-94E7-907A1A29C4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7202" y="4938712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648" t="-3947" r="-30219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2210" t="-3947" r="-20386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1099" t="-3947" r="-10274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2762" t="-3947" r="-3315" b="-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E0EEF65-1C39-46D3-A119-12B548989652}"/>
                  </a:ext>
                </a:extLst>
              </p:cNvPr>
              <p:cNvSpPr txBox="1"/>
              <p:nvPr/>
            </p:nvSpPr>
            <p:spPr>
              <a:xfrm>
                <a:off x="215153" y="4192269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E0EEF65-1C39-46D3-A119-12B54898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" y="4192269"/>
                <a:ext cx="3124909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1829443-AA3C-4C95-A6E6-64B19FFAB7D6}"/>
                  </a:ext>
                </a:extLst>
              </p:cNvPr>
              <p:cNvSpPr txBox="1"/>
              <p:nvPr/>
            </p:nvSpPr>
            <p:spPr>
              <a:xfrm>
                <a:off x="6096000" y="4192269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𝐴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1829443-AA3C-4C95-A6E6-64B19FFAB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2269"/>
                <a:ext cx="3124909" cy="523220"/>
              </a:xfrm>
              <a:prstGeom prst="rect">
                <a:avLst/>
              </a:prstGeom>
              <a:blipFill>
                <a:blip r:embed="rId9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4">
                <a:extLst>
                  <a:ext uri="{FF2B5EF4-FFF2-40B4-BE49-F238E27FC236}">
                    <a16:creationId xmlns:a16="http://schemas.microsoft.com/office/drawing/2014/main" id="{4E8E0B08-657E-45CE-B8DA-0C1C0F0E63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1485" y="4938712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4">
                <a:extLst>
                  <a:ext uri="{FF2B5EF4-FFF2-40B4-BE49-F238E27FC236}">
                    <a16:creationId xmlns:a16="http://schemas.microsoft.com/office/drawing/2014/main" id="{4E8E0B08-657E-45CE-B8DA-0C1C0F0E63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61485" y="4938712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648" t="-3947" r="-30219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2210" t="-3947" r="-20386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1099" t="-3947" r="-10274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02762" t="-3947" r="-3315" b="-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5C42155-0BC6-49C5-B1CA-6BDFB4E793B6}"/>
              </a:ext>
            </a:extLst>
          </p:cNvPr>
          <p:cNvCxnSpPr/>
          <p:nvPr/>
        </p:nvCxnSpPr>
        <p:spPr>
          <a:xfrm>
            <a:off x="5459506" y="5167312"/>
            <a:ext cx="744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3C8847C-5A3A-4548-BFC4-D2D5B2AC3B3F}"/>
              </a:ext>
            </a:extLst>
          </p:cNvPr>
          <p:cNvSpPr txBox="1"/>
          <p:nvPr/>
        </p:nvSpPr>
        <p:spPr>
          <a:xfrm>
            <a:off x="5268051" y="4756734"/>
            <a:ext cx="11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Prefix Sum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40F305A-5A96-45BA-8E15-AEE3750B8DC7}"/>
                  </a:ext>
                </a:extLst>
              </p:cNvPr>
              <p:cNvSpPr txBox="1"/>
              <p:nvPr/>
            </p:nvSpPr>
            <p:spPr>
              <a:xfrm>
                <a:off x="3654788" y="3418845"/>
                <a:ext cx="4709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If we add a number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sz="32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40F305A-5A96-45BA-8E15-AEE3750B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788" y="3418845"/>
                <a:ext cx="4709366" cy="584775"/>
              </a:xfrm>
              <a:prstGeom prst="rect">
                <a:avLst/>
              </a:prstGeom>
              <a:blipFill>
                <a:blip r:embed="rId11"/>
                <a:stretch>
                  <a:fillRect l="-3368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F12F131-4363-4081-A327-45515762E7A0}"/>
                  </a:ext>
                </a:extLst>
              </p:cNvPr>
              <p:cNvSpPr txBox="1"/>
              <p:nvPr/>
            </p:nvSpPr>
            <p:spPr>
              <a:xfrm>
                <a:off x="2021295" y="5908100"/>
                <a:ext cx="8478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That means we add a number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32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/>
                  <a:t>!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F12F131-4363-4081-A327-45515762E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95" y="5908100"/>
                <a:ext cx="8478411" cy="584775"/>
              </a:xfrm>
              <a:prstGeom prst="rect">
                <a:avLst/>
              </a:prstGeom>
              <a:blipFill>
                <a:blip r:embed="rId12"/>
                <a:stretch>
                  <a:fillRect l="-1871" t="-12500" r="-935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2AEF73C-3A2A-45F9-9DC5-937593516DB9}"/>
                  </a:ext>
                </a:extLst>
              </p:cNvPr>
              <p:cNvSpPr txBox="1"/>
              <p:nvPr/>
            </p:nvSpPr>
            <p:spPr>
              <a:xfrm>
                <a:off x="3654788" y="3412026"/>
                <a:ext cx="49550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If we add a number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-2</a:t>
                </a:r>
                <a:r>
                  <a:rPr lang="en-US" altLang="zh-TW" sz="32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2AEF73C-3A2A-45F9-9DC5-93759351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788" y="3412026"/>
                <a:ext cx="4955011" cy="584775"/>
              </a:xfrm>
              <a:prstGeom prst="rect">
                <a:avLst/>
              </a:prstGeom>
              <a:blipFill>
                <a:blip r:embed="rId13"/>
                <a:stretch>
                  <a:fillRect l="-3202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4">
                <a:extLst>
                  <a:ext uri="{FF2B5EF4-FFF2-40B4-BE49-F238E27FC236}">
                    <a16:creationId xmlns:a16="http://schemas.microsoft.com/office/drawing/2014/main" id="{1E6CE135-F3AF-426E-AAD6-4CA95587FD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25686"/>
                  </p:ext>
                </p:extLst>
              </p:nvPr>
            </p:nvGraphicFramePr>
            <p:xfrm>
              <a:off x="637202" y="4953049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4">
                <a:extLst>
                  <a:ext uri="{FF2B5EF4-FFF2-40B4-BE49-F238E27FC236}">
                    <a16:creationId xmlns:a16="http://schemas.microsoft.com/office/drawing/2014/main" id="{1E6CE135-F3AF-426E-AAD6-4CA95587FD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25686"/>
                  </p:ext>
                </p:extLst>
              </p:nvPr>
            </p:nvGraphicFramePr>
            <p:xfrm>
              <a:off x="637202" y="4953049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648" t="-3947" r="-30219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2210" t="-3947" r="-20386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1099" t="-3947" r="-10274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2762" t="-3947" r="-3315" b="-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71941C9C-22AA-42D0-9F48-B82D4ED15F29}"/>
                  </a:ext>
                </a:extLst>
              </p:cNvPr>
              <p:cNvSpPr txBox="1"/>
              <p:nvPr/>
            </p:nvSpPr>
            <p:spPr>
              <a:xfrm>
                <a:off x="215153" y="4206606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71941C9C-22AA-42D0-9F48-B82D4ED15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" y="4206606"/>
                <a:ext cx="3124909" cy="523220"/>
              </a:xfrm>
              <a:prstGeom prst="rect">
                <a:avLst/>
              </a:prstGeom>
              <a:blipFill>
                <a:blip r:embed="rId1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E6D0048-2707-499F-A8D4-239A1FDCAB57}"/>
                  </a:ext>
                </a:extLst>
              </p:cNvPr>
              <p:cNvSpPr txBox="1"/>
              <p:nvPr/>
            </p:nvSpPr>
            <p:spPr>
              <a:xfrm>
                <a:off x="6096000" y="4206606"/>
                <a:ext cx="3124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𝐴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Sequence :</a:t>
                </a:r>
                <a:endParaRPr lang="zh-TW" altLang="en-US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E6D0048-2707-499F-A8D4-239A1FDCA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06606"/>
                <a:ext cx="3124909" cy="523220"/>
              </a:xfrm>
              <a:prstGeom prst="rect">
                <a:avLst/>
              </a:prstGeom>
              <a:blipFill>
                <a:blip r:embed="rId1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">
                <a:extLst>
                  <a:ext uri="{FF2B5EF4-FFF2-40B4-BE49-F238E27FC236}">
                    <a16:creationId xmlns:a16="http://schemas.microsoft.com/office/drawing/2014/main" id="{E6DBF026-1265-4CD6-9511-8B64916B9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312009"/>
                  </p:ext>
                </p:extLst>
              </p:nvPr>
            </p:nvGraphicFramePr>
            <p:xfrm>
              <a:off x="6661485" y="4953049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">
                <a:extLst>
                  <a:ext uri="{FF2B5EF4-FFF2-40B4-BE49-F238E27FC236}">
                    <a16:creationId xmlns:a16="http://schemas.microsoft.com/office/drawing/2014/main" id="{E6DBF026-1265-4CD6-9511-8B64916B9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312009"/>
                  </p:ext>
                </p:extLst>
              </p:nvPr>
            </p:nvGraphicFramePr>
            <p:xfrm>
              <a:off x="6661485" y="4953049"/>
              <a:ext cx="4418892" cy="457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4723">
                      <a:extLst>
                        <a:ext uri="{9D8B030D-6E8A-4147-A177-3AD203B41FA5}">
                          <a16:colId xmlns:a16="http://schemas.microsoft.com/office/drawing/2014/main" val="4267800119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2396153647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792241003"/>
                        </a:ext>
                      </a:extLst>
                    </a:gridCol>
                    <a:gridCol w="1104723">
                      <a:extLst>
                        <a:ext uri="{9D8B030D-6E8A-4147-A177-3AD203B41FA5}">
                          <a16:colId xmlns:a16="http://schemas.microsoft.com/office/drawing/2014/main" val="6099354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1648" t="-3947" r="-30219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102210" t="-3947" r="-20386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1099" t="-3947" r="-102747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302762" t="-3947" r="-3315" b="-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8789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E743454-FB4C-4213-AB8D-35D0F6C22B82}"/>
              </a:ext>
            </a:extLst>
          </p:cNvPr>
          <p:cNvCxnSpPr/>
          <p:nvPr/>
        </p:nvCxnSpPr>
        <p:spPr>
          <a:xfrm>
            <a:off x="5459506" y="5181649"/>
            <a:ext cx="744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577F5C5-EC9A-448F-B827-84B3339AC187}"/>
              </a:ext>
            </a:extLst>
          </p:cNvPr>
          <p:cNvSpPr txBox="1"/>
          <p:nvPr/>
        </p:nvSpPr>
        <p:spPr>
          <a:xfrm>
            <a:off x="5268051" y="4771071"/>
            <a:ext cx="11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Prefix Sum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36B1E6F-FBDC-4156-B140-E3A7981AF6B3}"/>
                  </a:ext>
                </a:extLst>
              </p:cNvPr>
              <p:cNvSpPr txBox="1"/>
              <p:nvPr/>
            </p:nvSpPr>
            <p:spPr>
              <a:xfrm>
                <a:off x="2021295" y="5625554"/>
                <a:ext cx="719113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That means we add a number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32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3200" dirty="0"/>
                  <a:t>!</a:t>
                </a:r>
              </a:p>
              <a:p>
                <a:r>
                  <a:rPr lang="en-US" altLang="zh-TW" sz="3200" dirty="0"/>
                  <a:t>Equivalent to operation [2, 3, 2] !!!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36B1E6F-FBDC-4156-B140-E3A7981AF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95" y="5625554"/>
                <a:ext cx="7191136" cy="1077218"/>
              </a:xfrm>
              <a:prstGeom prst="rect">
                <a:avLst/>
              </a:prstGeom>
              <a:blipFill>
                <a:blip r:embed="rId18"/>
                <a:stretch>
                  <a:fillRect l="-2205" t="-6780" r="-1272" b="-17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4ED6A26A-4FE6-4CD9-94A2-7394A5EE8A07}"/>
              </a:ext>
            </a:extLst>
          </p:cNvPr>
          <p:cNvGrpSpPr/>
          <p:nvPr/>
        </p:nvGrpSpPr>
        <p:grpSpPr>
          <a:xfrm>
            <a:off x="5268051" y="149820"/>
            <a:ext cx="6056200" cy="1519428"/>
            <a:chOff x="7440328" y="453806"/>
            <a:chExt cx="4223640" cy="247376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37F31B1-D77E-48B7-8E40-3A2447D3548A}"/>
                </a:ext>
              </a:extLst>
            </p:cNvPr>
            <p:cNvSpPr/>
            <p:nvPr/>
          </p:nvSpPr>
          <p:spPr>
            <a:xfrm>
              <a:off x="7440328" y="453806"/>
              <a:ext cx="4223640" cy="247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4936A754-7FAB-41D1-A0DD-F39F186F16BD}"/>
                    </a:ext>
                  </a:extLst>
                </p:cNvPr>
                <p:cNvSpPr txBox="1"/>
                <p:nvPr/>
              </p:nvSpPr>
              <p:spPr>
                <a:xfrm>
                  <a:off x="7575080" y="603009"/>
                  <a:ext cx="3926637" cy="2254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i="1" dirty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A</a:t>
                  </a:r>
                  <a:r>
                    <a:rPr lang="en-US" altLang="zh-TW" sz="2800" dirty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 is the prefix sum of </a:t>
                  </a:r>
                  <a:r>
                    <a:rPr lang="en-US" altLang="zh-TW" sz="2800" i="1" dirty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B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0"/>
                                <a:cs typeface="Arial Unicode MS" panose="020B0604020202020204" pitchFamily="34" charset="-12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4936A754-7FAB-41D1-A0DD-F39F186F1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080" y="603009"/>
                  <a:ext cx="3926637" cy="2254895"/>
                </a:xfrm>
                <a:prstGeom prst="rect">
                  <a:avLst/>
                </a:prstGeom>
                <a:blipFill>
                  <a:blip r:embed="rId19"/>
                  <a:stretch>
                    <a:fillRect l="-2275" t="-44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A9A5239-F503-48B4-B9D6-D4B43D06F3F9}"/>
              </a:ext>
            </a:extLst>
          </p:cNvPr>
          <p:cNvSpPr txBox="1"/>
          <p:nvPr/>
        </p:nvSpPr>
        <p:spPr>
          <a:xfrm>
            <a:off x="995438" y="1330516"/>
            <a:ext cx="341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operation [2, 3, 2] :</a:t>
            </a:r>
            <a:endParaRPr lang="zh-TW" altLang="en-US" sz="2400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4B73579-C293-80D2-720E-C7DD579D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02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6 -0.35973 " pathEditMode="relative" ptsTypes="AA">
                                      <p:cBhvr>
                                        <p:cTn id="1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6 -0.35973 " pathEditMode="relative" ptsTypes="AA">
                                      <p:cBhvr>
                                        <p:cTn id="1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6 -0.35973 " pathEditMode="relative" ptsTypes="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6 -0.35973 " pathEditMode="relative" ptsTypes="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6 -0.35973 " pathEditMode="relative" ptsTypes="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6 -0.35973 " pathEditMode="relative" ptsTypes="AA">
                                      <p:cBhvr>
                                        <p:cTn id="1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  <p:bldP spid="31" grpId="0"/>
      <p:bldP spid="31" grpId="1"/>
      <p:bldP spid="33" grpId="0"/>
      <p:bldP spid="33" grpId="1"/>
      <p:bldP spid="34" grpId="0"/>
      <p:bldP spid="34" grpId="1"/>
      <p:bldP spid="37" grpId="0"/>
      <p:bldP spid="37" grpId="1"/>
      <p:bldP spid="38" grpId="0"/>
      <p:bldP spid="38" grpId="1"/>
      <p:bldP spid="39" grpId="0"/>
      <p:bldP spid="39" grpId="1"/>
      <p:bldP spid="25" grpId="0"/>
      <p:bldP spid="29" grpId="0"/>
      <p:bldP spid="40" grpId="0"/>
      <p:bldP spid="43" grpId="0"/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C584511-B4DC-1C71-5F4C-3FFCA897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3B47A12-5E1F-DA24-1A8C-F5BBAE1107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855" y="1253330"/>
                <a:ext cx="11402290" cy="558054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cs typeface="Arial" panose="020B0604020202020204" pitchFamily="34" charset="0"/>
                  </a:rPr>
                  <a:t>We can divide each operation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 altLang="zh-TW" dirty="0">
                    <a:cs typeface="Arial" panose="020B0604020202020204" pitchFamily="34" charset="0"/>
                  </a:rPr>
                  <a:t>in two steps:</a:t>
                </a:r>
              </a:p>
              <a:p>
                <a:pPr marL="971550" lvl="1" indent="-514350">
                  <a:lnSpc>
                    <a:spcPct val="150000"/>
                  </a:lnSpc>
                  <a:buAutoNum type="arabicPeriod"/>
                </a:pPr>
                <a:r>
                  <a:rPr lang="en-US" altLang="zh-TW" dirty="0">
                    <a:cs typeface="Arial" panose="020B0604020202020204" pitchFamily="34" charset="0"/>
                  </a:rPr>
                  <a:t>Add</a:t>
                </a:r>
                <a:r>
                  <a:rPr lang="zh-TW" alt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TW" altLang="en-US" dirty="0">
                    <a:cs typeface="Arial" panose="020B0604020202020204" pitchFamily="34" charset="0"/>
                  </a:rPr>
                  <a:t> </a:t>
                </a:r>
                <a:r>
                  <a:rPr lang="en-US" altLang="zh-TW" dirty="0"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TW" dirty="0">
                  <a:cs typeface="Arial" panose="020B0604020202020204" pitchFamily="34" charset="0"/>
                </a:endParaRPr>
              </a:p>
              <a:p>
                <a:pPr marL="971550" lvl="1" indent="-514350">
                  <a:lnSpc>
                    <a:spcPct val="150000"/>
                  </a:lnSpc>
                  <a:buAutoNum type="arabicPeriod"/>
                </a:pPr>
                <a:r>
                  <a:rPr lang="en-US" altLang="zh-TW" dirty="0">
                    <a:cs typeface="Arial" panose="020B060402020202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dirty="0"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cs typeface="Arial" panose="020B0604020202020204" pitchFamily="34" charset="0"/>
                  </a:rPr>
                  <a:t>It only takes two times of addition !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cs typeface="Arial" panose="020B0604020202020204" pitchFamily="34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TW" dirty="0">
                    <a:cs typeface="Arial" panose="020B0604020202020204" pitchFamily="34" charset="0"/>
                  </a:rPr>
                  <a:t> operations, we do prefix sum to get back the sequence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TW" dirty="0"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zh-TW" dirty="0">
                    <a:cs typeface="Arial" panose="020B0604020202020204" pitchFamily="34" charset="0"/>
                  </a:rPr>
                  <a:t>Then, convert all the numbers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" altLang="zh-TW" dirty="0">
                    <a:cs typeface="Arial" panose="020B0604020202020204" pitchFamily="34" charset="0"/>
                  </a:rPr>
                  <a:t> to characters, and this will be the final string we need to output.</a:t>
                </a:r>
                <a:endParaRPr lang="en-US" altLang="zh-TW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3B47A12-5E1F-DA24-1A8C-F5BBAE11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5" y="1253330"/>
                <a:ext cx="11402290" cy="5580543"/>
              </a:xfrm>
              <a:prstGeom prst="rect">
                <a:avLst/>
              </a:prstGeom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3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7084468" y="3846991"/>
            <a:ext cx="4712677" cy="2771336"/>
            <a:chOff x="6787662" y="3756073"/>
            <a:chExt cx="4712677" cy="2771336"/>
          </a:xfrm>
        </p:grpSpPr>
        <p:sp>
          <p:nvSpPr>
            <p:cNvPr id="3" name="矩形 2"/>
            <p:cNvSpPr/>
            <p:nvPr/>
          </p:nvSpPr>
          <p:spPr>
            <a:xfrm>
              <a:off x="6787662" y="3756073"/>
              <a:ext cx="4712677" cy="2771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7136759" y="4282435"/>
              <a:ext cx="4004853" cy="1615295"/>
              <a:chOff x="998621" y="1999353"/>
              <a:chExt cx="1455821" cy="88822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998621" y="2298032"/>
                <a:ext cx="1455821" cy="589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1237442" y="1999353"/>
                <a:ext cx="978178" cy="26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B[</a:t>
                </a:r>
                <a:r>
                  <a:rPr lang="en-US" altLang="zh-TW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TW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zh-TW" alt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7" name="文字方塊 16"/>
          <p:cNvSpPr txBox="1"/>
          <p:nvPr/>
        </p:nvSpPr>
        <p:spPr>
          <a:xfrm>
            <a:off x="7131688" y="5100056"/>
            <a:ext cx="400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] – A[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– 1]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5935607" y="427533"/>
            <a:ext cx="5861539" cy="3133345"/>
            <a:chOff x="5638800" y="442691"/>
            <a:chExt cx="5861539" cy="3133345"/>
          </a:xfrm>
        </p:grpSpPr>
        <p:sp>
          <p:nvSpPr>
            <p:cNvPr id="19" name="矩形 18"/>
            <p:cNvSpPr/>
            <p:nvPr/>
          </p:nvSpPr>
          <p:spPr>
            <a:xfrm>
              <a:off x="5638800" y="442691"/>
              <a:ext cx="5861539" cy="31333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761006" y="872657"/>
              <a:ext cx="56171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For a large array, </a:t>
              </a:r>
            </a:p>
            <a:p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we recommend you to declare it as a global variable.</a:t>
              </a:r>
            </a:p>
            <a:p>
              <a:endPara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  <a:p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Usually,</a:t>
              </a:r>
            </a:p>
            <a:p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the </a:t>
              </a:r>
              <a:r>
                <a:rPr lang="en-US" altLang="zh-TW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maximum size </a:t>
              </a:r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of local variables for each program will be </a:t>
              </a:r>
              <a:r>
                <a:rPr lang="en-US" altLang="zh-TW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1MB or 2MB.</a:t>
              </a:r>
            </a:p>
            <a:p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The size depends on your computer architecture.</a:t>
              </a:r>
              <a:endPara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CF14E47-8504-4A58-9B68-727FD441A797}"/>
                  </a:ext>
                </a:extLst>
              </p:cNvPr>
              <p:cNvSpPr txBox="1"/>
              <p:nvPr/>
            </p:nvSpPr>
            <p:spPr>
              <a:xfrm>
                <a:off x="7271163" y="3943571"/>
                <a:ext cx="4712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Build sequence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𝐵</m:t>
                    </m:r>
                  </m:oMath>
                </a14:m>
                <a:endParaRPr lang="zh-TW" altLang="en-US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CF14E47-8504-4A58-9B68-727FD441A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3943571"/>
                <a:ext cx="4712677" cy="369332"/>
              </a:xfrm>
              <a:prstGeom prst="rect">
                <a:avLst/>
              </a:prstGeom>
              <a:blipFill>
                <a:blip r:embed="rId3"/>
                <a:stretch>
                  <a:fillRect l="-1075"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CEC539C0-22C1-5F65-0787-9CE0E5848F82}"/>
              </a:ext>
            </a:extLst>
          </p:cNvPr>
          <p:cNvSpPr txBox="1"/>
          <p:nvPr/>
        </p:nvSpPr>
        <p:spPr>
          <a:xfrm>
            <a:off x="311409" y="1314404"/>
            <a:ext cx="529348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" altLang="zh-TW" sz="16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TW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zh-TW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TW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MAX_SIZE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1000005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zh-TW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MAX_SIZE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MAX_SIZE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b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pPr lvl="2"/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altLang="zh-TW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altLang="zh-TW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3"/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/>
            <a:r>
              <a:rPr lang="en" altLang="zh-TW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%c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/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pPr algn="ctr"/>
            <a:endParaRPr lang="en" altLang="zh-TW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E72337-8CAD-7690-C2D4-92F10E89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Code(1)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759457" y="2438725"/>
            <a:ext cx="3723481" cy="110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F66D7BB-80CB-4423-BC01-7891536E8C19}"/>
              </a:ext>
            </a:extLst>
          </p:cNvPr>
          <p:cNvCxnSpPr/>
          <p:nvPr/>
        </p:nvCxnSpPr>
        <p:spPr>
          <a:xfrm flipV="1">
            <a:off x="1265860" y="4611880"/>
            <a:ext cx="3723481" cy="110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7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B70AFF13-9D02-4FBE-B451-21D2A4692DCD}"/>
              </a:ext>
            </a:extLst>
          </p:cNvPr>
          <p:cNvGrpSpPr/>
          <p:nvPr/>
        </p:nvGrpSpPr>
        <p:grpSpPr>
          <a:xfrm>
            <a:off x="4545106" y="3756073"/>
            <a:ext cx="6955234" cy="2771336"/>
            <a:chOff x="5880848" y="3756073"/>
            <a:chExt cx="5619492" cy="2771336"/>
          </a:xfrm>
        </p:grpSpPr>
        <p:grpSp>
          <p:nvGrpSpPr>
            <p:cNvPr id="5" name="群組 4"/>
            <p:cNvGrpSpPr/>
            <p:nvPr/>
          </p:nvGrpSpPr>
          <p:grpSpPr>
            <a:xfrm>
              <a:off x="5880848" y="3756073"/>
              <a:ext cx="5619492" cy="2771336"/>
              <a:chOff x="6787662" y="3756073"/>
              <a:chExt cx="4712677" cy="277133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787662" y="3756073"/>
                <a:ext cx="4712677" cy="27713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4" name="群組 13"/>
              <p:cNvGrpSpPr/>
              <p:nvPr/>
            </p:nvGrpSpPr>
            <p:grpSpPr>
              <a:xfrm>
                <a:off x="6787663" y="4282436"/>
                <a:ext cx="4712676" cy="1615293"/>
                <a:chOff x="871720" y="1999354"/>
                <a:chExt cx="1713125" cy="888225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998621" y="2298032"/>
                  <a:ext cx="1455821" cy="5895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871720" y="1999354"/>
                  <a:ext cx="1713125" cy="262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A[L] +</a:t>
                  </a:r>
                  <a:r>
                    <a:rPr lang="zh-TW" altLang="en-US" sz="2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TW" sz="2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X, A[L + 1] + X, …, A[R]</a:t>
                  </a:r>
                  <a:r>
                    <a:rPr lang="zh-TW" altLang="en-US" sz="2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TW" sz="2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+X</a:t>
                  </a:r>
                  <a:endParaRPr lang="zh-TW" altLang="en-US" sz="2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" name="文字方塊 16"/>
            <p:cNvSpPr txBox="1"/>
            <p:nvPr/>
          </p:nvSpPr>
          <p:spPr>
            <a:xfrm>
              <a:off x="6583601" y="4884611"/>
              <a:ext cx="4009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rPr>
                <a:t>B[L]</a:t>
              </a:r>
              <a:r>
                <a: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 algn="ctr"/>
              <a:r>
                <a: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rPr>
                <a:t>B[R</a:t>
              </a:r>
              <a:r>
                <a: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rPr>
                <a:t>1] - X</a:t>
              </a:r>
              <a:endParaRPr lang="zh-TW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CF14E47-8504-4A58-9B68-727FD441A797}"/>
                </a:ext>
              </a:extLst>
            </p:cNvPr>
            <p:cNvSpPr txBox="1"/>
            <p:nvPr/>
          </p:nvSpPr>
          <p:spPr>
            <a:xfrm>
              <a:off x="5880848" y="3834589"/>
              <a:ext cx="471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Operation [L, R, X] :</a:t>
              </a:r>
              <a:endPara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FC33C85F-9C00-A84D-87BC-55F791D7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Code(2)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67402F-1C84-055B-764A-B4F771F7E439}"/>
              </a:ext>
            </a:extLst>
          </p:cNvPr>
          <p:cNvSpPr txBox="1"/>
          <p:nvPr/>
        </p:nvSpPr>
        <p:spPr>
          <a:xfrm>
            <a:off x="394854" y="1511101"/>
            <a:ext cx="5527644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" altLang="zh-TW" sz="16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TW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2"/>
            <a:r>
              <a:rPr lang="en" altLang="zh-TW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-=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endParaRPr lang="en" altLang="zh-TW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576D43-25C0-4886-AAC5-85D4E1C45196}"/>
              </a:ext>
            </a:extLst>
          </p:cNvPr>
          <p:cNvSpPr/>
          <p:nvPr/>
        </p:nvSpPr>
        <p:spPr>
          <a:xfrm>
            <a:off x="1128326" y="2213878"/>
            <a:ext cx="1937471" cy="608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03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E16815A5-C97D-4132-8724-AE740627D541}"/>
              </a:ext>
            </a:extLst>
          </p:cNvPr>
          <p:cNvGrpSpPr/>
          <p:nvPr/>
        </p:nvGrpSpPr>
        <p:grpSpPr>
          <a:xfrm>
            <a:off x="4398566" y="3800765"/>
            <a:ext cx="6955234" cy="2771336"/>
            <a:chOff x="5764306" y="3058994"/>
            <a:chExt cx="6955234" cy="277133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70AFF13-9D02-4FBE-B451-21D2A4692DCD}"/>
                </a:ext>
              </a:extLst>
            </p:cNvPr>
            <p:cNvGrpSpPr/>
            <p:nvPr/>
          </p:nvGrpSpPr>
          <p:grpSpPr>
            <a:xfrm>
              <a:off x="5764306" y="3058994"/>
              <a:ext cx="6955234" cy="2771336"/>
              <a:chOff x="5880848" y="3756073"/>
              <a:chExt cx="5619492" cy="2771336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5880848" y="3756073"/>
                <a:ext cx="5619492" cy="2771336"/>
                <a:chOff x="6787662" y="3756073"/>
                <a:chExt cx="4712677" cy="2771336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6787662" y="3756073"/>
                  <a:ext cx="4712677" cy="27713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6787663" y="4282436"/>
                  <a:ext cx="4712676" cy="1615293"/>
                  <a:chOff x="871720" y="1999354"/>
                  <a:chExt cx="1713125" cy="888225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998621" y="2298032"/>
                    <a:ext cx="1455821" cy="5895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871720" y="1999354"/>
                    <a:ext cx="1713125" cy="262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5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A[</a:t>
                    </a:r>
                    <a:r>
                      <a:rPr lang="en-US" altLang="zh-TW" sz="25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altLang="zh-TW" sz="25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]</a:t>
                    </a:r>
                    <a:endParaRPr lang="zh-TW" altLang="en-US" sz="25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7" name="文字方塊 16"/>
              <p:cNvSpPr txBox="1"/>
              <p:nvPr/>
            </p:nvSpPr>
            <p:spPr>
              <a:xfrm>
                <a:off x="6542830" y="5100055"/>
                <a:ext cx="40099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A[i-1] + B[</a:t>
                </a:r>
                <a:r>
                  <a:rPr lang="en-US" altLang="zh-TW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TW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CF14E47-8504-4A58-9B68-727FD441A797}"/>
                  </a:ext>
                </a:extLst>
              </p:cNvPr>
              <p:cNvSpPr txBox="1"/>
              <p:nvPr/>
            </p:nvSpPr>
            <p:spPr>
              <a:xfrm>
                <a:off x="5880848" y="3834589"/>
                <a:ext cx="4712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After </a:t>
                </a:r>
                <a:r>
                  <a:rPr lang="en-US" altLang="zh-TW" i="1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T</a:t>
                </a:r>
                <a:r>
                  <a:rPr lang="en-US" altLang="zh-TW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operations</a:t>
                </a:r>
                <a:endParaRPr lang="zh-TW" altLang="en-US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DDE9D4F-3B35-4244-BABF-421C7DD0BBD2}"/>
                </a:ext>
              </a:extLst>
            </p:cNvPr>
            <p:cNvSpPr txBox="1"/>
            <p:nvPr/>
          </p:nvSpPr>
          <p:spPr>
            <a:xfrm>
              <a:off x="5764306" y="5309387"/>
              <a:ext cx="5832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Prefix Sum !!</a:t>
              </a:r>
              <a:endPara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9" name="標題 1">
            <a:extLst>
              <a:ext uri="{FF2B5EF4-FFF2-40B4-BE49-F238E27FC236}">
                <a16:creationId xmlns:a16="http://schemas.microsoft.com/office/drawing/2014/main" id="{3D51BDBB-A724-AA85-13C6-075AD43F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4127"/>
            <a:ext cx="1179714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Code(3)</a:t>
            </a:r>
            <a:endParaRPr lang="zh-TW" alt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5AE2DF-0B72-C3D1-3932-3AA7CB3ED65C}"/>
              </a:ext>
            </a:extLst>
          </p:cNvPr>
          <p:cNvSpPr txBox="1"/>
          <p:nvPr/>
        </p:nvSpPr>
        <p:spPr>
          <a:xfrm>
            <a:off x="394854" y="1511101"/>
            <a:ext cx="7665934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" altLang="zh-TW" sz="16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TW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2"/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]; </a:t>
            </a:r>
          </a:p>
          <a:p>
            <a:pPr lvl="2"/>
            <a:r>
              <a:rPr lang="en" altLang="zh-TW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%c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TW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TW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TW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TW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1"/>
            <a:r>
              <a:rPr lang="en" altLang="zh-TW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" altLang="zh-TW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16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altLang="zh-TW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TW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ctr"/>
            <a:endParaRPr lang="en" altLang="zh-TW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ABF13E5-2228-4A3A-9C55-A52342816669}"/>
              </a:ext>
            </a:extLst>
          </p:cNvPr>
          <p:cNvCxnSpPr/>
          <p:nvPr/>
        </p:nvCxnSpPr>
        <p:spPr>
          <a:xfrm flipV="1">
            <a:off x="998641" y="2287647"/>
            <a:ext cx="3723481" cy="110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116091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" altLang="zh-TW" dirty="0"/>
                  <a:t>The first line of input contains </a:t>
                </a:r>
                <a14:m>
                  <m:oMath xmlns:m="http://schemas.openxmlformats.org/officeDocument/2006/math">
                    <m:r>
                      <a:rPr lang="en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" altLang="zh-TW" dirty="0"/>
                  <a:t> and a string 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" altLang="zh-TW" dirty="0"/>
                  <a:t> of length 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" altLang="zh-TW" dirty="0"/>
                  <a:t>. </a:t>
                </a:r>
                <a:br>
                  <a:rPr lang="en" altLang="zh-TW" dirty="0"/>
                </a:b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/>
                  <a:t> is the number of operations, and t</a:t>
                </a:r>
                <a:r>
                  <a:rPr lang="en" altLang="zh-TW" dirty="0"/>
                  <a:t>he string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" altLang="zh-TW" dirty="0"/>
                  <a:t> will only contain </a:t>
                </a:r>
                <a:r>
                  <a:rPr lang="en" altLang="zh-TW" b="1" dirty="0"/>
                  <a:t>lowercase</a:t>
                </a:r>
                <a:r>
                  <a:rPr lang="en" altLang="zh-TW" dirty="0"/>
                  <a:t> letters.</a:t>
                </a:r>
                <a:endParaRPr lang="en-US" altLang="zh-TW" dirty="0"/>
              </a:p>
              <a:p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" altLang="zh-TW" dirty="0"/>
                  <a:t>This is followed by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/>
                  <a:t> lines, </a:t>
                </a:r>
                <a:r>
                  <a:rPr lang="en" altLang="zh-TW" dirty="0"/>
                  <a:t>each containing three numbers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/>
                  <a:t>, indicating that</a:t>
                </a:r>
                <a:r>
                  <a:rPr lang="en" altLang="zh-TW" dirty="0"/>
                  <a:t> all characters from position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 to position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dirty="0"/>
                  <a:t> in the string should be shifted by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/>
                  <a:t> positions.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86" r="-2774" b="-37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4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8BE48B6D-1E0B-3F9D-9A7E-EEA3FA59D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TW" sz="3600" b="1" dirty="0"/>
                  <a:t>Constraints: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1 ≤ </m:t>
                    </m:r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TW" sz="32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dirty="0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3200" b="0" i="1" dirty="0" smtClean="0">
                            <a:effectLst/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TW" sz="3200" b="0" i="1" dirty="0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32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dirty="0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3200" b="0" i="1" dirty="0" smtClean="0">
                            <a:effectLst/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TW" sz="32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dirty="0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3200" b="0" i="1" dirty="0" smtClean="0">
                            <a:effectLst/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TW" sz="3200" b="0" i="1" dirty="0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1 ≤ </m:t>
                    </m:r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3200" b="0" i="1" dirty="0" smtClean="0"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sz="3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600" b="1" dirty="0"/>
                  <a:t>Subtasks: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3200" dirty="0"/>
                  <a:t>Testcases 1 ~ 3: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1 ≤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3200" dirty="0"/>
                  <a:t>Testcases 4 ~ 6: </a:t>
                </a:r>
                <a:r>
                  <a:rPr lang="en" altLang="zh-TW" sz="3200" dirty="0"/>
                  <a:t>No additional restrictions.</a:t>
                </a:r>
                <a:endParaRPr lang="en-US" altLang="zh-TW" sz="3200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8BE48B6D-1E0B-3F9D-9A7E-EEA3FA59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9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Output t</a:t>
                </a:r>
                <a:r>
                  <a:rPr lang="en" altLang="zh-TW" sz="3200" dirty="0"/>
                  <a:t>he string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" altLang="zh-TW" sz="3200" dirty="0"/>
                  <a:t> after 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" altLang="zh-TW" sz="3200" dirty="0"/>
                  <a:t> operations.</a:t>
                </a:r>
              </a:p>
              <a:p>
                <a:pPr marL="0" indent="0">
                  <a:buNone/>
                </a:pPr>
                <a:endParaRPr lang="en-US" altLang="zh-TW" sz="3200" dirty="0"/>
              </a:p>
              <a:p>
                <a:pPr algn="l"/>
                <a:r>
                  <a:rPr lang="en" altLang="zh-TW" sz="3200" b="1" dirty="0">
                    <a:solidFill>
                      <a:srgbClr val="FF0000"/>
                    </a:solidFill>
                  </a:rPr>
                  <a:t>Please remember to print "\n" at the end.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6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380471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9DDC2DE-2997-0E4C-89C5-96C9BA685457}">
  <we:reference id="4b785c87-866c-4bad-85d8-5d1ae467ac9a" version="3.14.3.0" store="EXCatalog" storeType="EXCatalog"/>
  <we:alternateReferences>
    <we:reference id="WA104381909" version="3.14.3.0" store="zh-TW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2210</TotalTime>
  <Words>2487</Words>
  <Application>Microsoft Office PowerPoint</Application>
  <PresentationFormat>寬螢幕</PresentationFormat>
  <Paragraphs>492</Paragraphs>
  <Slides>47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Arial Unicode MS</vt:lpstr>
      <vt:lpstr>Menlo</vt:lpstr>
      <vt:lpstr>Arial</vt:lpstr>
      <vt:lpstr>Calibri</vt:lpstr>
      <vt:lpstr>Calibri Light</vt:lpstr>
      <vt:lpstr>Cambria Math</vt:lpstr>
      <vt:lpstr>Office 佈景主題</vt:lpstr>
      <vt:lpstr>14439 – The Snack Safe</vt:lpstr>
      <vt:lpstr>Outline</vt:lpstr>
      <vt:lpstr>Outline</vt:lpstr>
      <vt:lpstr>Description</vt:lpstr>
      <vt:lpstr>Outline</vt:lpstr>
      <vt:lpstr>Input</vt:lpstr>
      <vt:lpstr>Input</vt:lpstr>
      <vt:lpstr>Output</vt:lpstr>
      <vt:lpstr>Outline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Basic testcase </vt:lpstr>
      <vt:lpstr>Outline</vt:lpstr>
      <vt:lpstr>Concept (1 - character shifting)</vt:lpstr>
      <vt:lpstr>Concept (1 - character shifting)</vt:lpstr>
      <vt:lpstr>Concept (2 - character shifting forward / backward)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Concept (3)</vt:lpstr>
      <vt:lpstr>Code(1)</vt:lpstr>
      <vt:lpstr>Code(2)</vt:lpstr>
      <vt:lpstr>Code(3)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12022 – prefix sum</dc:title>
  <dc:creator>志祥 陳</dc:creator>
  <cp:lastModifiedBy>shunrenyang shunrenyang</cp:lastModifiedBy>
  <cp:revision>204</cp:revision>
  <dcterms:created xsi:type="dcterms:W3CDTF">2018-10-13T17:38:53Z</dcterms:created>
  <dcterms:modified xsi:type="dcterms:W3CDTF">2024-10-02T04:58:16Z</dcterms:modified>
</cp:coreProperties>
</file>