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94" r:id="rId4"/>
    <p:sldId id="308" r:id="rId5"/>
    <p:sldId id="299" r:id="rId6"/>
    <p:sldId id="295" r:id="rId7"/>
    <p:sldId id="281" r:id="rId8"/>
    <p:sldId id="302" r:id="rId9"/>
    <p:sldId id="296" r:id="rId10"/>
    <p:sldId id="303" r:id="rId11"/>
    <p:sldId id="304" r:id="rId12"/>
    <p:sldId id="306" r:id="rId13"/>
    <p:sldId id="307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D16"/>
    <a:srgbClr val="71B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 autoAdjust="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112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455D35D-DBDD-49F1-B4C0-6F620987B8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187283-650F-48A0-BB16-AA52333387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A7480-39EC-4214-9B30-CB0392891147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572874-F9DE-417E-9F99-08228BCFD1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5BF681-1DC1-4D26-A496-6EE662EC9C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744E8-714A-4C59-8BFD-35B661355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0216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81B9C-51A0-4C65-AF03-D3FB7CAFA9CB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7B14-FC26-4FC3-A736-172A65C0A6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4938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88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636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05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684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56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17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032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30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01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09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A808-383B-4DA1-B7CE-DEC0F0C231C0}" type="datetime1">
              <a:rPr kumimoji="1" lang="zh-TW" altLang="en-US" smtClean="0"/>
              <a:t>2021/12/18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802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3B2-8405-44AB-982A-366403C25F2B}" type="datetime1">
              <a:rPr kumimoji="1" lang="zh-TW" altLang="en-US" smtClean="0"/>
              <a:t>2021/12/18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173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B88C-0E9B-42FC-84CD-2B4BE4B80969}" type="datetime1">
              <a:rPr kumimoji="1" lang="zh-TW" altLang="en-US" smtClean="0"/>
              <a:t>2021/12/18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231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3FB-7B58-44B0-8D82-AB88524B5E21}" type="datetime1">
              <a:rPr kumimoji="1" lang="zh-TW" altLang="en-US" smtClean="0"/>
              <a:t>2021/12/18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241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7560-6890-4C17-82BD-A871469583C8}" type="datetime1">
              <a:rPr kumimoji="1" lang="zh-TW" altLang="en-US" smtClean="0"/>
              <a:t>2021/12/18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91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8AD5-5D87-4569-A4D6-21F4AA4C5271}" type="datetime1">
              <a:rPr kumimoji="1" lang="zh-TW" altLang="en-US" smtClean="0"/>
              <a:t>2021/12/18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433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00-3FA7-43EB-A3B8-315F063A24A4}" type="datetime1">
              <a:rPr kumimoji="1" lang="zh-TW" altLang="en-US" smtClean="0"/>
              <a:t>2021/12/18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157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F7BF-21B4-4352-AF16-5947C1C4620B}" type="datetime1">
              <a:rPr kumimoji="1" lang="zh-TW" altLang="en-US" smtClean="0"/>
              <a:t>2021/12/18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195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CFD0-EAFB-4F79-90B3-EB0504D9D07A}" type="datetime1">
              <a:rPr kumimoji="1" lang="zh-TW" altLang="en-US" smtClean="0"/>
              <a:t>2021/12/18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182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CAC5-9030-41BB-8BC8-FB1D1BB6946C}" type="datetime1">
              <a:rPr kumimoji="1" lang="zh-TW" altLang="en-US" smtClean="0"/>
              <a:t>2021/12/18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105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4923-25F4-4FC1-9361-CEBBC9C6AEFF}" type="datetime1">
              <a:rPr kumimoji="1" lang="zh-TW" altLang="en-US" smtClean="0"/>
              <a:t>2021/12/18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54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C04FB-54F9-44BD-9C38-DBFF59F03FBB}" type="datetime1">
              <a:rPr kumimoji="1" lang="zh-TW" altLang="en-US" smtClean="0"/>
              <a:t>2021/12/18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C52C85-8A8E-49A1-97C6-59750CBA8C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7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2.26.241:8009/#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preda/chinese-mni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iler954/Data-Mining/blob/main/Final-Report/algorithm/r09631007_CNN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49864E3-702B-4892-9B57-F70314C356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7" r="1463"/>
          <a:stretch/>
        </p:blipFill>
        <p:spPr>
          <a:xfrm>
            <a:off x="0" y="-1"/>
            <a:ext cx="9144000" cy="687723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0C5E0A4-BC73-45C1-ABD4-F217157B8F38}"/>
              </a:ext>
            </a:extLst>
          </p:cNvPr>
          <p:cNvSpPr/>
          <p:nvPr/>
        </p:nvSpPr>
        <p:spPr>
          <a:xfrm>
            <a:off x="1287261" y="2485963"/>
            <a:ext cx="6724835" cy="2010355"/>
          </a:xfrm>
          <a:prstGeom prst="rect">
            <a:avLst/>
          </a:prstGeom>
          <a:solidFill>
            <a:schemeClr val="bg2">
              <a:lumMod val="9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3C998-BDB8-47DE-A9C7-3E8F2353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68" y="2839139"/>
            <a:ext cx="8029735" cy="616450"/>
          </a:xfrm>
        </p:spPr>
        <p:txBody>
          <a:bodyPr>
            <a:no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-r09631007_CNN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EB5CA9-FABC-114A-90DB-0D58D7DA6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1226" y="3720195"/>
            <a:ext cx="5550218" cy="616450"/>
          </a:xfrm>
        </p:spPr>
        <p:txBody>
          <a:bodyPr>
            <a:noAutofit/>
          </a:bodyPr>
          <a:lstStyle/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R09631007 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吳乙澤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生物機電工程學系  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123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8673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最終訓練結果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AE4EA-F1C9-E947-8955-6CD5DE0A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10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3CAA-4578-4DB7-88A6-7A678D8F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0977-B135-417C-842D-5A8CA965A13B}" type="datetime1">
              <a:rPr kumimoji="1" lang="zh-TW" altLang="en-US" smtClean="0">
                <a:solidFill>
                  <a:schemeClr val="tx1"/>
                </a:solidFill>
              </a:rPr>
              <a:t>2021/12/18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3020-C30F-4F22-94A4-FBE20CFF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5E055B38-3FE4-4013-92C6-9280035AF6E1}"/>
              </a:ext>
            </a:extLst>
          </p:cNvPr>
          <p:cNvSpPr/>
          <p:nvPr/>
        </p:nvSpPr>
        <p:spPr>
          <a:xfrm>
            <a:off x="337351" y="1204467"/>
            <a:ext cx="8531441" cy="5151884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42443-1E4D-48EB-AF70-C3BA3EB542A2}"/>
              </a:ext>
            </a:extLst>
          </p:cNvPr>
          <p:cNvSpPr/>
          <p:nvPr/>
        </p:nvSpPr>
        <p:spPr>
          <a:xfrm>
            <a:off x="463343" y="1841978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獲得訓練結果如下所示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1F7D5-4918-4E12-ADCB-5941563FDE83}"/>
              </a:ext>
            </a:extLst>
          </p:cNvPr>
          <p:cNvSpPr/>
          <p:nvPr/>
        </p:nvSpPr>
        <p:spPr>
          <a:xfrm>
            <a:off x="463343" y="1356014"/>
            <a:ext cx="8217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r09631007_CNN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的參數，加大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和全連接層層數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9B08F3-6E43-49F9-BECE-F34566A1C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34"/>
          <a:stretch/>
        </p:blipFill>
        <p:spPr>
          <a:xfrm>
            <a:off x="463343" y="2454903"/>
            <a:ext cx="3249838" cy="3773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60C760-09B6-4BEC-A8F1-7A39E971F0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25"/>
          <a:stretch/>
        </p:blipFill>
        <p:spPr>
          <a:xfrm>
            <a:off x="3834299" y="2979613"/>
            <a:ext cx="4919045" cy="3249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50C221-0A40-4DFC-AA3C-F4CAA8414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02453"/>
              </p:ext>
            </p:extLst>
          </p:nvPr>
        </p:nvGraphicFramePr>
        <p:xfrm>
          <a:off x="4116790" y="1956401"/>
          <a:ext cx="434839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12">
                  <a:extLst>
                    <a:ext uri="{9D8B030D-6E8A-4147-A177-3AD203B41FA5}">
                      <a16:colId xmlns:a16="http://schemas.microsoft.com/office/drawing/2014/main" val="1145640025"/>
                    </a:ext>
                  </a:extLst>
                </a:gridCol>
                <a:gridCol w="2512381">
                  <a:extLst>
                    <a:ext uri="{9D8B030D-6E8A-4147-A177-3AD203B41FA5}">
                      <a16:colId xmlns:a16="http://schemas.microsoft.com/office/drawing/2014/main" val="396216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最低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F-Score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Confusion Matrix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7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0.9992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2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48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7387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Inanalysis2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AE4EA-F1C9-E947-8955-6CD5DE0A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11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3CAA-4578-4DB7-88A6-7A678D8F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0977-B135-417C-842D-5A8CA965A13B}" type="datetime1">
              <a:rPr kumimoji="1" lang="zh-TW" altLang="en-US" smtClean="0">
                <a:solidFill>
                  <a:schemeClr val="tx1"/>
                </a:solidFill>
              </a:rPr>
              <a:t>2021/12/18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3020-C30F-4F22-94A4-FBE20CFF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77FC5-052F-4E52-91A1-A0E3FF9ACFA5}"/>
              </a:ext>
            </a:extLst>
          </p:cNvPr>
          <p:cNvSpPr/>
          <p:nvPr/>
        </p:nvSpPr>
        <p:spPr>
          <a:xfrm>
            <a:off x="628650" y="3013501"/>
            <a:ext cx="8010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dirty="0">
                <a:hlinkClick r:id="rId3"/>
              </a:rPr>
              <a:t>http://140.112.26.241:8009/#/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6726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2311976"/>
            <a:ext cx="9144000" cy="2273012"/>
            <a:chOff x="0" y="1939635"/>
            <a:chExt cx="12192000" cy="3030682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1939635"/>
              <a:ext cx="12192000" cy="3030682"/>
              <a:chOff x="0" y="1939635"/>
              <a:chExt cx="12192000" cy="303068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2455718"/>
                <a:ext cx="12192000" cy="1946564"/>
              </a:xfrm>
              <a:prstGeom prst="rect">
                <a:avLst/>
              </a:prstGeom>
              <a:solidFill>
                <a:srgbClr val="71B1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163781" y="1939635"/>
                <a:ext cx="3030682" cy="3030682"/>
              </a:xfrm>
              <a:prstGeom prst="ellipse">
                <a:avLst/>
              </a:prstGeom>
              <a:solidFill>
                <a:srgbClr val="070D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1989667" y="2790956"/>
              <a:ext cx="1676400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625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04</a:t>
              </a:r>
              <a:endParaRPr lang="zh-TW" altLang="en-US" sz="562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580062" y="3156094"/>
            <a:ext cx="106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B7EE74-B50A-5A4D-B9EF-51C1821C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12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06F8B-38CD-4F05-A854-6AC8CF0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8AF-D27F-4922-8512-95E7A4B0F5CC}" type="datetime1">
              <a:rPr kumimoji="1" lang="zh-TW" altLang="en-US" smtClean="0">
                <a:solidFill>
                  <a:schemeClr val="tx1"/>
                </a:solidFill>
              </a:rPr>
              <a:t>2021/12/18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71AE9-2700-452B-95BB-4E11FFCE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</p:spTree>
    <p:extLst>
      <p:ext uri="{BB962C8B-B14F-4D97-AF65-F5344CB8AC3E}">
        <p14:creationId xmlns:p14="http://schemas.microsoft.com/office/powerpoint/2010/main" val="23369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8673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AE4EA-F1C9-E947-8955-6CD5DE0A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13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3CAA-4578-4DB7-88A6-7A678D8F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0977-B135-417C-842D-5A8CA965A13B}" type="datetime1">
              <a:rPr kumimoji="1" lang="zh-TW" altLang="en-US" smtClean="0">
                <a:solidFill>
                  <a:schemeClr val="tx1"/>
                </a:solidFill>
              </a:rPr>
              <a:t>2021/12/18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3020-C30F-4F22-94A4-FBE20CFF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5E055B38-3FE4-4013-92C6-9280035AF6E1}"/>
              </a:ext>
            </a:extLst>
          </p:cNvPr>
          <p:cNvSpPr/>
          <p:nvPr/>
        </p:nvSpPr>
        <p:spPr>
          <a:xfrm>
            <a:off x="375686" y="1040524"/>
            <a:ext cx="8392628" cy="5173845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27231E-CA1A-4FD8-A0F7-EEF1ACA19862}"/>
              </a:ext>
            </a:extLst>
          </p:cNvPr>
          <p:cNvCxnSpPr>
            <a:cxnSpLocks/>
          </p:cNvCxnSpPr>
          <p:nvPr/>
        </p:nvCxnSpPr>
        <p:spPr>
          <a:xfrm>
            <a:off x="375686" y="5027820"/>
            <a:ext cx="8392628" cy="0"/>
          </a:xfrm>
          <a:prstGeom prst="line">
            <a:avLst/>
          </a:prstGeom>
          <a:ln w="38100">
            <a:solidFill>
              <a:srgbClr val="070D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BBC83211-199E-E141-A832-FA3F8113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768" y="1263301"/>
            <a:ext cx="6213584" cy="3541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3225AD63-EBEE-5246-BB7F-67188EFAE29A}"/>
              </a:ext>
            </a:extLst>
          </p:cNvPr>
          <p:cNvSpPr txBox="1"/>
          <p:nvPr/>
        </p:nvSpPr>
        <p:spPr>
          <a:xfrm>
            <a:off x="434700" y="1353124"/>
            <a:ext cx="17861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曾在資料平台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上做過貓狗資料集辨識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9EE81C7-2AFD-FB4A-BE9E-B4B81441F7D7}"/>
              </a:ext>
            </a:extLst>
          </p:cNvPr>
          <p:cNvSpPr txBox="1"/>
          <p:nvPr/>
        </p:nvSpPr>
        <p:spPr>
          <a:xfrm>
            <a:off x="628650" y="5229044"/>
            <a:ext cx="8056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學習到如何根據系統制定的規範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寫出適當的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zh-TW" altLang="en-US" sz="2400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A04385E5-DB90-544E-B430-67980318B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376" y="5229044"/>
            <a:ext cx="3353457" cy="840753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C7096-0F7F-E841-961E-98D62D7481DA}"/>
              </a:ext>
            </a:extLst>
          </p:cNvPr>
          <p:cNvSpPr txBox="1"/>
          <p:nvPr/>
        </p:nvSpPr>
        <p:spPr>
          <a:xfrm>
            <a:off x="434700" y="3190472"/>
            <a:ext cx="17861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當時是透過本機的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GTX -1060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顯卡做訓練的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9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AE4EA-F1C9-E947-8955-6CD5DE0A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14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E5810-0F38-4D00-AE84-BF29F88E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10D4-8778-4351-B9C7-923C2DE6DE2F}" type="datetime1">
              <a:rPr kumimoji="1" lang="zh-TW" altLang="en-US" smtClean="0">
                <a:solidFill>
                  <a:schemeClr val="tx1"/>
                </a:solidFill>
              </a:rPr>
              <a:t>2021/12/18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75B4-BA2A-4E5D-B369-3560A36F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D0C40526-6C56-43A2-8B89-F7108A0C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38" y="2939617"/>
            <a:ext cx="3524324" cy="978766"/>
          </a:xfrm>
        </p:spPr>
        <p:txBody>
          <a:bodyPr>
            <a:normAutofit fontScale="90000"/>
          </a:bodyPr>
          <a:lstStyle/>
          <a:p>
            <a:r>
              <a:rPr lang="en-US" altLang="zh-TW" sz="7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</a:t>
            </a:r>
            <a:endParaRPr lang="zh-TW" altLang="en-US" sz="7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04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2311976"/>
            <a:ext cx="9144000" cy="2273012"/>
            <a:chOff x="0" y="1939635"/>
            <a:chExt cx="12192000" cy="3030682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1939635"/>
              <a:ext cx="12192000" cy="3030682"/>
              <a:chOff x="0" y="1939635"/>
              <a:chExt cx="12192000" cy="303068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2455718"/>
                <a:ext cx="12192000" cy="1946564"/>
              </a:xfrm>
              <a:prstGeom prst="rect">
                <a:avLst/>
              </a:prstGeom>
              <a:solidFill>
                <a:srgbClr val="71B1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163781" y="1939635"/>
                <a:ext cx="3030682" cy="3030682"/>
              </a:xfrm>
              <a:prstGeom prst="ellipse">
                <a:avLst/>
              </a:prstGeom>
              <a:solidFill>
                <a:srgbClr val="070D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2040849" y="2805752"/>
              <a:ext cx="1676400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625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TW" altLang="en-US" sz="562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861648" y="3156094"/>
            <a:ext cx="227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資料集介紹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B7EE74-B50A-5A4D-B9EF-51C1821C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2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06F8B-38CD-4F05-A854-6AC8CF0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8AF-D27F-4922-8512-95E7A4B0F5CC}" type="datetime1">
              <a:rPr kumimoji="1" lang="zh-TW" altLang="en-US" smtClean="0">
                <a:solidFill>
                  <a:schemeClr val="tx1"/>
                </a:solidFill>
              </a:rPr>
              <a:t>2021/12/18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71AE9-2700-452B-95BB-4E11FFCE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</p:spTree>
    <p:extLst>
      <p:ext uri="{BB962C8B-B14F-4D97-AF65-F5344CB8AC3E}">
        <p14:creationId xmlns:p14="http://schemas.microsoft.com/office/powerpoint/2010/main" val="366800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854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Chinese MNIST Dataset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40254-10BA-9D4C-8C11-1E928D35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3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13D1-5123-46DA-9D50-66EA5464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B7E5-CF43-48AA-A64C-DFB2AEE462D9}" type="datetime1">
              <a:rPr kumimoji="1" lang="zh-TW" altLang="en-US" smtClean="0">
                <a:solidFill>
                  <a:schemeClr val="tx1"/>
                </a:solidFill>
              </a:rPr>
              <a:t>2021/12/18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F2E2-C426-414C-9741-659386FE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B334E-4C2C-4F2A-90CA-09AE8405781D}"/>
              </a:ext>
            </a:extLst>
          </p:cNvPr>
          <p:cNvSpPr/>
          <p:nvPr/>
        </p:nvSpPr>
        <p:spPr>
          <a:xfrm>
            <a:off x="628650" y="3436738"/>
            <a:ext cx="7715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下載下來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https://www.kaggle.com/gpreda/chinese-mnist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A4637-7A73-4B55-81C6-57CACDE36037}"/>
              </a:ext>
            </a:extLst>
          </p:cNvPr>
          <p:cNvSpPr/>
          <p:nvPr/>
        </p:nvSpPr>
        <p:spPr>
          <a:xfrm>
            <a:off x="337352" y="1151917"/>
            <a:ext cx="8499846" cy="2838450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9548D3-6988-4775-BFC8-2A7DD17120D0}"/>
              </a:ext>
            </a:extLst>
          </p:cNvPr>
          <p:cNvGrpSpPr/>
          <p:nvPr/>
        </p:nvGrpSpPr>
        <p:grpSpPr>
          <a:xfrm>
            <a:off x="337352" y="4367687"/>
            <a:ext cx="8499833" cy="1854855"/>
            <a:chOff x="337352" y="4132013"/>
            <a:chExt cx="8499833" cy="185485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0AF70D9-655B-49AB-B82E-52C01D38B53E}"/>
                </a:ext>
              </a:extLst>
            </p:cNvPr>
            <p:cNvGrpSpPr/>
            <p:nvPr/>
          </p:nvGrpSpPr>
          <p:grpSpPr>
            <a:xfrm>
              <a:off x="337352" y="4132013"/>
              <a:ext cx="8499833" cy="1845387"/>
              <a:chOff x="415879" y="4504530"/>
              <a:chExt cx="8420374" cy="14390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7D7856B-CB24-4FE6-9679-CE24D59868CA}"/>
                  </a:ext>
                </a:extLst>
              </p:cNvPr>
              <p:cNvSpPr/>
              <p:nvPr/>
            </p:nvSpPr>
            <p:spPr>
              <a:xfrm>
                <a:off x="587794" y="4740687"/>
                <a:ext cx="5825167" cy="936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資料集是由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100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個中國受測者在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A4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紙上的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空格處書寫出來的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每人重複書寫十次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3881FB8-045B-4AF9-A0B4-935337F62F25}"/>
                  </a:ext>
                </a:extLst>
              </p:cNvPr>
              <p:cNvSpPr/>
              <p:nvPr/>
            </p:nvSpPr>
            <p:spPr>
              <a:xfrm>
                <a:off x="415879" y="4504530"/>
                <a:ext cx="8420374" cy="1439070"/>
              </a:xfrm>
              <a:prstGeom prst="rect">
                <a:avLst/>
              </a:prstGeom>
              <a:noFill/>
              <a:ln w="38100">
                <a:solidFill>
                  <a:srgbClr val="070D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FC0CE9-E8F3-428F-BE76-A1073EEE2FDB}"/>
                </a:ext>
              </a:extLst>
            </p:cNvPr>
            <p:cNvCxnSpPr/>
            <p:nvPr/>
          </p:nvCxnSpPr>
          <p:spPr>
            <a:xfrm>
              <a:off x="6362700" y="4141481"/>
              <a:ext cx="0" cy="1845387"/>
            </a:xfrm>
            <a:prstGeom prst="line">
              <a:avLst/>
            </a:prstGeom>
            <a:ln w="38100">
              <a:solidFill>
                <a:srgbClr val="070D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0921EF-C97B-4246-A458-64AD5AB3F9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3" b="36571"/>
          <a:stretch/>
        </p:blipFill>
        <p:spPr>
          <a:xfrm>
            <a:off x="6434305" y="4486402"/>
            <a:ext cx="2331276" cy="162689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9A0DECF-39B7-4B5D-A4E9-4C4BB8508711}"/>
              </a:ext>
            </a:extLst>
          </p:cNvPr>
          <p:cNvGrpSpPr/>
          <p:nvPr/>
        </p:nvGrpSpPr>
        <p:grpSpPr>
          <a:xfrm>
            <a:off x="5855457" y="2756145"/>
            <a:ext cx="3031599" cy="503244"/>
            <a:chOff x="5956370" y="2722191"/>
            <a:chExt cx="3031599" cy="5032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52479C-6C07-4D66-A87C-EBF02265629C}"/>
                </a:ext>
              </a:extLst>
            </p:cNvPr>
            <p:cNvSpPr/>
            <p:nvPr/>
          </p:nvSpPr>
          <p:spPr>
            <a:xfrm>
              <a:off x="5956370" y="2763770"/>
              <a:ext cx="30315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來自                 的資料</a:t>
              </a:r>
              <a:endParaRPr lang="zh-TW" altLang="en-US" sz="2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28F9BF-298C-4FE4-9B13-3071D1B6F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8531" y="2722191"/>
              <a:ext cx="1200150" cy="43815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349E0C-5722-4875-A122-F625E3B384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1" t="3238" r="2129" b="5499"/>
          <a:stretch/>
        </p:blipFill>
        <p:spPr>
          <a:xfrm>
            <a:off x="510889" y="1598816"/>
            <a:ext cx="5344568" cy="159547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78786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854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切分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Chinese MNIST Dataset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40254-10BA-9D4C-8C11-1E928D35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4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13D1-5123-46DA-9D50-66EA5464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B7E5-CF43-48AA-A64C-DFB2AEE462D9}" type="datetime1">
              <a:rPr kumimoji="1" lang="zh-TW" altLang="en-US" smtClean="0">
                <a:solidFill>
                  <a:schemeClr val="tx1"/>
                </a:solidFill>
              </a:rPr>
              <a:t>2021/12/18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F2E2-C426-414C-9741-659386FE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580135-CFC0-426F-8090-000D74B13399}"/>
              </a:ext>
            </a:extLst>
          </p:cNvPr>
          <p:cNvSpPr/>
          <p:nvPr/>
        </p:nvSpPr>
        <p:spPr>
          <a:xfrm>
            <a:off x="504497" y="1435032"/>
            <a:ext cx="81531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本資料集共有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張，影像種類有零、一、二、三、四、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五、六、七、八、九、十、百、千、萬、億等十五個類別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74727C-468E-4F6C-A8E4-EFBA936723B3}"/>
              </a:ext>
            </a:extLst>
          </p:cNvPr>
          <p:cNvSpPr/>
          <p:nvPr/>
        </p:nvSpPr>
        <p:spPr>
          <a:xfrm>
            <a:off x="409740" y="1225488"/>
            <a:ext cx="8229763" cy="5049187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78C77842-C9A1-894D-952E-063698D40E4B}"/>
              </a:ext>
            </a:extLst>
          </p:cNvPr>
          <p:cNvCxnSpPr>
            <a:cxnSpLocks/>
          </p:cNvCxnSpPr>
          <p:nvPr/>
        </p:nvCxnSpPr>
        <p:spPr>
          <a:xfrm>
            <a:off x="409740" y="2598683"/>
            <a:ext cx="8229763" cy="0"/>
          </a:xfrm>
          <a:prstGeom prst="line">
            <a:avLst/>
          </a:prstGeom>
          <a:ln w="38100">
            <a:solidFill>
              <a:srgbClr val="070D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C5793DE-4644-8741-8B83-834998905A0C}"/>
              </a:ext>
            </a:extLst>
          </p:cNvPr>
          <p:cNvSpPr txBox="1"/>
          <p:nvPr/>
        </p:nvSpPr>
        <p:spPr>
          <a:xfrm>
            <a:off x="504497" y="2885561"/>
            <a:ext cx="7653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Inanalysis2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只支援十個類別，因此需另外處理類別問題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4244CA7-9A4B-E242-AC41-E21694867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37"/>
          <a:stretch/>
        </p:blipFill>
        <p:spPr>
          <a:xfrm>
            <a:off x="2528395" y="3665920"/>
            <a:ext cx="2725024" cy="461666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3FDDFC-3EEA-1A41-B0A4-C78A008BEB7C}"/>
              </a:ext>
            </a:extLst>
          </p:cNvPr>
          <p:cNvSpPr txBox="1"/>
          <p:nvPr/>
        </p:nvSpPr>
        <p:spPr>
          <a:xfrm>
            <a:off x="760158" y="3665919"/>
            <a:ext cx="1165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15000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CD42348-6561-2443-B52C-7B3D59614137}"/>
              </a:ext>
            </a:extLst>
          </p:cNvPr>
          <p:cNvSpPr txBox="1"/>
          <p:nvPr/>
        </p:nvSpPr>
        <p:spPr>
          <a:xfrm>
            <a:off x="5974678" y="3665919"/>
            <a:ext cx="1165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  <a:endParaRPr lang="zh-TW" altLang="en-US" sz="2400" dirty="0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6C264C0-3874-CC4F-BF1E-F86C1FB300D4}"/>
              </a:ext>
            </a:extLst>
          </p:cNvPr>
          <p:cNvGrpSpPr/>
          <p:nvPr/>
        </p:nvGrpSpPr>
        <p:grpSpPr>
          <a:xfrm>
            <a:off x="760158" y="4550640"/>
            <a:ext cx="6924874" cy="482286"/>
            <a:chOff x="932145" y="4470803"/>
            <a:chExt cx="6924874" cy="482286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A6BAC4A-3A7A-664F-A7F5-14CF82F54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097" b="36279"/>
            <a:stretch/>
          </p:blipFill>
          <p:spPr>
            <a:xfrm>
              <a:off x="2686050" y="4476482"/>
              <a:ext cx="2725024" cy="424024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7954DB6-74F9-D14C-A68F-A0CBBD4C965F}"/>
                </a:ext>
              </a:extLst>
            </p:cNvPr>
            <p:cNvSpPr txBox="1"/>
            <p:nvPr/>
          </p:nvSpPr>
          <p:spPr>
            <a:xfrm>
              <a:off x="932145" y="4470803"/>
              <a:ext cx="11653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10000</a:t>
              </a:r>
              <a:endParaRPr lang="zh-TW" altLang="en-US" sz="24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623275D3-8EC5-FF48-8513-BA402944A131}"/>
                </a:ext>
              </a:extLst>
            </p:cNvPr>
            <p:cNvSpPr txBox="1"/>
            <p:nvPr/>
          </p:nvSpPr>
          <p:spPr>
            <a:xfrm>
              <a:off x="6146665" y="4491424"/>
              <a:ext cx="17103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6000:4000</a:t>
              </a:r>
              <a:endParaRPr lang="zh-TW" altLang="en-US" sz="2400" dirty="0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678D2DA-AC5E-5E49-9089-2D781159CF60}"/>
              </a:ext>
            </a:extLst>
          </p:cNvPr>
          <p:cNvGrpSpPr/>
          <p:nvPr/>
        </p:nvGrpSpPr>
        <p:grpSpPr>
          <a:xfrm>
            <a:off x="760158" y="5412624"/>
            <a:ext cx="7755192" cy="472009"/>
            <a:chOff x="917813" y="5233664"/>
            <a:chExt cx="7755192" cy="472009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25AD83F5-A435-7B49-B698-8160CB6E2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0184"/>
            <a:stretch/>
          </p:blipFill>
          <p:spPr>
            <a:xfrm>
              <a:off x="2686050" y="5296483"/>
              <a:ext cx="2725024" cy="336029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5FB1834-D83F-CA46-B618-A57EFBE933AC}"/>
                </a:ext>
              </a:extLst>
            </p:cNvPr>
            <p:cNvSpPr txBox="1"/>
            <p:nvPr/>
          </p:nvSpPr>
          <p:spPr>
            <a:xfrm>
              <a:off x="917813" y="5233664"/>
              <a:ext cx="17103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6000:4000</a:t>
              </a:r>
              <a:endParaRPr lang="zh-TW" altLang="en-US" sz="2400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91CDFE4-B9D6-C740-9CE9-A0B83A890427}"/>
                </a:ext>
              </a:extLst>
            </p:cNvPr>
            <p:cNvSpPr txBox="1"/>
            <p:nvPr/>
          </p:nvSpPr>
          <p:spPr>
            <a:xfrm>
              <a:off x="6132333" y="5244008"/>
              <a:ext cx="25406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Label 6000:4000</a:t>
              </a:r>
              <a:endParaRPr lang="zh-TW" altLang="en-US" sz="2400" dirty="0"/>
            </a:p>
          </p:txBody>
        </p:sp>
      </p:grp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5BEDB11C-3E56-2C47-82A8-6D329FB3107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349765" y="3896752"/>
            <a:ext cx="6249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15EF3E14-DC0F-3547-874F-000F402813CC}"/>
              </a:ext>
            </a:extLst>
          </p:cNvPr>
          <p:cNvCxnSpPr>
            <a:cxnSpLocks/>
          </p:cNvCxnSpPr>
          <p:nvPr/>
        </p:nvCxnSpPr>
        <p:spPr>
          <a:xfrm>
            <a:off x="5349765" y="4781473"/>
            <a:ext cx="6044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7277B1AE-33D8-0544-8AC8-68CF0E92AFD2}"/>
              </a:ext>
            </a:extLst>
          </p:cNvPr>
          <p:cNvCxnSpPr/>
          <p:nvPr/>
        </p:nvCxnSpPr>
        <p:spPr>
          <a:xfrm>
            <a:off x="5349765" y="5643454"/>
            <a:ext cx="604451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6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854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資料集的特徵和目的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40254-10BA-9D4C-8C11-1E928D35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5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13D1-5123-46DA-9D50-66EA5464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B7E5-CF43-48AA-A64C-DFB2AEE462D9}" type="datetime1">
              <a:rPr kumimoji="1" lang="zh-TW" altLang="en-US" smtClean="0">
                <a:solidFill>
                  <a:schemeClr val="tx1"/>
                </a:solidFill>
              </a:rPr>
              <a:t>2021/12/18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F2E2-C426-414C-9741-659386FE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580135-CFC0-426F-8090-000D74B13399}"/>
              </a:ext>
            </a:extLst>
          </p:cNvPr>
          <p:cNvSpPr/>
          <p:nvPr/>
        </p:nvSpPr>
        <p:spPr>
          <a:xfrm>
            <a:off x="483870" y="148306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資料集的輸入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6C386-3516-4D12-8FCD-E754973E29A6}"/>
              </a:ext>
            </a:extLst>
          </p:cNvPr>
          <p:cNvSpPr/>
          <p:nvPr/>
        </p:nvSpPr>
        <p:spPr>
          <a:xfrm>
            <a:off x="483870" y="466786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資料集的輸出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15691A-BA0F-411C-8486-7B28992D3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36292"/>
              </p:ext>
            </p:extLst>
          </p:nvPr>
        </p:nvGraphicFramePr>
        <p:xfrm>
          <a:off x="828992" y="5283406"/>
          <a:ext cx="1467328" cy="528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328">
                  <a:extLst>
                    <a:ext uri="{9D8B030D-6E8A-4147-A177-3AD203B41FA5}">
                      <a16:colId xmlns:a16="http://schemas.microsoft.com/office/drawing/2014/main" val="2698918829"/>
                    </a:ext>
                  </a:extLst>
                </a:gridCol>
              </a:tblGrid>
              <a:tr h="528988">
                <a:tc>
                  <a:txBody>
                    <a:bodyPr/>
                    <a:lstStyle/>
                    <a:p>
                      <a:r>
                        <a:rPr lang="en-US" altLang="zh-TW" sz="2400" b="0" dirty="0"/>
                        <a:t> </a:t>
                      </a:r>
                      <a:r>
                        <a:rPr lang="en-US" altLang="zh-TW" sz="2000" b="0" dirty="0"/>
                        <a:t>Label (0~9)</a:t>
                      </a:r>
                      <a:endParaRPr lang="zh-TW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5159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A74A0A6-2EF3-44AA-A031-A1F5AA53C3FE}"/>
              </a:ext>
            </a:extLst>
          </p:cNvPr>
          <p:cNvSpPr/>
          <p:nvPr/>
        </p:nvSpPr>
        <p:spPr>
          <a:xfrm>
            <a:off x="243840" y="4455706"/>
            <a:ext cx="2637633" cy="1655401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74727C-468E-4F6C-A8E4-EFBA936723B3}"/>
              </a:ext>
            </a:extLst>
          </p:cNvPr>
          <p:cNvSpPr/>
          <p:nvPr/>
        </p:nvSpPr>
        <p:spPr>
          <a:xfrm>
            <a:off x="234314" y="1225489"/>
            <a:ext cx="8724900" cy="2838450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0AD4A5C-5BC2-E544-A4F2-E8468DA5D0E8}"/>
              </a:ext>
            </a:extLst>
          </p:cNvPr>
          <p:cNvGrpSpPr/>
          <p:nvPr/>
        </p:nvGrpSpPr>
        <p:grpSpPr>
          <a:xfrm>
            <a:off x="3250008" y="4455706"/>
            <a:ext cx="5718731" cy="1655401"/>
            <a:chOff x="3250009" y="4192949"/>
            <a:chExt cx="5487472" cy="16554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B84CEB-B3EE-4313-89E8-0BE10FE049FF}"/>
                </a:ext>
              </a:extLst>
            </p:cNvPr>
            <p:cNvSpPr/>
            <p:nvPr/>
          </p:nvSpPr>
          <p:spPr>
            <a:xfrm>
              <a:off x="3250009" y="4192949"/>
              <a:ext cx="5487472" cy="1655401"/>
            </a:xfrm>
            <a:prstGeom prst="rect">
              <a:avLst/>
            </a:prstGeom>
            <a:noFill/>
            <a:ln w="38100">
              <a:solidFill>
                <a:srgbClr val="070D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CE9930A-B63A-48F2-A2B7-C7F490DF71B9}"/>
                </a:ext>
              </a:extLst>
            </p:cNvPr>
            <p:cNvGrpSpPr/>
            <p:nvPr/>
          </p:nvGrpSpPr>
          <p:grpSpPr>
            <a:xfrm>
              <a:off x="3469971" y="4403318"/>
              <a:ext cx="5111975" cy="1332866"/>
              <a:chOff x="3469971" y="4403318"/>
              <a:chExt cx="5111975" cy="133286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B24D0DB-C84D-471E-B629-256E51E9369D}"/>
                  </a:ext>
                </a:extLst>
              </p:cNvPr>
              <p:cNvSpPr/>
              <p:nvPr/>
            </p:nvSpPr>
            <p:spPr>
              <a:xfrm>
                <a:off x="3469971" y="4403318"/>
                <a:ext cx="15738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訓練任務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3BA718F-F234-4683-B385-C012965878AB}"/>
                  </a:ext>
                </a:extLst>
              </p:cNvPr>
              <p:cNvSpPr/>
              <p:nvPr/>
            </p:nvSpPr>
            <p:spPr>
              <a:xfrm>
                <a:off x="3469971" y="4905187"/>
                <a:ext cx="511197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CNN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演算法訓練以上輸入資料，進而來分類輸出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中文手寫數字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</a:p>
            </p:txBody>
          </p:sp>
        </p:grp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C66C57B-E690-4FA4-955C-932C2C63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97493"/>
              </p:ext>
            </p:extLst>
          </p:nvPr>
        </p:nvGraphicFramePr>
        <p:xfrm>
          <a:off x="459105" y="2156889"/>
          <a:ext cx="8225789" cy="165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677">
                  <a:extLst>
                    <a:ext uri="{9D8B030D-6E8A-4147-A177-3AD203B41FA5}">
                      <a16:colId xmlns:a16="http://schemas.microsoft.com/office/drawing/2014/main" val="504937414"/>
                    </a:ext>
                  </a:extLst>
                </a:gridCol>
                <a:gridCol w="1852760">
                  <a:extLst>
                    <a:ext uri="{9D8B030D-6E8A-4147-A177-3AD203B41FA5}">
                      <a16:colId xmlns:a16="http://schemas.microsoft.com/office/drawing/2014/main" val="2788356424"/>
                    </a:ext>
                  </a:extLst>
                </a:gridCol>
                <a:gridCol w="2628145">
                  <a:extLst>
                    <a:ext uri="{9D8B030D-6E8A-4147-A177-3AD203B41FA5}">
                      <a16:colId xmlns:a16="http://schemas.microsoft.com/office/drawing/2014/main" val="2307788606"/>
                    </a:ext>
                  </a:extLst>
                </a:gridCol>
                <a:gridCol w="930461">
                  <a:extLst>
                    <a:ext uri="{9D8B030D-6E8A-4147-A177-3AD203B41FA5}">
                      <a16:colId xmlns:a16="http://schemas.microsoft.com/office/drawing/2014/main" val="2898978758"/>
                    </a:ext>
                  </a:extLst>
                </a:gridCol>
                <a:gridCol w="1595746">
                  <a:extLst>
                    <a:ext uri="{9D8B030D-6E8A-4147-A177-3AD203B41FA5}">
                      <a16:colId xmlns:a16="http://schemas.microsoft.com/office/drawing/2014/main" val="3559576905"/>
                    </a:ext>
                  </a:extLst>
                </a:gridCol>
              </a:tblGrid>
              <a:tr h="5756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/>
                        <a:t>image</a:t>
                      </a:r>
                      <a:endParaRPr lang="zh-TW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受試者編號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受試者重複次數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圖片編號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098612"/>
                  </a:ext>
                </a:extLst>
              </a:tr>
              <a:tr h="5387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Ex 1 :</a:t>
                      </a:r>
                      <a:endParaRPr lang="zh-TW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Input_1_1_2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737542"/>
                  </a:ext>
                </a:extLst>
              </a:tr>
              <a:tr h="5387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EX 2 :</a:t>
                      </a:r>
                      <a:endParaRPr lang="zh-TW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  <a:endParaRPr lang="zh-TW" altLang="en-US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Input_42_3_8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22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1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2311976"/>
            <a:ext cx="9144000" cy="2273012"/>
            <a:chOff x="0" y="1939635"/>
            <a:chExt cx="12192000" cy="3030682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1939635"/>
              <a:ext cx="12192000" cy="3030682"/>
              <a:chOff x="0" y="1939635"/>
              <a:chExt cx="12192000" cy="303068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2455718"/>
                <a:ext cx="12192000" cy="1946564"/>
              </a:xfrm>
              <a:prstGeom prst="rect">
                <a:avLst/>
              </a:prstGeom>
              <a:solidFill>
                <a:srgbClr val="71B1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163781" y="1939635"/>
                <a:ext cx="3030682" cy="3030682"/>
              </a:xfrm>
              <a:prstGeom prst="ellipse">
                <a:avLst/>
              </a:prstGeom>
              <a:solidFill>
                <a:srgbClr val="070D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1989667" y="2790956"/>
              <a:ext cx="1676400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625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TW" altLang="en-US" sz="562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256375" y="3156094"/>
            <a:ext cx="3483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訓練演算法和策略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B7EE74-B50A-5A4D-B9EF-51C1821C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6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06F8B-38CD-4F05-A854-6AC8CF0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8AF-D27F-4922-8512-95E7A4B0F5CC}" type="datetime1">
              <a:rPr kumimoji="1" lang="zh-TW" altLang="en-US" smtClean="0">
                <a:solidFill>
                  <a:schemeClr val="tx1"/>
                </a:solidFill>
              </a:rPr>
              <a:t>2021/12/18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71AE9-2700-452B-95BB-4E11FFCE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</p:spTree>
    <p:extLst>
      <p:ext uri="{BB962C8B-B14F-4D97-AF65-F5344CB8AC3E}">
        <p14:creationId xmlns:p14="http://schemas.microsoft.com/office/powerpoint/2010/main" val="405997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530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使用的演算法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AE4EA-F1C9-E947-8955-6CD5DE0A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7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3CAA-4578-4DB7-88A6-7A678D8F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0977-B135-417C-842D-5A8CA965A13B}" type="datetime1">
              <a:rPr kumimoji="1" lang="zh-TW" altLang="en-US" smtClean="0">
                <a:solidFill>
                  <a:schemeClr val="tx1"/>
                </a:solidFill>
              </a:rPr>
              <a:t>2021/12/18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3020-C30F-4F22-94A4-FBE20CFF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6CDC1EC-E7FD-9146-B34D-2FCF5E68B3E7}"/>
              </a:ext>
            </a:extLst>
          </p:cNvPr>
          <p:cNvSpPr/>
          <p:nvPr/>
        </p:nvSpPr>
        <p:spPr>
          <a:xfrm>
            <a:off x="131393" y="1204467"/>
            <a:ext cx="8888320" cy="2277083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BE328C-D8A4-4609-8BCE-072EE6A75C75}"/>
              </a:ext>
            </a:extLst>
          </p:cNvPr>
          <p:cNvGrpSpPr/>
          <p:nvPr/>
        </p:nvGrpSpPr>
        <p:grpSpPr>
          <a:xfrm>
            <a:off x="152902" y="1775204"/>
            <a:ext cx="8898590" cy="1298677"/>
            <a:chOff x="245410" y="1775204"/>
            <a:chExt cx="8898590" cy="12986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94CA4D-F47E-AD49-93A5-A653A34307B0}"/>
                </a:ext>
              </a:extLst>
            </p:cNvPr>
            <p:cNvSpPr/>
            <p:nvPr/>
          </p:nvSpPr>
          <p:spPr>
            <a:xfrm>
              <a:off x="248575" y="1775204"/>
              <a:ext cx="86532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  </a:t>
              </a:r>
              <a:r>
                <a:rPr lang="en-US" altLang="zh-TW" sz="2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In_oneLayerCNN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：系統預設的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CNN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層，只有一層卷積層</a:t>
              </a:r>
            </a:p>
            <a:p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5B03CDB-8007-9245-BF9E-5F82C81B03CC}"/>
                </a:ext>
              </a:extLst>
            </p:cNvPr>
            <p:cNvSpPr/>
            <p:nvPr/>
          </p:nvSpPr>
          <p:spPr>
            <a:xfrm>
              <a:off x="245410" y="2612216"/>
              <a:ext cx="8898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  r09631007_CNN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：自己寫的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CNN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，有四層卷積，兩層全連接</a:t>
              </a:r>
            </a:p>
          </p:txBody>
        </p:sp>
      </p:grpSp>
      <p:cxnSp>
        <p:nvCxnSpPr>
          <p:cNvPr id="12" name="Straight Connector 17">
            <a:extLst>
              <a:ext uri="{FF2B5EF4-FFF2-40B4-BE49-F238E27FC236}">
                <a16:creationId xmlns:a16="http://schemas.microsoft.com/office/drawing/2014/main" id="{0773C1B7-03A4-5B4A-B4CF-D90551E56BD6}"/>
              </a:ext>
            </a:extLst>
          </p:cNvPr>
          <p:cNvCxnSpPr>
            <a:cxnSpLocks/>
          </p:cNvCxnSpPr>
          <p:nvPr/>
        </p:nvCxnSpPr>
        <p:spPr>
          <a:xfrm>
            <a:off x="3657600" y="3833721"/>
            <a:ext cx="0" cy="2277083"/>
          </a:xfrm>
          <a:prstGeom prst="line">
            <a:avLst/>
          </a:prstGeom>
          <a:ln w="38100">
            <a:solidFill>
              <a:srgbClr val="070D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0B1071-F649-409C-A4AC-55D3736D2F54}"/>
              </a:ext>
            </a:extLst>
          </p:cNvPr>
          <p:cNvGrpSpPr/>
          <p:nvPr/>
        </p:nvGrpSpPr>
        <p:grpSpPr>
          <a:xfrm>
            <a:off x="723024" y="4500059"/>
            <a:ext cx="2336922" cy="1036204"/>
            <a:chOff x="902753" y="4500059"/>
            <a:chExt cx="2336922" cy="1036204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AC1867E4-0E4A-F84C-8DA4-6E49F7A16644}"/>
                </a:ext>
              </a:extLst>
            </p:cNvPr>
            <p:cNvSpPr/>
            <p:nvPr/>
          </p:nvSpPr>
          <p:spPr>
            <a:xfrm>
              <a:off x="902753" y="4500059"/>
              <a:ext cx="2336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Normalize 0~1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DF63CA7F-5A20-9348-A47B-B52E2B582CA4}"/>
                </a:ext>
              </a:extLst>
            </p:cNvPr>
            <p:cNvSpPr/>
            <p:nvPr/>
          </p:nvSpPr>
          <p:spPr>
            <a:xfrm>
              <a:off x="1082482" y="5074598"/>
              <a:ext cx="19774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Outlier Filter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95BBE4-0D88-43A4-8B83-693DB0803343}"/>
              </a:ext>
            </a:extLst>
          </p:cNvPr>
          <p:cNvGrpSpPr/>
          <p:nvPr/>
        </p:nvGrpSpPr>
        <p:grpSpPr>
          <a:xfrm>
            <a:off x="131393" y="3822704"/>
            <a:ext cx="8888320" cy="2288100"/>
            <a:chOff x="245410" y="3822704"/>
            <a:chExt cx="8400130" cy="2288100"/>
          </a:xfrm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2805D1C8-639D-554A-8BA2-989F072148DB}"/>
                </a:ext>
              </a:extLst>
            </p:cNvPr>
            <p:cNvSpPr/>
            <p:nvPr/>
          </p:nvSpPr>
          <p:spPr>
            <a:xfrm>
              <a:off x="245410" y="3822704"/>
              <a:ext cx="8400130" cy="2277083"/>
            </a:xfrm>
            <a:prstGeom prst="rect">
              <a:avLst/>
            </a:prstGeom>
            <a:noFill/>
            <a:ln w="38100">
              <a:solidFill>
                <a:srgbClr val="070D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796A5CA-286B-EA43-9996-FA6EB816E732}"/>
                </a:ext>
              </a:extLst>
            </p:cNvPr>
            <p:cNvGrpSpPr/>
            <p:nvPr/>
          </p:nvGrpSpPr>
          <p:grpSpPr>
            <a:xfrm>
              <a:off x="265736" y="3822704"/>
              <a:ext cx="3312205" cy="2288100"/>
              <a:chOff x="337350" y="3675560"/>
              <a:chExt cx="3312205" cy="22881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B21E93B-5AC4-7742-9AF0-80A5F01AA9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350" y="3686577"/>
                <a:ext cx="3312205" cy="22660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7">
                <a:extLst>
                  <a:ext uri="{FF2B5EF4-FFF2-40B4-BE49-F238E27FC236}">
                    <a16:creationId xmlns:a16="http://schemas.microsoft.com/office/drawing/2014/main" id="{AFC30F2F-ADA5-CF4A-9CB4-65214A39BC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353" y="3675560"/>
                <a:ext cx="3312202" cy="22881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0A546AC9-8CCB-7544-8433-FABF8BBCBB85}"/>
              </a:ext>
            </a:extLst>
          </p:cNvPr>
          <p:cNvSpPr/>
          <p:nvPr/>
        </p:nvSpPr>
        <p:spPr>
          <a:xfrm>
            <a:off x="5108230" y="4545746"/>
            <a:ext cx="2460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>
                <a:hlinkClick r:id="rId3"/>
              </a:rPr>
              <a:t>My Code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6103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854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訓練策略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40254-10BA-9D4C-8C11-1E928D35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8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13D1-5123-46DA-9D50-66EA5464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B7E5-CF43-48AA-A64C-DFB2AEE462D9}" type="datetime1">
              <a:rPr kumimoji="1" lang="zh-TW" altLang="en-US" smtClean="0">
                <a:solidFill>
                  <a:schemeClr val="tx1"/>
                </a:solidFill>
              </a:rPr>
              <a:t>2021/12/18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F2E2-C426-414C-9741-659386FE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1238861-1C4D-4D62-8846-206C5B0959F8}"/>
              </a:ext>
            </a:extLst>
          </p:cNvPr>
          <p:cNvSpPr/>
          <p:nvPr/>
        </p:nvSpPr>
        <p:spPr>
          <a:xfrm>
            <a:off x="515660" y="1204467"/>
            <a:ext cx="8252654" cy="5009902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A6729-472C-4A4B-9CC6-EF43560EEA8C}"/>
              </a:ext>
            </a:extLst>
          </p:cNvPr>
          <p:cNvSpPr/>
          <p:nvPr/>
        </p:nvSpPr>
        <p:spPr>
          <a:xfrm>
            <a:off x="628650" y="1517550"/>
            <a:ext cx="8054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 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先用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In_oneLayerCNN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測試，測試結果如下所示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DB9B56-529F-4280-BA85-E866E43FF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26532"/>
              </p:ext>
            </p:extLst>
          </p:nvPr>
        </p:nvGraphicFramePr>
        <p:xfrm>
          <a:off x="1127464" y="2277249"/>
          <a:ext cx="68078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029">
                  <a:extLst>
                    <a:ext uri="{9D8B030D-6E8A-4147-A177-3AD203B41FA5}">
                      <a16:colId xmlns:a16="http://schemas.microsoft.com/office/drawing/2014/main" val="1145640025"/>
                    </a:ext>
                  </a:extLst>
                </a:gridCol>
                <a:gridCol w="4214817">
                  <a:extLst>
                    <a:ext uri="{9D8B030D-6E8A-4147-A177-3AD203B41FA5}">
                      <a16:colId xmlns:a16="http://schemas.microsoft.com/office/drawing/2014/main" val="396216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最低的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F-Score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Confusion Matrix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最低為真的比率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7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0.9406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0.89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2305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FF4CA83-5EA6-4E1F-9C11-919288E7C332}"/>
              </a:ext>
            </a:extLst>
          </p:cNvPr>
          <p:cNvSpPr/>
          <p:nvPr/>
        </p:nvSpPr>
        <p:spPr>
          <a:xfrm>
            <a:off x="606647" y="3704375"/>
            <a:ext cx="7146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 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r09631007_CNN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演算法對資料做訓練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4C37BA-8A82-4B79-8FA9-8AA6356C0267}"/>
              </a:ext>
            </a:extLst>
          </p:cNvPr>
          <p:cNvCxnSpPr>
            <a:cxnSpLocks/>
          </p:cNvCxnSpPr>
          <p:nvPr/>
        </p:nvCxnSpPr>
        <p:spPr>
          <a:xfrm>
            <a:off x="515660" y="3429000"/>
            <a:ext cx="8252654" cy="0"/>
          </a:xfrm>
          <a:prstGeom prst="line">
            <a:avLst/>
          </a:prstGeom>
          <a:ln w="38100">
            <a:solidFill>
              <a:srgbClr val="070D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3B512-BDB3-457C-86A8-63C65410D50B}"/>
              </a:ext>
            </a:extLst>
          </p:cNvPr>
          <p:cNvSpPr/>
          <p:nvPr/>
        </p:nvSpPr>
        <p:spPr>
          <a:xfrm>
            <a:off x="606647" y="5392004"/>
            <a:ext cx="7666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 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結果，修改參數以增進模型的準確度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365706-87E6-475C-BA31-F7F01FFBBA3D}"/>
              </a:ext>
            </a:extLst>
          </p:cNvPr>
          <p:cNvGrpSpPr/>
          <p:nvPr/>
        </p:nvGrpSpPr>
        <p:grpSpPr>
          <a:xfrm>
            <a:off x="1127464" y="4417668"/>
            <a:ext cx="5814874" cy="808034"/>
            <a:chOff x="1127464" y="4440342"/>
            <a:chExt cx="5814874" cy="8080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D01A4E-2E4B-4A77-946D-5DA3615CC878}"/>
                </a:ext>
              </a:extLst>
            </p:cNvPr>
            <p:cNvSpPr/>
            <p:nvPr/>
          </p:nvSpPr>
          <p:spPr>
            <a:xfrm>
              <a:off x="1127464" y="4441041"/>
              <a:ext cx="5814874" cy="8073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CF41D8-0F51-489C-8204-B1BC246824FE}"/>
                </a:ext>
              </a:extLst>
            </p:cNvPr>
            <p:cNvGrpSpPr/>
            <p:nvPr/>
          </p:nvGrpSpPr>
          <p:grpSpPr>
            <a:xfrm>
              <a:off x="1293366" y="4440342"/>
              <a:ext cx="5415538" cy="789992"/>
              <a:chOff x="1293366" y="4381295"/>
              <a:chExt cx="5415538" cy="78999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7B82B68-3C43-4AE0-A709-6BCC8E41C98F}"/>
                  </a:ext>
                </a:extLst>
              </p:cNvPr>
              <p:cNvGrpSpPr/>
              <p:nvPr/>
            </p:nvGrpSpPr>
            <p:grpSpPr>
              <a:xfrm>
                <a:off x="1293366" y="4381295"/>
                <a:ext cx="5415538" cy="789992"/>
                <a:chOff x="1293366" y="4269753"/>
                <a:chExt cx="5415538" cy="789992"/>
              </a:xfrm>
            </p:grpSpPr>
            <p:sp>
              <p:nvSpPr>
                <p:cNvPr id="17" name="Arrow: Curved Left 16">
                  <a:extLst>
                    <a:ext uri="{FF2B5EF4-FFF2-40B4-BE49-F238E27FC236}">
                      <a16:creationId xmlns:a16="http://schemas.microsoft.com/office/drawing/2014/main" id="{C9474D20-E79D-47C4-B568-8F8965C55848}"/>
                    </a:ext>
                  </a:extLst>
                </p:cNvPr>
                <p:cNvSpPr/>
                <p:nvPr/>
              </p:nvSpPr>
              <p:spPr>
                <a:xfrm>
                  <a:off x="6344920" y="4293415"/>
                  <a:ext cx="363984" cy="766330"/>
                </a:xfrm>
                <a:prstGeom prst="curvedLeftArrow">
                  <a:avLst/>
                </a:prstGeom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Arrow: Curved Left 17">
                  <a:extLst>
                    <a:ext uri="{FF2B5EF4-FFF2-40B4-BE49-F238E27FC236}">
                      <a16:creationId xmlns:a16="http://schemas.microsoft.com/office/drawing/2014/main" id="{2B4C5306-AD1A-4771-B2C9-9E73A48D273D}"/>
                    </a:ext>
                  </a:extLst>
                </p:cNvPr>
                <p:cNvSpPr/>
                <p:nvPr/>
              </p:nvSpPr>
              <p:spPr>
                <a:xfrm rot="10800000">
                  <a:off x="1293366" y="4269753"/>
                  <a:ext cx="363984" cy="766330"/>
                </a:xfrm>
                <a:prstGeom prst="curvedLeftArrow">
                  <a:avLst/>
                </a:prstGeom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D554512-2043-41E7-8116-6588857712A9}"/>
                  </a:ext>
                </a:extLst>
              </p:cNvPr>
              <p:cNvSpPr/>
              <p:nvPr/>
            </p:nvSpPr>
            <p:spPr>
              <a:xfrm>
                <a:off x="1512189" y="4581544"/>
                <a:ext cx="49632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2/3 </a:t>
                </a:r>
                <a:r>
                  <a:rPr lang="zh-TW" altLang="en-US" sz="24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重複，直到</a:t>
                </a:r>
                <a:r>
                  <a:rPr lang="en-US" altLang="zh-TW" sz="24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F-Score</a:t>
                </a:r>
                <a:r>
                  <a:rPr lang="zh-TW" altLang="en-US" sz="24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接近</a:t>
                </a:r>
                <a:r>
                  <a:rPr lang="en-US" altLang="zh-TW" sz="24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009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2311976"/>
            <a:ext cx="9144000" cy="2273012"/>
            <a:chOff x="0" y="1939635"/>
            <a:chExt cx="12192000" cy="3030682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1939635"/>
              <a:ext cx="12192000" cy="3030682"/>
              <a:chOff x="0" y="1939635"/>
              <a:chExt cx="12192000" cy="303068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2455718"/>
                <a:ext cx="12192000" cy="1946564"/>
              </a:xfrm>
              <a:prstGeom prst="rect">
                <a:avLst/>
              </a:prstGeom>
              <a:solidFill>
                <a:srgbClr val="71B1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163781" y="1939635"/>
                <a:ext cx="3030682" cy="3030682"/>
              </a:xfrm>
              <a:prstGeom prst="ellipse">
                <a:avLst/>
              </a:prstGeom>
              <a:solidFill>
                <a:srgbClr val="070D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1989667" y="2790956"/>
              <a:ext cx="1676400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625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endParaRPr lang="zh-TW" altLang="en-US" sz="562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378325" y="3156094"/>
            <a:ext cx="3473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訓練結果和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B7EE74-B50A-5A4D-B9EF-51C1821C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9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06F8B-38CD-4F05-A854-6AC8CF0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8AF-D27F-4922-8512-95E7A4B0F5CC}" type="datetime1">
              <a:rPr kumimoji="1" lang="zh-TW" altLang="en-US" smtClean="0">
                <a:solidFill>
                  <a:schemeClr val="tx1"/>
                </a:solidFill>
              </a:rPr>
              <a:t>2021/12/18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71AE9-2700-452B-95BB-4E11FFCE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</p:spTree>
    <p:extLst>
      <p:ext uri="{BB962C8B-B14F-4D97-AF65-F5344CB8AC3E}">
        <p14:creationId xmlns:p14="http://schemas.microsoft.com/office/powerpoint/2010/main" val="278269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7632</TotalTime>
  <Words>507</Words>
  <Application>Microsoft Macintosh PowerPoint</Application>
  <PresentationFormat>如螢幕大小 (4:3)</PresentationFormat>
  <Paragraphs>117</Paragraphs>
  <Slides>14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Office 佈景主題</vt:lpstr>
      <vt:lpstr>期末報告-r09631007_CNN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Microsoft Office User</dc:creator>
  <cp:lastModifiedBy>Microsoft Office User</cp:lastModifiedBy>
  <cp:revision>775</cp:revision>
  <dcterms:created xsi:type="dcterms:W3CDTF">2020-08-28T13:09:48Z</dcterms:created>
  <dcterms:modified xsi:type="dcterms:W3CDTF">2021-12-18T05:04:20Z</dcterms:modified>
</cp:coreProperties>
</file>