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8" r:id="rId3"/>
    <p:sldId id="294" r:id="rId4"/>
    <p:sldId id="299" r:id="rId5"/>
    <p:sldId id="305" r:id="rId6"/>
    <p:sldId id="295" r:id="rId7"/>
    <p:sldId id="281" r:id="rId8"/>
    <p:sldId id="302" r:id="rId9"/>
    <p:sldId id="296" r:id="rId10"/>
    <p:sldId id="303" r:id="rId11"/>
    <p:sldId id="304" r:id="rId12"/>
    <p:sldId id="29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0D16"/>
    <a:srgbClr val="71B1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91" autoAdjust="0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1120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E455D35D-DBDD-49F1-B4C0-6F620987B8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5187283-650F-48A0-BB16-AA52333387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A7480-39EC-4214-9B30-CB0392891147}" type="datetimeFigureOut">
              <a:rPr lang="zh-TW" altLang="en-US" smtClean="0"/>
              <a:t>2021/11/4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6572874-F9DE-417E-9F99-08228BCFD1B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C5BF681-1DC1-4D26-A496-6EE662EC9C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C744E8-714A-4C59-8BFD-35B6613550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80216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081B9C-51A0-4C65-AF03-D3FB7CAFA9CB}" type="datetimeFigureOut">
              <a:rPr lang="zh-TW" altLang="en-US" smtClean="0"/>
              <a:t>2021/11/4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37B14-FC26-4FC3-A736-172A65C0A6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4938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7881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9050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9565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2886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3171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0328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6308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6013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6366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5A808-383B-4DA1-B7CE-DEC0F0C231C0}" type="datetime1">
              <a:rPr kumimoji="1" lang="zh-TW" altLang="en-US" smtClean="0"/>
              <a:t>2021/11/4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Data Mining - </a:t>
            </a:r>
            <a:r>
              <a:rPr kumimoji="1" lang="zh-TW" altLang="en-US"/>
              <a:t>期中報告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EBE05F3-557B-1A42-B9AD-954F24387AC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48020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A3B2-8405-44AB-982A-366403C25F2B}" type="datetime1">
              <a:rPr kumimoji="1" lang="zh-TW" altLang="en-US" smtClean="0"/>
              <a:t>2021/11/4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Data Mining - </a:t>
            </a:r>
            <a:r>
              <a:rPr kumimoji="1" lang="zh-TW" altLang="en-US"/>
              <a:t>期中報告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05F3-557B-1A42-B9AD-954F24387AC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71737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5B88C-0E9B-42FC-84CD-2B4BE4B80969}" type="datetime1">
              <a:rPr kumimoji="1" lang="zh-TW" altLang="en-US" smtClean="0"/>
              <a:t>2021/11/4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Data Mining - </a:t>
            </a:r>
            <a:r>
              <a:rPr kumimoji="1" lang="zh-TW" altLang="en-US"/>
              <a:t>期中報告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05F3-557B-1A42-B9AD-954F24387AC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4231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7A3FB-7B58-44B0-8D82-AB88524B5E21}" type="datetime1">
              <a:rPr kumimoji="1" lang="zh-TW" altLang="en-US" smtClean="0"/>
              <a:t>2021/11/4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Data Mining - </a:t>
            </a:r>
            <a:r>
              <a:rPr kumimoji="1" lang="zh-TW" altLang="en-US"/>
              <a:t>期中報告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05F3-557B-1A42-B9AD-954F24387AC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0241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97560-6890-4C17-82BD-A871469583C8}" type="datetime1">
              <a:rPr kumimoji="1" lang="zh-TW" altLang="en-US" smtClean="0"/>
              <a:t>2021/11/4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Data Mining - </a:t>
            </a:r>
            <a:r>
              <a:rPr kumimoji="1" lang="zh-TW" altLang="en-US"/>
              <a:t>期中報告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05F3-557B-1A42-B9AD-954F24387AC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89199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38AD5-5D87-4569-A4D6-21F4AA4C5271}" type="datetime1">
              <a:rPr kumimoji="1" lang="zh-TW" altLang="en-US" smtClean="0"/>
              <a:t>2021/11/4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Data Mining - </a:t>
            </a:r>
            <a:r>
              <a:rPr kumimoji="1" lang="zh-TW" altLang="en-US"/>
              <a:t>期中報告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05F3-557B-1A42-B9AD-954F24387AC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24339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FF00-3FA7-43EB-A3B8-315F063A24A4}" type="datetime1">
              <a:rPr kumimoji="1" lang="zh-TW" altLang="en-US" smtClean="0"/>
              <a:t>2021/11/4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Data Mining - </a:t>
            </a:r>
            <a:r>
              <a:rPr kumimoji="1" lang="zh-TW" altLang="en-US"/>
              <a:t>期中報告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05F3-557B-1A42-B9AD-954F24387AC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71575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F7BF-21B4-4352-AF16-5947C1C4620B}" type="datetime1">
              <a:rPr kumimoji="1" lang="zh-TW" altLang="en-US" smtClean="0"/>
              <a:t>2021/11/4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Data Mining - </a:t>
            </a:r>
            <a:r>
              <a:rPr kumimoji="1" lang="zh-TW" altLang="en-US"/>
              <a:t>期中報告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05F3-557B-1A42-B9AD-954F24387AC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5195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CFD0-EAFB-4F79-90B3-EB0504D9D07A}" type="datetime1">
              <a:rPr kumimoji="1" lang="zh-TW" altLang="en-US" smtClean="0"/>
              <a:t>2021/11/4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Data Mining - </a:t>
            </a:r>
            <a:r>
              <a:rPr kumimoji="1" lang="zh-TW" altLang="en-US"/>
              <a:t>期中報告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05F3-557B-1A42-B9AD-954F24387AC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3182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CAC5-9030-41BB-8BC8-FB1D1BB6946C}" type="datetime1">
              <a:rPr kumimoji="1" lang="zh-TW" altLang="en-US" smtClean="0"/>
              <a:t>2021/11/4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Data Mining - </a:t>
            </a:r>
            <a:r>
              <a:rPr kumimoji="1" lang="zh-TW" altLang="en-US"/>
              <a:t>期中報告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05F3-557B-1A42-B9AD-954F24387AC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21057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4923-25F4-4FC1-9361-CEBBC9C6AEFF}" type="datetime1">
              <a:rPr kumimoji="1" lang="zh-TW" altLang="en-US" smtClean="0"/>
              <a:t>2021/11/4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Data Mining - </a:t>
            </a:r>
            <a:r>
              <a:rPr kumimoji="1" lang="zh-TW" altLang="en-US"/>
              <a:t>期中報告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05F3-557B-1A42-B9AD-954F24387AC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354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C04FB-54F9-44BD-9C38-DBFF59F03FBB}" type="datetime1">
              <a:rPr kumimoji="1" lang="zh-TW" altLang="en-US" smtClean="0"/>
              <a:t>2021/11/4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zh-TW"/>
              <a:t>Data Mining - </a:t>
            </a:r>
            <a:r>
              <a:rPr kumimoji="1" lang="zh-TW" altLang="en-US"/>
              <a:t>期中報告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E05F3-557B-1A42-B9AD-954F24387ACE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6C52C85-8A8E-49A1-97C6-59750CBA8C9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78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://archive.ics.uci.edu/ml/datasets/Bike+Sharing+Datase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E49864E3-702B-4892-9B57-F70314C356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97" r="1463"/>
          <a:stretch/>
        </p:blipFill>
        <p:spPr>
          <a:xfrm>
            <a:off x="0" y="-1"/>
            <a:ext cx="9144000" cy="687723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0C5E0A4-BC73-45C1-ABD4-F217157B8F38}"/>
              </a:ext>
            </a:extLst>
          </p:cNvPr>
          <p:cNvSpPr/>
          <p:nvPr/>
        </p:nvSpPr>
        <p:spPr>
          <a:xfrm>
            <a:off x="1287261" y="2485963"/>
            <a:ext cx="6724835" cy="2010355"/>
          </a:xfrm>
          <a:prstGeom prst="rect">
            <a:avLst/>
          </a:prstGeom>
          <a:solidFill>
            <a:schemeClr val="bg2">
              <a:lumMod val="9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443C998-BDB8-47DE-A9C7-3E8F23535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468" y="2839139"/>
            <a:ext cx="8029735" cy="616450"/>
          </a:xfrm>
        </p:spPr>
        <p:txBody>
          <a:bodyPr>
            <a:noAutofit/>
          </a:bodyPr>
          <a:lstStyle/>
          <a:p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Mining – 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期中報告</a:t>
            </a:r>
            <a:endParaRPr lang="zh-TW" altLang="en-US" sz="36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EEB5CA9-FABC-114A-90DB-0D58D7DA6F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1226" y="3720195"/>
            <a:ext cx="5550218" cy="616450"/>
          </a:xfrm>
        </p:spPr>
        <p:txBody>
          <a:bodyPr>
            <a:noAutofit/>
          </a:bodyPr>
          <a:lstStyle/>
          <a:p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吳乙澤   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R09631007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生物機電工程學系  </a:t>
            </a:r>
            <a:endParaRPr kumimoji="1"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31236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53E62E-F262-4F95-838E-39C9ECA9AF15}"/>
              </a:ext>
            </a:extLst>
          </p:cNvPr>
          <p:cNvSpPr txBox="1"/>
          <p:nvPr/>
        </p:nvSpPr>
        <p:spPr>
          <a:xfrm>
            <a:off x="337351" y="303004"/>
            <a:ext cx="8673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最好的訓練集誤差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4AE4EA-F1C9-E947-8955-6CD5DE0A8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05F3-557B-1A42-B9AD-954F24387ACE}" type="slidenum">
              <a:rPr kumimoji="1" lang="zh-TW" altLang="en-US" smtClean="0">
                <a:solidFill>
                  <a:schemeClr val="tx1"/>
                </a:solidFill>
              </a:rPr>
              <a:t>10</a:t>
            </a:fld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C3CAA-4578-4DB7-88A6-7A678D8FE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0977-B135-417C-842D-5A8CA965A13B}" type="datetime1">
              <a:rPr kumimoji="1" lang="zh-TW" altLang="en-US" smtClean="0">
                <a:solidFill>
                  <a:schemeClr val="tx1"/>
                </a:solidFill>
              </a:rPr>
              <a:t>2021/11/4</a:t>
            </a:fld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513020-C30F-4F22-94A4-FBE20CFF7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>
                <a:solidFill>
                  <a:schemeClr val="tx1"/>
                </a:solidFill>
              </a:rPr>
              <a:t>Data Mining - </a:t>
            </a:r>
            <a:r>
              <a:rPr kumimoji="1" lang="zh-TW" altLang="en-US">
                <a:solidFill>
                  <a:schemeClr val="tx1"/>
                </a:solidFill>
              </a:rPr>
              <a:t>期中報告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4D7A6C9-8D4A-459F-8372-E442F8DEC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642302"/>
              </p:ext>
            </p:extLst>
          </p:nvPr>
        </p:nvGraphicFramePr>
        <p:xfrm>
          <a:off x="990308" y="3113409"/>
          <a:ext cx="40640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1456400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62162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2000" dirty="0"/>
                        <a:t>訓練集</a:t>
                      </a:r>
                      <a:r>
                        <a:rPr lang="en-US" altLang="zh-TW" sz="2000" dirty="0"/>
                        <a:t>MAE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/>
                        <a:t>測試集</a:t>
                      </a:r>
                      <a:r>
                        <a:rPr lang="en-US" altLang="zh-TW" sz="2000" dirty="0"/>
                        <a:t>MAE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770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67.67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191.6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02305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D733CD1-14E1-4FE2-958C-FD8B7A1916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432425"/>
              </p:ext>
            </p:extLst>
          </p:nvPr>
        </p:nvGraphicFramePr>
        <p:xfrm>
          <a:off x="990308" y="5079931"/>
          <a:ext cx="40640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1456400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62162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2000" dirty="0"/>
                        <a:t>訓練集</a:t>
                      </a:r>
                      <a:r>
                        <a:rPr lang="en-US" altLang="zh-TW" sz="2000" dirty="0"/>
                        <a:t>MAE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/>
                        <a:t>測試集</a:t>
                      </a:r>
                      <a:r>
                        <a:rPr lang="en-US" altLang="zh-TW" sz="2000" dirty="0"/>
                        <a:t>MAE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770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86.55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137.48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023053"/>
                  </a:ext>
                </a:extLst>
              </a:tr>
            </a:tbl>
          </a:graphicData>
        </a:graphic>
      </p:graphicFrame>
      <p:sp>
        <p:nvSpPr>
          <p:cNvPr id="9" name="Rectangle 12">
            <a:extLst>
              <a:ext uri="{FF2B5EF4-FFF2-40B4-BE49-F238E27FC236}">
                <a16:creationId xmlns:a16="http://schemas.microsoft.com/office/drawing/2014/main" id="{5E055B38-3FE4-4013-92C6-9280035AF6E1}"/>
              </a:ext>
            </a:extLst>
          </p:cNvPr>
          <p:cNvSpPr/>
          <p:nvPr/>
        </p:nvSpPr>
        <p:spPr>
          <a:xfrm>
            <a:off x="515660" y="1204467"/>
            <a:ext cx="8252654" cy="5009902"/>
          </a:xfrm>
          <a:prstGeom prst="rect">
            <a:avLst/>
          </a:prstGeom>
          <a:noFill/>
          <a:ln w="38100">
            <a:solidFill>
              <a:srgbClr val="070D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756653-0B0C-4F5A-8E56-9E4DB1F98C9E}"/>
              </a:ext>
            </a:extLst>
          </p:cNvPr>
          <p:cNvCxnSpPr>
            <a:cxnSpLocks/>
          </p:cNvCxnSpPr>
          <p:nvPr/>
        </p:nvCxnSpPr>
        <p:spPr>
          <a:xfrm>
            <a:off x="515660" y="2056566"/>
            <a:ext cx="8252654" cy="0"/>
          </a:xfrm>
          <a:prstGeom prst="line">
            <a:avLst/>
          </a:prstGeom>
          <a:ln w="38100">
            <a:solidFill>
              <a:srgbClr val="070D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C442443-1E4D-48EB-AF70-C3BA3EB542A2}"/>
              </a:ext>
            </a:extLst>
          </p:cNvPr>
          <p:cNvSpPr/>
          <p:nvPr/>
        </p:nvSpPr>
        <p:spPr>
          <a:xfrm>
            <a:off x="872388" y="2346040"/>
            <a:ext cx="772275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Linear Regression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訓練資料，訓練集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誤差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67.67</a:t>
            </a:r>
          </a:p>
          <a:p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B1F7D5-4918-4E12-ADCB-5941563FDE83}"/>
              </a:ext>
            </a:extLst>
          </p:cNvPr>
          <p:cNvSpPr/>
          <p:nvPr/>
        </p:nvSpPr>
        <p:spPr>
          <a:xfrm>
            <a:off x="872388" y="1381829"/>
            <a:ext cx="5910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對所有輸入特徵做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2400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Standard Deviation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FDE37B-B006-4291-9152-D3CF0CE57490}"/>
              </a:ext>
            </a:extLst>
          </p:cNvPr>
          <p:cNvSpPr/>
          <p:nvPr/>
        </p:nvSpPr>
        <p:spPr>
          <a:xfrm>
            <a:off x="5369730" y="3069163"/>
            <a:ext cx="276870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191.6/67.67 = 2.8</a:t>
            </a:r>
            <a:b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Overfitting !</a:t>
            </a:r>
            <a:endParaRPr lang="zh-TW" altLang="en-US" sz="2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12946D-6F63-451A-B23F-668FAA02706D}"/>
              </a:ext>
            </a:extLst>
          </p:cNvPr>
          <p:cNvSpPr/>
          <p:nvPr/>
        </p:nvSpPr>
        <p:spPr>
          <a:xfrm>
            <a:off x="905585" y="4257759"/>
            <a:ext cx="764420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Lasso Regression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訓練資料，訓練集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誤差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86.55</a:t>
            </a:r>
          </a:p>
          <a:p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1A72AF-A998-4186-8BDE-D656228988E7}"/>
              </a:ext>
            </a:extLst>
          </p:cNvPr>
          <p:cNvSpPr/>
          <p:nvPr/>
        </p:nvSpPr>
        <p:spPr>
          <a:xfrm>
            <a:off x="5417697" y="4999117"/>
            <a:ext cx="320267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137.48/86.55 = 1.6</a:t>
            </a:r>
            <a:b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Overfitting, </a:t>
            </a: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但有減緩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227231E-CA1A-4FD8-A0F7-EEF1ACA19862}"/>
              </a:ext>
            </a:extLst>
          </p:cNvPr>
          <p:cNvCxnSpPr>
            <a:cxnSpLocks/>
          </p:cNvCxnSpPr>
          <p:nvPr/>
        </p:nvCxnSpPr>
        <p:spPr>
          <a:xfrm>
            <a:off x="515660" y="4155461"/>
            <a:ext cx="8252654" cy="0"/>
          </a:xfrm>
          <a:prstGeom prst="line">
            <a:avLst/>
          </a:prstGeom>
          <a:ln w="38100">
            <a:solidFill>
              <a:srgbClr val="070D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488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53E62E-F262-4F95-838E-39C9ECA9AF15}"/>
              </a:ext>
            </a:extLst>
          </p:cNvPr>
          <p:cNvSpPr txBox="1"/>
          <p:nvPr/>
        </p:nvSpPr>
        <p:spPr>
          <a:xfrm>
            <a:off x="337351" y="303004"/>
            <a:ext cx="7387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最好的測試集誤差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4AE4EA-F1C9-E947-8955-6CD5DE0A8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05F3-557B-1A42-B9AD-954F24387ACE}" type="slidenum">
              <a:rPr kumimoji="1" lang="zh-TW" altLang="en-US" smtClean="0">
                <a:solidFill>
                  <a:schemeClr val="tx1"/>
                </a:solidFill>
              </a:rPr>
              <a:t>11</a:t>
            </a:fld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C3CAA-4578-4DB7-88A6-7A678D8FE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0977-B135-417C-842D-5A8CA965A13B}" type="datetime1">
              <a:rPr kumimoji="1" lang="zh-TW" altLang="en-US" smtClean="0">
                <a:solidFill>
                  <a:schemeClr val="tx1"/>
                </a:solidFill>
              </a:rPr>
              <a:t>2021/11/4</a:t>
            </a:fld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513020-C30F-4F22-94A4-FBE20CFF7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>
                <a:solidFill>
                  <a:schemeClr val="tx1"/>
                </a:solidFill>
              </a:rPr>
              <a:t>Data Mining - </a:t>
            </a:r>
            <a:r>
              <a:rPr kumimoji="1" lang="zh-TW" altLang="en-US">
                <a:solidFill>
                  <a:schemeClr val="tx1"/>
                </a:solidFill>
              </a:rPr>
              <a:t>期中報告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73FF8AE-74AD-4F9E-ADE0-9959C4A60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866977"/>
              </p:ext>
            </p:extLst>
          </p:nvPr>
        </p:nvGraphicFramePr>
        <p:xfrm>
          <a:off x="1009650" y="3609356"/>
          <a:ext cx="40640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1456400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62162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2000" dirty="0"/>
                        <a:t>訓練集</a:t>
                      </a:r>
                      <a:r>
                        <a:rPr lang="en-US" altLang="zh-TW" sz="2000" dirty="0"/>
                        <a:t>MAE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/>
                        <a:t>測試集</a:t>
                      </a:r>
                      <a:r>
                        <a:rPr lang="en-US" altLang="zh-TW" sz="2000" dirty="0"/>
                        <a:t>MAE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770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85.88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99.71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023053"/>
                  </a:ext>
                </a:extLst>
              </a:tr>
            </a:tbl>
          </a:graphicData>
        </a:graphic>
      </p:graphicFrame>
      <p:sp>
        <p:nvSpPr>
          <p:cNvPr id="8" name="Rectangle 12">
            <a:extLst>
              <a:ext uri="{FF2B5EF4-FFF2-40B4-BE49-F238E27FC236}">
                <a16:creationId xmlns:a16="http://schemas.microsoft.com/office/drawing/2014/main" id="{8497DFC3-40CB-4A3B-BAC1-EB5FA4EFFD4E}"/>
              </a:ext>
            </a:extLst>
          </p:cNvPr>
          <p:cNvSpPr/>
          <p:nvPr/>
        </p:nvSpPr>
        <p:spPr>
          <a:xfrm>
            <a:off x="515660" y="1204467"/>
            <a:ext cx="8252654" cy="5009902"/>
          </a:xfrm>
          <a:prstGeom prst="rect">
            <a:avLst/>
          </a:prstGeom>
          <a:noFill/>
          <a:ln w="38100">
            <a:solidFill>
              <a:srgbClr val="070D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9942B-6686-49D1-B1CA-EC10AB7363D9}"/>
              </a:ext>
            </a:extLst>
          </p:cNvPr>
          <p:cNvCxnSpPr>
            <a:cxnSpLocks/>
          </p:cNvCxnSpPr>
          <p:nvPr/>
        </p:nvCxnSpPr>
        <p:spPr>
          <a:xfrm>
            <a:off x="515660" y="2056566"/>
            <a:ext cx="8252654" cy="0"/>
          </a:xfrm>
          <a:prstGeom prst="line">
            <a:avLst/>
          </a:prstGeom>
          <a:ln w="38100">
            <a:solidFill>
              <a:srgbClr val="070D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E4B9F5A-02DB-4DBF-9353-B376CFEBBA7C}"/>
              </a:ext>
            </a:extLst>
          </p:cNvPr>
          <p:cNvSpPr/>
          <p:nvPr/>
        </p:nvSpPr>
        <p:spPr>
          <a:xfrm>
            <a:off x="872388" y="1381829"/>
            <a:ext cx="59581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對輸出特徵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cnt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2400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nd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Standard Deviation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40CFCB-F583-4139-99DF-A1D9E3F79AD5}"/>
              </a:ext>
            </a:extLst>
          </p:cNvPr>
          <p:cNvSpPr/>
          <p:nvPr/>
        </p:nvSpPr>
        <p:spPr>
          <a:xfrm>
            <a:off x="871297" y="2580239"/>
            <a:ext cx="772275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Linear Regression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訓練資料，測試集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誤差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99.71</a:t>
            </a:r>
          </a:p>
          <a:p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23B1A21-0214-41CC-834F-9738D23293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223342"/>
              </p:ext>
            </p:extLst>
          </p:nvPr>
        </p:nvGraphicFramePr>
        <p:xfrm>
          <a:off x="1009650" y="4861053"/>
          <a:ext cx="40640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1456400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62162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2000" dirty="0"/>
                        <a:t>訓練集</a:t>
                      </a:r>
                      <a:r>
                        <a:rPr lang="en-US" altLang="zh-TW" sz="2000" dirty="0"/>
                        <a:t>MAE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/>
                        <a:t>測試集</a:t>
                      </a:r>
                      <a:r>
                        <a:rPr lang="en-US" altLang="zh-TW" sz="2000" dirty="0"/>
                        <a:t>MAE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770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107.55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103.77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023053"/>
                  </a:ext>
                </a:extLst>
              </a:tr>
            </a:tbl>
          </a:graphicData>
        </a:graphic>
      </p:graphicFrame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9AE338ED-BE3E-4016-95EC-F87F8629C1E8}"/>
              </a:ext>
            </a:extLst>
          </p:cNvPr>
          <p:cNvCxnSpPr>
            <a:cxnSpLocks/>
            <a:stCxn id="7" idx="3"/>
            <a:endCxn id="12" idx="3"/>
          </p:cNvCxnSpPr>
          <p:nvPr/>
        </p:nvCxnSpPr>
        <p:spPr>
          <a:xfrm>
            <a:off x="5073650" y="4005596"/>
            <a:ext cx="12700" cy="1251697"/>
          </a:xfrm>
          <a:prstGeom prst="curvedConnector3">
            <a:avLst>
              <a:gd name="adj1" fmla="val 3128157"/>
            </a:avLst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3898318-D8E5-4ABC-A89E-E922965ABE38}"/>
              </a:ext>
            </a:extLst>
          </p:cNvPr>
          <p:cNvSpPr/>
          <p:nvPr/>
        </p:nvSpPr>
        <p:spPr>
          <a:xfrm>
            <a:off x="5589192" y="4215945"/>
            <a:ext cx="300595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比沒有經過前處理的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測試集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少了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4.06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67264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4AE4EA-F1C9-E947-8955-6CD5DE0A8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05F3-557B-1A42-B9AD-954F24387ACE}" type="slidenum">
              <a:rPr kumimoji="1" lang="zh-TW" altLang="en-US" smtClean="0">
                <a:solidFill>
                  <a:schemeClr val="tx1"/>
                </a:solidFill>
              </a:rPr>
              <a:t>12</a:t>
            </a:fld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AE5810-0F38-4D00-AE84-BF29F88EB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10D4-8778-4351-B9C7-923C2DE6DE2F}" type="datetime1">
              <a:rPr kumimoji="1" lang="zh-TW" altLang="en-US" smtClean="0">
                <a:solidFill>
                  <a:schemeClr val="tx1"/>
                </a:solidFill>
              </a:rPr>
              <a:t>2021/11/4</a:t>
            </a:fld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275B4-BA2A-4E5D-B369-3560A36F8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>
                <a:solidFill>
                  <a:schemeClr val="tx1"/>
                </a:solidFill>
              </a:rPr>
              <a:t>Data Mining - </a:t>
            </a:r>
            <a:r>
              <a:rPr kumimoji="1" lang="zh-TW" altLang="en-US">
                <a:solidFill>
                  <a:schemeClr val="tx1"/>
                </a:solidFill>
              </a:rPr>
              <a:t>期中報告</a:t>
            </a:r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D0C40526-6C56-43A2-8B89-F7108A0C6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9838" y="2939617"/>
            <a:ext cx="3524324" cy="978766"/>
          </a:xfrm>
        </p:spPr>
        <p:txBody>
          <a:bodyPr>
            <a:normAutofit fontScale="90000"/>
          </a:bodyPr>
          <a:lstStyle/>
          <a:p>
            <a:r>
              <a:rPr lang="en-US" altLang="zh-TW" sz="7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THANKS</a:t>
            </a:r>
            <a:endParaRPr lang="zh-TW" altLang="en-US" sz="7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7045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0" y="2311976"/>
            <a:ext cx="9144000" cy="2273012"/>
            <a:chOff x="0" y="1939635"/>
            <a:chExt cx="12192000" cy="3030682"/>
          </a:xfrm>
        </p:grpSpPr>
        <p:grpSp>
          <p:nvGrpSpPr>
            <p:cNvPr id="11" name="群組 10"/>
            <p:cNvGrpSpPr/>
            <p:nvPr/>
          </p:nvGrpSpPr>
          <p:grpSpPr>
            <a:xfrm>
              <a:off x="0" y="1939635"/>
              <a:ext cx="12192000" cy="3030682"/>
              <a:chOff x="0" y="1939635"/>
              <a:chExt cx="12192000" cy="3030682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2455718"/>
                <a:ext cx="12192000" cy="1946564"/>
              </a:xfrm>
              <a:prstGeom prst="rect">
                <a:avLst/>
              </a:prstGeom>
              <a:solidFill>
                <a:srgbClr val="71B1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50"/>
              </a:p>
            </p:txBody>
          </p:sp>
          <p:sp>
            <p:nvSpPr>
              <p:cNvPr id="15" name="橢圓 14"/>
              <p:cNvSpPr/>
              <p:nvPr/>
            </p:nvSpPr>
            <p:spPr>
              <a:xfrm>
                <a:off x="1163781" y="1939635"/>
                <a:ext cx="3030682" cy="3030682"/>
              </a:xfrm>
              <a:prstGeom prst="ellipse">
                <a:avLst/>
              </a:prstGeom>
              <a:solidFill>
                <a:srgbClr val="070D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50"/>
              </a:p>
            </p:txBody>
          </p:sp>
        </p:grpSp>
        <p:sp>
          <p:nvSpPr>
            <p:cNvPr id="12" name="文字方塊 11"/>
            <p:cNvSpPr txBox="1"/>
            <p:nvPr/>
          </p:nvSpPr>
          <p:spPr>
            <a:xfrm>
              <a:off x="2040849" y="2805752"/>
              <a:ext cx="1676400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625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01</a:t>
              </a:r>
              <a:endParaRPr lang="zh-TW" altLang="en-US" sz="5625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6" name="文字方塊 15"/>
          <p:cNvSpPr txBox="1"/>
          <p:nvPr/>
        </p:nvSpPr>
        <p:spPr>
          <a:xfrm>
            <a:off x="4121922" y="3156094"/>
            <a:ext cx="3467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介紹資料集和目的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3B7EE74-B50A-5A4D-B9EF-51C1821CB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05F3-557B-1A42-B9AD-954F24387ACE}" type="slidenum">
              <a:rPr kumimoji="1" lang="zh-TW" altLang="en-US" smtClean="0">
                <a:solidFill>
                  <a:schemeClr val="tx1"/>
                </a:solidFill>
              </a:rPr>
              <a:t>2</a:t>
            </a:fld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806F8B-38CD-4F05-A854-6AC8CF0B2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08AF-D27F-4922-8512-95E7A4B0F5CC}" type="datetime1">
              <a:rPr kumimoji="1" lang="zh-TW" altLang="en-US" smtClean="0">
                <a:solidFill>
                  <a:schemeClr val="tx1"/>
                </a:solidFill>
              </a:rPr>
              <a:t>2021/11/4</a:t>
            </a:fld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B71AE9-2700-452B-95BB-4E11FFCE6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>
                <a:solidFill>
                  <a:schemeClr val="tx1"/>
                </a:solidFill>
              </a:rPr>
              <a:t>Data Mining - </a:t>
            </a:r>
            <a:r>
              <a:rPr kumimoji="1" lang="zh-TW" altLang="en-US">
                <a:solidFill>
                  <a:schemeClr val="tx1"/>
                </a:solidFill>
              </a:rPr>
              <a:t>期中報告</a:t>
            </a:r>
          </a:p>
        </p:txBody>
      </p:sp>
    </p:spTree>
    <p:extLst>
      <p:ext uri="{BB962C8B-B14F-4D97-AF65-F5344CB8AC3E}">
        <p14:creationId xmlns:p14="http://schemas.microsoft.com/office/powerpoint/2010/main" val="3668005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53E62E-F262-4F95-838E-39C9ECA9AF15}"/>
              </a:ext>
            </a:extLst>
          </p:cNvPr>
          <p:cNvSpPr txBox="1"/>
          <p:nvPr/>
        </p:nvSpPr>
        <p:spPr>
          <a:xfrm>
            <a:off x="337351" y="303004"/>
            <a:ext cx="8549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Bike Sharing Dataset Data Set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A40254-10BA-9D4C-8C11-1E928D35D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05F3-557B-1A42-B9AD-954F24387ACE}" type="slidenum">
              <a:rPr kumimoji="1" lang="zh-TW" altLang="en-US" smtClean="0">
                <a:solidFill>
                  <a:schemeClr val="tx1"/>
                </a:solidFill>
              </a:rPr>
              <a:t>3</a:t>
            </a:fld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713D1-5123-46DA-9D50-66EA54648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B7E5-CF43-48AA-A64C-DFB2AEE462D9}" type="datetime1">
              <a:rPr kumimoji="1" lang="zh-TW" altLang="en-US" smtClean="0">
                <a:solidFill>
                  <a:schemeClr val="tx1"/>
                </a:solidFill>
              </a:rPr>
              <a:t>2021/11/4</a:t>
            </a:fld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CF2E2-C426-414C-9741-659386FE5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>
                <a:solidFill>
                  <a:schemeClr val="tx1"/>
                </a:solidFill>
              </a:rPr>
              <a:t>Data Mining - </a:t>
            </a:r>
            <a:r>
              <a:rPr kumimoji="1" lang="zh-TW" altLang="en-US">
                <a:solidFill>
                  <a:schemeClr val="tx1"/>
                </a:solidFill>
              </a:rPr>
              <a:t>期中報告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9962159-C838-45C5-9E79-984D25DD48B8}"/>
              </a:ext>
            </a:extLst>
          </p:cNvPr>
          <p:cNvGrpSpPr/>
          <p:nvPr/>
        </p:nvGrpSpPr>
        <p:grpSpPr>
          <a:xfrm>
            <a:off x="714376" y="1529237"/>
            <a:ext cx="7944798" cy="1626442"/>
            <a:chOff x="714376" y="1876426"/>
            <a:chExt cx="7944798" cy="162644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AA06392-A6A5-47E4-91E4-5B6A3758F1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4376" y="1876426"/>
              <a:ext cx="4932676" cy="1615580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152479C-6C07-4D66-A87C-EBF02265629C}"/>
                </a:ext>
              </a:extLst>
            </p:cNvPr>
            <p:cNvSpPr/>
            <p:nvPr/>
          </p:nvSpPr>
          <p:spPr>
            <a:xfrm>
              <a:off x="5725358" y="3041203"/>
              <a:ext cx="293381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的</a:t>
              </a:r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LIAAD</a:t>
              </a:r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實驗室提供</a:t>
              </a:r>
              <a:endParaRPr lang="zh-TW" altLang="en-US" sz="2400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D3B334E-4C2C-4F2A-90CA-09AE8405781D}"/>
              </a:ext>
            </a:extLst>
          </p:cNvPr>
          <p:cNvSpPr/>
          <p:nvPr/>
        </p:nvSpPr>
        <p:spPr>
          <a:xfrm>
            <a:off x="628650" y="3402666"/>
            <a:ext cx="7429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4"/>
              </a:rPr>
              <a:t>http://archive.ics.uci.edu/ml/datasets/Bike+Sharing+Dataset</a:t>
            </a:r>
            <a:endParaRPr lang="zh-TW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5A4637-7A73-4B55-81C6-57CACDE36037}"/>
              </a:ext>
            </a:extLst>
          </p:cNvPr>
          <p:cNvSpPr/>
          <p:nvPr/>
        </p:nvSpPr>
        <p:spPr>
          <a:xfrm>
            <a:off x="484827" y="1151917"/>
            <a:ext cx="8252654" cy="2838450"/>
          </a:xfrm>
          <a:prstGeom prst="rect">
            <a:avLst/>
          </a:prstGeom>
          <a:noFill/>
          <a:ln w="38100">
            <a:solidFill>
              <a:srgbClr val="070D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CF54827-BF64-4C7A-BF13-DA2437159305}"/>
              </a:ext>
            </a:extLst>
          </p:cNvPr>
          <p:cNvGrpSpPr/>
          <p:nvPr/>
        </p:nvGrpSpPr>
        <p:grpSpPr>
          <a:xfrm>
            <a:off x="484827" y="4367687"/>
            <a:ext cx="8252653" cy="1854855"/>
            <a:chOff x="484827" y="4132013"/>
            <a:chExt cx="8252653" cy="1854855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9AF35DD4-71FB-4621-BCA2-B7815F7FA4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15619" y="4177094"/>
              <a:ext cx="2277424" cy="176410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</p:spPr>
        </p:pic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09548D3-6988-4775-BFC8-2A7DD17120D0}"/>
                </a:ext>
              </a:extLst>
            </p:cNvPr>
            <p:cNvGrpSpPr/>
            <p:nvPr/>
          </p:nvGrpSpPr>
          <p:grpSpPr>
            <a:xfrm>
              <a:off x="484827" y="4132013"/>
              <a:ext cx="8252653" cy="1854855"/>
              <a:chOff x="484827" y="4132013"/>
              <a:chExt cx="8252653" cy="1854855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60AF70D9-655B-49AB-B82E-52C01D38B53E}"/>
                  </a:ext>
                </a:extLst>
              </p:cNvPr>
              <p:cNvGrpSpPr/>
              <p:nvPr/>
            </p:nvGrpSpPr>
            <p:grpSpPr>
              <a:xfrm>
                <a:off x="484827" y="4132013"/>
                <a:ext cx="8252653" cy="1845387"/>
                <a:chOff x="561975" y="4504530"/>
                <a:chExt cx="8175505" cy="1439070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C7D7856B-CB24-4FE6-9679-CE24D59868CA}"/>
                    </a:ext>
                  </a:extLst>
                </p:cNvPr>
                <p:cNvSpPr/>
                <p:nvPr/>
              </p:nvSpPr>
              <p:spPr>
                <a:xfrm>
                  <a:off x="628650" y="4740687"/>
                  <a:ext cx="5555458" cy="9360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4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本資料集是由一個類似 </a:t>
                  </a:r>
                  <a:r>
                    <a:rPr lang="en-US" altLang="zh-TW" sz="2400" dirty="0" err="1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Ubike</a:t>
                  </a:r>
                  <a:r>
                    <a:rPr lang="zh-TW" altLang="en-US" sz="24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 的腳踏車</a:t>
                  </a:r>
                  <a:endPara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endPara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r>
                    <a:rPr lang="zh-TW" altLang="en-US" sz="24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共享系統，</a:t>
                  </a:r>
                  <a:r>
                    <a:rPr lang="en-US" altLang="zh-TW" sz="24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Capital Bike Share</a:t>
                  </a:r>
                  <a:r>
                    <a:rPr lang="zh-TW" altLang="en-US" sz="24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 收集到的</a:t>
                  </a:r>
                  <a:endParaRPr lang="zh-TW" altLang="en-US" sz="2400" dirty="0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C3881FB8-045B-4AF9-A0B4-935337F62F25}"/>
                    </a:ext>
                  </a:extLst>
                </p:cNvPr>
                <p:cNvSpPr/>
                <p:nvPr/>
              </p:nvSpPr>
              <p:spPr>
                <a:xfrm>
                  <a:off x="561975" y="4504530"/>
                  <a:ext cx="8175505" cy="1439070"/>
                </a:xfrm>
                <a:prstGeom prst="rect">
                  <a:avLst/>
                </a:prstGeom>
                <a:noFill/>
                <a:ln w="38100">
                  <a:solidFill>
                    <a:srgbClr val="070D1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</p:grp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DFC0CE9-E8F3-428F-BE76-A1073EEE2FDB}"/>
                  </a:ext>
                </a:extLst>
              </p:cNvPr>
              <p:cNvCxnSpPr/>
              <p:nvPr/>
            </p:nvCxnSpPr>
            <p:spPr>
              <a:xfrm>
                <a:off x="6362700" y="4141481"/>
                <a:ext cx="0" cy="1845387"/>
              </a:xfrm>
              <a:prstGeom prst="line">
                <a:avLst/>
              </a:prstGeom>
              <a:ln w="38100">
                <a:solidFill>
                  <a:srgbClr val="070D1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87866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53E62E-F262-4F95-838E-39C9ECA9AF15}"/>
              </a:ext>
            </a:extLst>
          </p:cNvPr>
          <p:cNvSpPr txBox="1"/>
          <p:nvPr/>
        </p:nvSpPr>
        <p:spPr>
          <a:xfrm>
            <a:off x="337351" y="303004"/>
            <a:ext cx="8549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資料集的特徵和目的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A40254-10BA-9D4C-8C11-1E928D35D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05F3-557B-1A42-B9AD-954F24387ACE}" type="slidenum">
              <a:rPr kumimoji="1" lang="zh-TW" altLang="en-US" smtClean="0">
                <a:solidFill>
                  <a:schemeClr val="tx1"/>
                </a:solidFill>
              </a:rPr>
              <a:t>4</a:t>
            </a:fld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713D1-5123-46DA-9D50-66EA54648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B7E5-CF43-48AA-A64C-DFB2AEE462D9}" type="datetime1">
              <a:rPr kumimoji="1" lang="zh-TW" altLang="en-US" smtClean="0">
                <a:solidFill>
                  <a:schemeClr val="tx1"/>
                </a:solidFill>
              </a:rPr>
              <a:t>2021/11/4</a:t>
            </a:fld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CF2E2-C426-414C-9741-659386FE5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>
                <a:solidFill>
                  <a:schemeClr val="tx1"/>
                </a:solidFill>
              </a:rPr>
              <a:t>Data Mining - </a:t>
            </a:r>
            <a:r>
              <a:rPr kumimoji="1" lang="zh-TW" altLang="en-US">
                <a:solidFill>
                  <a:schemeClr val="tx1"/>
                </a:solidFill>
              </a:rPr>
              <a:t>期中報告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ADA6D81-1639-4092-98E0-B955F9763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620412"/>
              </p:ext>
            </p:extLst>
          </p:nvPr>
        </p:nvGraphicFramePr>
        <p:xfrm>
          <a:off x="744938" y="2198732"/>
          <a:ext cx="7734300" cy="1565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3575">
                  <a:extLst>
                    <a:ext uri="{9D8B030D-6E8A-4147-A177-3AD203B41FA5}">
                      <a16:colId xmlns:a16="http://schemas.microsoft.com/office/drawing/2014/main" val="2698918829"/>
                    </a:ext>
                  </a:extLst>
                </a:gridCol>
                <a:gridCol w="1933575">
                  <a:extLst>
                    <a:ext uri="{9D8B030D-6E8A-4147-A177-3AD203B41FA5}">
                      <a16:colId xmlns:a16="http://schemas.microsoft.com/office/drawing/2014/main" val="2841128603"/>
                    </a:ext>
                  </a:extLst>
                </a:gridCol>
                <a:gridCol w="1933575">
                  <a:extLst>
                    <a:ext uri="{9D8B030D-6E8A-4147-A177-3AD203B41FA5}">
                      <a16:colId xmlns:a16="http://schemas.microsoft.com/office/drawing/2014/main" val="1911134683"/>
                    </a:ext>
                  </a:extLst>
                </a:gridCol>
                <a:gridCol w="1933575">
                  <a:extLst>
                    <a:ext uri="{9D8B030D-6E8A-4147-A177-3AD203B41FA5}">
                      <a16:colId xmlns:a16="http://schemas.microsoft.com/office/drawing/2014/main" val="3104097466"/>
                    </a:ext>
                  </a:extLst>
                </a:gridCol>
              </a:tblGrid>
              <a:tr h="521758">
                <a:tc>
                  <a:txBody>
                    <a:bodyPr/>
                    <a:lstStyle/>
                    <a:p>
                      <a:r>
                        <a:rPr lang="en-US" altLang="zh-TW" sz="2800" b="0" dirty="0"/>
                        <a:t>season</a:t>
                      </a:r>
                      <a:endParaRPr lang="zh-TW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b="0" dirty="0" err="1"/>
                        <a:t>yr</a:t>
                      </a:r>
                      <a:endParaRPr lang="zh-TW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b="0" dirty="0" err="1"/>
                        <a:t>mnth</a:t>
                      </a:r>
                      <a:endParaRPr lang="zh-TW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b="0" dirty="0" err="1"/>
                        <a:t>hr</a:t>
                      </a:r>
                      <a:endParaRPr lang="zh-TW" altLang="en-US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551593"/>
                  </a:ext>
                </a:extLst>
              </a:tr>
              <a:tr h="521758">
                <a:tc>
                  <a:txBody>
                    <a:bodyPr/>
                    <a:lstStyle/>
                    <a:p>
                      <a:r>
                        <a:rPr lang="en-US" altLang="zh-TW" sz="2800" b="0" dirty="0"/>
                        <a:t>holiday</a:t>
                      </a:r>
                      <a:endParaRPr lang="zh-TW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b="0" dirty="0"/>
                        <a:t>weekday</a:t>
                      </a:r>
                      <a:endParaRPr lang="zh-TW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b="0" dirty="0" err="1"/>
                        <a:t>workingday</a:t>
                      </a:r>
                      <a:endParaRPr lang="zh-TW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b="0" dirty="0" err="1"/>
                        <a:t>weathersit</a:t>
                      </a:r>
                      <a:endParaRPr lang="zh-TW" altLang="en-US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642051"/>
                  </a:ext>
                </a:extLst>
              </a:tr>
              <a:tr h="521758">
                <a:tc>
                  <a:txBody>
                    <a:bodyPr/>
                    <a:lstStyle/>
                    <a:p>
                      <a:r>
                        <a:rPr lang="en-US" altLang="zh-TW" sz="2800" b="0" dirty="0"/>
                        <a:t>temp</a:t>
                      </a:r>
                      <a:endParaRPr lang="zh-TW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b="0" dirty="0" err="1"/>
                        <a:t>atemp</a:t>
                      </a:r>
                      <a:endParaRPr lang="zh-TW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b="0" dirty="0"/>
                        <a:t>hum</a:t>
                      </a:r>
                      <a:endParaRPr lang="zh-TW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b="0" dirty="0"/>
                        <a:t>windspeed</a:t>
                      </a:r>
                      <a:endParaRPr lang="zh-TW" altLang="en-US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32487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A8580135-CFC0-426F-8090-000D74B13399}"/>
              </a:ext>
            </a:extLst>
          </p:cNvPr>
          <p:cNvSpPr/>
          <p:nvPr/>
        </p:nvSpPr>
        <p:spPr>
          <a:xfrm>
            <a:off x="744933" y="148306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36C386-3516-4D12-8FCD-E754973E29A6}"/>
              </a:ext>
            </a:extLst>
          </p:cNvPr>
          <p:cNvSpPr/>
          <p:nvPr/>
        </p:nvSpPr>
        <p:spPr>
          <a:xfrm>
            <a:off x="744932" y="4676585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215691A-BA0F-411C-8486-7B28992D3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056978"/>
              </p:ext>
            </p:extLst>
          </p:nvPr>
        </p:nvGraphicFramePr>
        <p:xfrm>
          <a:off x="790101" y="5267500"/>
          <a:ext cx="1895950" cy="521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950">
                  <a:extLst>
                    <a:ext uri="{9D8B030D-6E8A-4147-A177-3AD203B41FA5}">
                      <a16:colId xmlns:a16="http://schemas.microsoft.com/office/drawing/2014/main" val="2698918829"/>
                    </a:ext>
                  </a:extLst>
                </a:gridCol>
              </a:tblGrid>
              <a:tr h="521758">
                <a:tc>
                  <a:txBody>
                    <a:bodyPr/>
                    <a:lstStyle/>
                    <a:p>
                      <a:r>
                        <a:rPr lang="en-US" altLang="zh-TW" sz="2800" b="0" dirty="0" err="1"/>
                        <a:t>cnt</a:t>
                      </a:r>
                      <a:endParaRPr lang="zh-TW" altLang="en-US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551593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A74A0A6-2EF3-44AA-A031-A1F5AA53C3FE}"/>
              </a:ext>
            </a:extLst>
          </p:cNvPr>
          <p:cNvSpPr/>
          <p:nvPr/>
        </p:nvSpPr>
        <p:spPr>
          <a:xfrm>
            <a:off x="484827" y="4455706"/>
            <a:ext cx="2544123" cy="1655401"/>
          </a:xfrm>
          <a:prstGeom prst="rect">
            <a:avLst/>
          </a:prstGeom>
          <a:noFill/>
          <a:ln w="38100">
            <a:solidFill>
              <a:srgbClr val="070D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74727C-468E-4F6C-A8E4-EFBA936723B3}"/>
              </a:ext>
            </a:extLst>
          </p:cNvPr>
          <p:cNvSpPr/>
          <p:nvPr/>
        </p:nvSpPr>
        <p:spPr>
          <a:xfrm>
            <a:off x="484827" y="1225489"/>
            <a:ext cx="8252654" cy="2838450"/>
          </a:xfrm>
          <a:prstGeom prst="rect">
            <a:avLst/>
          </a:prstGeom>
          <a:noFill/>
          <a:ln w="38100">
            <a:solidFill>
              <a:srgbClr val="070D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30AD4A5C-5BC2-E544-A4F2-E8468DA5D0E8}"/>
              </a:ext>
            </a:extLst>
          </p:cNvPr>
          <p:cNvGrpSpPr/>
          <p:nvPr/>
        </p:nvGrpSpPr>
        <p:grpSpPr>
          <a:xfrm>
            <a:off x="3250009" y="4455706"/>
            <a:ext cx="5487472" cy="1655401"/>
            <a:chOff x="3250009" y="4192949"/>
            <a:chExt cx="5487472" cy="16554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DB84CEB-B3EE-4313-89E8-0BE10FE049FF}"/>
                </a:ext>
              </a:extLst>
            </p:cNvPr>
            <p:cNvSpPr/>
            <p:nvPr/>
          </p:nvSpPr>
          <p:spPr>
            <a:xfrm>
              <a:off x="3250009" y="4192949"/>
              <a:ext cx="5487472" cy="1655401"/>
            </a:xfrm>
            <a:prstGeom prst="rect">
              <a:avLst/>
            </a:prstGeom>
            <a:noFill/>
            <a:ln w="38100">
              <a:solidFill>
                <a:srgbClr val="070D1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CE9930A-B63A-48F2-A2B7-C7F490DF71B9}"/>
                </a:ext>
              </a:extLst>
            </p:cNvPr>
            <p:cNvGrpSpPr/>
            <p:nvPr/>
          </p:nvGrpSpPr>
          <p:grpSpPr>
            <a:xfrm>
              <a:off x="3648006" y="4331357"/>
              <a:ext cx="4691477" cy="1404827"/>
              <a:chOff x="3648006" y="4331357"/>
              <a:chExt cx="4691477" cy="1404827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B24D0DB-C84D-471E-B629-256E51E9369D}"/>
                  </a:ext>
                </a:extLst>
              </p:cNvPr>
              <p:cNvSpPr/>
              <p:nvPr/>
            </p:nvSpPr>
            <p:spPr>
              <a:xfrm>
                <a:off x="3648006" y="4331357"/>
                <a:ext cx="164019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訓練目的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3BA718F-F234-4683-B385-C012965878AB}"/>
                  </a:ext>
                </a:extLst>
              </p:cNvPr>
              <p:cNvSpPr/>
              <p:nvPr/>
            </p:nvSpPr>
            <p:spPr>
              <a:xfrm>
                <a:off x="3648006" y="4905187"/>
                <a:ext cx="4691477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以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Regression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演算法訓練以上的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輸入資料，進而來預測輸出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en-US" altLang="zh-TW" sz="2400" dirty="0" err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cnt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endPara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8511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53E62E-F262-4F95-838E-39C9ECA9AF15}"/>
              </a:ext>
            </a:extLst>
          </p:cNvPr>
          <p:cNvSpPr txBox="1"/>
          <p:nvPr/>
        </p:nvSpPr>
        <p:spPr>
          <a:xfrm>
            <a:off x="337351" y="303004"/>
            <a:ext cx="8549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資料集的特徵和目的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A40254-10BA-9D4C-8C11-1E928D35D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05F3-557B-1A42-B9AD-954F24387ACE}" type="slidenum">
              <a:rPr kumimoji="1" lang="zh-TW" altLang="en-US" smtClean="0">
                <a:solidFill>
                  <a:schemeClr val="tx1"/>
                </a:solidFill>
              </a:rPr>
              <a:t>5</a:t>
            </a:fld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713D1-5123-46DA-9D50-66EA54648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B7E5-CF43-48AA-A64C-DFB2AEE462D9}" type="datetime1">
              <a:rPr kumimoji="1" lang="zh-TW" altLang="en-US" smtClean="0">
                <a:solidFill>
                  <a:schemeClr val="tx1"/>
                </a:solidFill>
              </a:rPr>
              <a:t>2021/11/4</a:t>
            </a:fld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CF2E2-C426-414C-9741-659386FE5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>
                <a:solidFill>
                  <a:schemeClr val="tx1"/>
                </a:solidFill>
              </a:rPr>
              <a:t>Data Mining - </a:t>
            </a:r>
            <a:r>
              <a:rPr kumimoji="1" lang="zh-TW" altLang="en-US">
                <a:solidFill>
                  <a:schemeClr val="tx1"/>
                </a:solidFill>
              </a:rPr>
              <a:t>期中報告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D228AF1-56CD-4079-9313-99406C59BDAA}"/>
              </a:ext>
            </a:extLst>
          </p:cNvPr>
          <p:cNvGrpSpPr/>
          <p:nvPr/>
        </p:nvGrpSpPr>
        <p:grpSpPr>
          <a:xfrm>
            <a:off x="262315" y="1367624"/>
            <a:ext cx="8584422" cy="4903826"/>
            <a:chOff x="449879" y="1491449"/>
            <a:chExt cx="8584422" cy="4903826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4AC76C1-FEFF-4168-A6E1-C64BFDF3FD4E}"/>
                </a:ext>
              </a:extLst>
            </p:cNvPr>
            <p:cNvCxnSpPr>
              <a:cxnSpLocks/>
            </p:cNvCxnSpPr>
            <p:nvPr/>
          </p:nvCxnSpPr>
          <p:spPr>
            <a:xfrm>
              <a:off x="2465404" y="1491449"/>
              <a:ext cx="0" cy="4864902"/>
            </a:xfrm>
            <a:prstGeom prst="line">
              <a:avLst/>
            </a:prstGeom>
            <a:ln w="38100">
              <a:solidFill>
                <a:srgbClr val="070D1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157EBA1-9391-4F88-A887-CF1F4EF8C2FD}"/>
                </a:ext>
              </a:extLst>
            </p:cNvPr>
            <p:cNvGrpSpPr/>
            <p:nvPr/>
          </p:nvGrpSpPr>
          <p:grpSpPr>
            <a:xfrm>
              <a:off x="449879" y="1491449"/>
              <a:ext cx="8584422" cy="4903826"/>
              <a:chOff x="449879" y="1491449"/>
              <a:chExt cx="8584422" cy="4903826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E09FD908-EF85-4C7E-9456-491F7A4F59E5}"/>
                  </a:ext>
                </a:extLst>
              </p:cNvPr>
              <p:cNvGrpSpPr/>
              <p:nvPr/>
            </p:nvGrpSpPr>
            <p:grpSpPr>
              <a:xfrm>
                <a:off x="484827" y="1491449"/>
                <a:ext cx="8549474" cy="4864902"/>
                <a:chOff x="484827" y="1491449"/>
                <a:chExt cx="8549474" cy="4864902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634506B6-7495-4F22-B84A-974526AF89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b="1172"/>
                <a:stretch/>
              </p:blipFill>
              <p:spPr>
                <a:xfrm>
                  <a:off x="2549155" y="1788520"/>
                  <a:ext cx="6402981" cy="4319865"/>
                </a:xfrm>
                <a:prstGeom prst="rect">
                  <a:avLst/>
                </a:prstGeom>
              </p:spPr>
            </p:pic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1C730BD-6353-42A1-860E-87A10A58E817}"/>
                    </a:ext>
                  </a:extLst>
                </p:cNvPr>
                <p:cNvSpPr/>
                <p:nvPr/>
              </p:nvSpPr>
              <p:spPr>
                <a:xfrm>
                  <a:off x="484827" y="1491449"/>
                  <a:ext cx="8549474" cy="4864902"/>
                </a:xfrm>
                <a:prstGeom prst="rect">
                  <a:avLst/>
                </a:prstGeom>
                <a:noFill/>
                <a:ln w="38100">
                  <a:solidFill>
                    <a:srgbClr val="070D1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</p:grp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D9EF9E1-BDE0-4D28-896E-CF63D4EC6D07}"/>
                  </a:ext>
                </a:extLst>
              </p:cNvPr>
              <p:cNvSpPr/>
              <p:nvPr/>
            </p:nvSpPr>
            <p:spPr>
              <a:xfrm>
                <a:off x="449879" y="1501628"/>
                <a:ext cx="2057401" cy="48936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模型目的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just"/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可透過模型來預測腳踏車租賃總數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en-US" altLang="zh-TW" sz="2400" dirty="0" err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cnt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just"/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藉此幫助廠商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just"/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決定當天所有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just"/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客戶需要的腳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just"/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踏車數量，並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just"/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規劃足夠的貨車司機，以便將腳踏車分配到腳踏車樁上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93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0" y="2311976"/>
            <a:ext cx="9144000" cy="2273012"/>
            <a:chOff x="0" y="1939635"/>
            <a:chExt cx="12192000" cy="3030682"/>
          </a:xfrm>
        </p:grpSpPr>
        <p:grpSp>
          <p:nvGrpSpPr>
            <p:cNvPr id="11" name="群組 10"/>
            <p:cNvGrpSpPr/>
            <p:nvPr/>
          </p:nvGrpSpPr>
          <p:grpSpPr>
            <a:xfrm>
              <a:off x="0" y="1939635"/>
              <a:ext cx="12192000" cy="3030682"/>
              <a:chOff x="0" y="1939635"/>
              <a:chExt cx="12192000" cy="3030682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2455718"/>
                <a:ext cx="12192000" cy="1946564"/>
              </a:xfrm>
              <a:prstGeom prst="rect">
                <a:avLst/>
              </a:prstGeom>
              <a:solidFill>
                <a:srgbClr val="71B1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50"/>
              </a:p>
            </p:txBody>
          </p:sp>
          <p:sp>
            <p:nvSpPr>
              <p:cNvPr id="15" name="橢圓 14"/>
              <p:cNvSpPr/>
              <p:nvPr/>
            </p:nvSpPr>
            <p:spPr>
              <a:xfrm>
                <a:off x="1163781" y="1939635"/>
                <a:ext cx="3030682" cy="3030682"/>
              </a:xfrm>
              <a:prstGeom prst="ellipse">
                <a:avLst/>
              </a:prstGeom>
              <a:solidFill>
                <a:srgbClr val="070D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50"/>
              </a:p>
            </p:txBody>
          </p:sp>
        </p:grpSp>
        <p:sp>
          <p:nvSpPr>
            <p:cNvPr id="12" name="文字方塊 11"/>
            <p:cNvSpPr txBox="1"/>
            <p:nvPr/>
          </p:nvSpPr>
          <p:spPr>
            <a:xfrm>
              <a:off x="1989667" y="2790956"/>
              <a:ext cx="1676400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625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02</a:t>
              </a:r>
              <a:endParaRPr lang="zh-TW" altLang="en-US" sz="5625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6" name="文字方塊 15"/>
          <p:cNvSpPr txBox="1"/>
          <p:nvPr/>
        </p:nvSpPr>
        <p:spPr>
          <a:xfrm>
            <a:off x="4975809" y="3156094"/>
            <a:ext cx="1868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訓練策略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3B7EE74-B50A-5A4D-B9EF-51C1821CB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05F3-557B-1A42-B9AD-954F24387ACE}" type="slidenum">
              <a:rPr kumimoji="1" lang="zh-TW" altLang="en-US" smtClean="0">
                <a:solidFill>
                  <a:schemeClr val="tx1"/>
                </a:solidFill>
              </a:rPr>
              <a:t>6</a:t>
            </a:fld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806F8B-38CD-4F05-A854-6AC8CF0B2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08AF-D27F-4922-8512-95E7A4B0F5CC}" type="datetime1">
              <a:rPr kumimoji="1" lang="zh-TW" altLang="en-US" smtClean="0">
                <a:solidFill>
                  <a:schemeClr val="tx1"/>
                </a:solidFill>
              </a:rPr>
              <a:t>2021/11/4</a:t>
            </a:fld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B71AE9-2700-452B-95BB-4E11FFCE6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>
                <a:solidFill>
                  <a:schemeClr val="tx1"/>
                </a:solidFill>
              </a:rPr>
              <a:t>Data Mining - </a:t>
            </a:r>
            <a:r>
              <a:rPr kumimoji="1" lang="zh-TW" altLang="en-US">
                <a:solidFill>
                  <a:schemeClr val="tx1"/>
                </a:solidFill>
              </a:rPr>
              <a:t>期中報告</a:t>
            </a:r>
          </a:p>
        </p:txBody>
      </p:sp>
    </p:spTree>
    <p:extLst>
      <p:ext uri="{BB962C8B-B14F-4D97-AF65-F5344CB8AC3E}">
        <p14:creationId xmlns:p14="http://schemas.microsoft.com/office/powerpoint/2010/main" val="4059973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53E62E-F262-4F95-838E-39C9ECA9AF15}"/>
              </a:ext>
            </a:extLst>
          </p:cNvPr>
          <p:cNvSpPr txBox="1"/>
          <p:nvPr/>
        </p:nvSpPr>
        <p:spPr>
          <a:xfrm>
            <a:off x="337351" y="303004"/>
            <a:ext cx="5306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使用的演算法和前處理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4AE4EA-F1C9-E947-8955-6CD5DE0A8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05F3-557B-1A42-B9AD-954F24387ACE}" type="slidenum">
              <a:rPr kumimoji="1" lang="zh-TW" altLang="en-US" smtClean="0">
                <a:solidFill>
                  <a:schemeClr val="tx1"/>
                </a:solidFill>
              </a:rPr>
              <a:t>7</a:t>
            </a:fld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C3CAA-4578-4DB7-88A6-7A678D8FE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0977-B135-417C-842D-5A8CA965A13B}" type="datetime1">
              <a:rPr kumimoji="1" lang="zh-TW" altLang="en-US" smtClean="0">
                <a:solidFill>
                  <a:schemeClr val="tx1"/>
                </a:solidFill>
              </a:rPr>
              <a:t>2021/11/4</a:t>
            </a:fld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513020-C30F-4F22-94A4-FBE20CFF7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>
                <a:solidFill>
                  <a:schemeClr val="tx1"/>
                </a:solidFill>
              </a:rPr>
              <a:t>Data Mining - </a:t>
            </a:r>
            <a:r>
              <a:rPr kumimoji="1" lang="zh-TW" altLang="en-US">
                <a:solidFill>
                  <a:schemeClr val="tx1"/>
                </a:solidFill>
              </a:rPr>
              <a:t>期中報告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76CDC1EC-E7FD-9146-B34D-2FCF5E68B3E7}"/>
              </a:ext>
            </a:extLst>
          </p:cNvPr>
          <p:cNvSpPr/>
          <p:nvPr/>
        </p:nvSpPr>
        <p:spPr>
          <a:xfrm>
            <a:off x="484827" y="1204467"/>
            <a:ext cx="8252654" cy="2277083"/>
          </a:xfrm>
          <a:prstGeom prst="rect">
            <a:avLst/>
          </a:prstGeom>
          <a:noFill/>
          <a:ln w="38100">
            <a:solidFill>
              <a:srgbClr val="070D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94CA4D-F47E-AD49-93A5-A653A34307B0}"/>
              </a:ext>
            </a:extLst>
          </p:cNvPr>
          <p:cNvSpPr/>
          <p:nvPr/>
        </p:nvSpPr>
        <p:spPr>
          <a:xfrm>
            <a:off x="740594" y="1419896"/>
            <a:ext cx="27229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Linear Regression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1D250DA3-7638-EF40-8E9F-06A3546675F0}"/>
              </a:ext>
            </a:extLst>
          </p:cNvPr>
          <p:cNvGrpSpPr/>
          <p:nvPr/>
        </p:nvGrpSpPr>
        <p:grpSpPr>
          <a:xfrm>
            <a:off x="740594" y="2185886"/>
            <a:ext cx="2686120" cy="1072132"/>
            <a:chOff x="744933" y="2073741"/>
            <a:chExt cx="2686120" cy="1072132"/>
          </a:xfrm>
        </p:grpSpPr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E5B03CDB-8007-9245-BF9E-5F82C81B03CC}"/>
                </a:ext>
              </a:extLst>
            </p:cNvPr>
            <p:cNvSpPr/>
            <p:nvPr/>
          </p:nvSpPr>
          <p:spPr>
            <a:xfrm>
              <a:off x="744933" y="2073741"/>
              <a:ext cx="268612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Ridge Regression</a:t>
              </a:r>
              <a:endPara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64466BF2-58A8-7244-B06A-734E55E0D6CD}"/>
                </a:ext>
              </a:extLst>
            </p:cNvPr>
            <p:cNvSpPr/>
            <p:nvPr/>
          </p:nvSpPr>
          <p:spPr>
            <a:xfrm>
              <a:off x="744933" y="2684208"/>
              <a:ext cx="264444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Lasso Regression</a:t>
              </a:r>
              <a:endPara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1" name="Rectangle 12">
            <a:extLst>
              <a:ext uri="{FF2B5EF4-FFF2-40B4-BE49-F238E27FC236}">
                <a16:creationId xmlns:a16="http://schemas.microsoft.com/office/drawing/2014/main" id="{2805D1C8-639D-554A-8BA2-989F072148DB}"/>
              </a:ext>
            </a:extLst>
          </p:cNvPr>
          <p:cNvSpPr/>
          <p:nvPr/>
        </p:nvSpPr>
        <p:spPr>
          <a:xfrm>
            <a:off x="484827" y="3833721"/>
            <a:ext cx="8252654" cy="2277083"/>
          </a:xfrm>
          <a:prstGeom prst="rect">
            <a:avLst/>
          </a:prstGeom>
          <a:noFill/>
          <a:ln w="38100">
            <a:solidFill>
              <a:srgbClr val="070D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2" name="Straight Connector 17">
            <a:extLst>
              <a:ext uri="{FF2B5EF4-FFF2-40B4-BE49-F238E27FC236}">
                <a16:creationId xmlns:a16="http://schemas.microsoft.com/office/drawing/2014/main" id="{0773C1B7-03A4-5B4A-B4CF-D90551E56BD6}"/>
              </a:ext>
            </a:extLst>
          </p:cNvPr>
          <p:cNvCxnSpPr>
            <a:cxnSpLocks/>
          </p:cNvCxnSpPr>
          <p:nvPr/>
        </p:nvCxnSpPr>
        <p:spPr>
          <a:xfrm>
            <a:off x="3657600" y="3833721"/>
            <a:ext cx="0" cy="2277083"/>
          </a:xfrm>
          <a:prstGeom prst="line">
            <a:avLst/>
          </a:prstGeom>
          <a:ln w="38100">
            <a:solidFill>
              <a:srgbClr val="070D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7">
            <a:extLst>
              <a:ext uri="{FF2B5EF4-FFF2-40B4-BE49-F238E27FC236}">
                <a16:creationId xmlns:a16="http://schemas.microsoft.com/office/drawing/2014/main" id="{AC1867E4-0E4A-F84C-8DA4-6E49F7A16644}"/>
              </a:ext>
            </a:extLst>
          </p:cNvPr>
          <p:cNvSpPr/>
          <p:nvPr/>
        </p:nvSpPr>
        <p:spPr>
          <a:xfrm>
            <a:off x="937967" y="4745606"/>
            <a:ext cx="2336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Normalize 0~1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DF63CA7F-5A20-9348-A47B-B52E2B582CA4}"/>
              </a:ext>
            </a:extLst>
          </p:cNvPr>
          <p:cNvSpPr/>
          <p:nvPr/>
        </p:nvSpPr>
        <p:spPr>
          <a:xfrm>
            <a:off x="3860619" y="4124231"/>
            <a:ext cx="19774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Outlier Filter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59C2AEB8-CB59-DD46-AE8B-B0A411EC6EEB}"/>
              </a:ext>
            </a:extLst>
          </p:cNvPr>
          <p:cNvSpPr/>
          <p:nvPr/>
        </p:nvSpPr>
        <p:spPr>
          <a:xfrm>
            <a:off x="3860619" y="4741429"/>
            <a:ext cx="35247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2400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Standard Deviation 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2400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nd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Standard Deviation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en-US" altLang="zh-TW" sz="2400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rd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Standard Deviation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4796A5CA-286B-EA43-9996-FA6EB816E732}"/>
              </a:ext>
            </a:extLst>
          </p:cNvPr>
          <p:cNvGrpSpPr/>
          <p:nvPr/>
        </p:nvGrpSpPr>
        <p:grpSpPr>
          <a:xfrm>
            <a:off x="484826" y="3833721"/>
            <a:ext cx="3172774" cy="2277083"/>
            <a:chOff x="484826" y="3686577"/>
            <a:chExt cx="3172774" cy="2277083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B21E93B-5AC4-7742-9AF0-80A5F01AA929}"/>
                </a:ext>
              </a:extLst>
            </p:cNvPr>
            <p:cNvCxnSpPr>
              <a:cxnSpLocks/>
            </p:cNvCxnSpPr>
            <p:nvPr/>
          </p:nvCxnSpPr>
          <p:spPr>
            <a:xfrm>
              <a:off x="484827" y="3686577"/>
              <a:ext cx="3172773" cy="227708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17">
              <a:extLst>
                <a:ext uri="{FF2B5EF4-FFF2-40B4-BE49-F238E27FC236}">
                  <a16:creationId xmlns:a16="http://schemas.microsoft.com/office/drawing/2014/main" id="{AFC30F2F-ADA5-CF4A-9CB4-65214A39BC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826" y="3686577"/>
              <a:ext cx="3172774" cy="227708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17FF0193-F7E6-594A-8B3D-F238FE5EDA2A}"/>
              </a:ext>
            </a:extLst>
          </p:cNvPr>
          <p:cNvSpPr txBox="1"/>
          <p:nvPr/>
        </p:nvSpPr>
        <p:spPr>
          <a:xfrm>
            <a:off x="3657600" y="2540756"/>
            <a:ext cx="51326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 err="1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Cambria Math" panose="02040503050406030204" pitchFamily="18" charset="0"/>
              </a:rPr>
              <a:t>能減少複雜度，避免</a:t>
            </a:r>
            <a:r>
              <a:rPr lang="en-US" altLang="zh-TW" sz="2400" dirty="0" err="1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Overfitting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Calibri" panose="020F0502020204030204" pitchFamily="34" charset="0"/>
              </a:rPr>
              <a:t>發生</a:t>
            </a:r>
            <a:r>
              <a:rPr lang="zh-TW" altLang="zh-TW" sz="240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4F6C37BC-A250-C74E-AD7E-1AB5F58FD37A}"/>
              </a:ext>
            </a:extLst>
          </p:cNvPr>
          <p:cNvSpPr txBox="1"/>
          <p:nvPr/>
        </p:nvSpPr>
        <p:spPr>
          <a:xfrm>
            <a:off x="3329381" y="2192826"/>
            <a:ext cx="53123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6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}</a:t>
            </a:r>
            <a:endParaRPr lang="zh-TW" altLang="en-US" sz="6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6103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53E62E-F262-4F95-838E-39C9ECA9AF15}"/>
              </a:ext>
            </a:extLst>
          </p:cNvPr>
          <p:cNvSpPr txBox="1"/>
          <p:nvPr/>
        </p:nvSpPr>
        <p:spPr>
          <a:xfrm>
            <a:off x="337351" y="303004"/>
            <a:ext cx="8549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訓練策略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A40254-10BA-9D4C-8C11-1E928D35D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05F3-557B-1A42-B9AD-954F24387ACE}" type="slidenum">
              <a:rPr kumimoji="1" lang="zh-TW" altLang="en-US" smtClean="0">
                <a:solidFill>
                  <a:schemeClr val="tx1"/>
                </a:solidFill>
              </a:rPr>
              <a:t>8</a:t>
            </a:fld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713D1-5123-46DA-9D50-66EA54648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B7E5-CF43-48AA-A64C-DFB2AEE462D9}" type="datetime1">
              <a:rPr kumimoji="1" lang="zh-TW" altLang="en-US" smtClean="0">
                <a:solidFill>
                  <a:schemeClr val="tx1"/>
                </a:solidFill>
              </a:rPr>
              <a:t>2021/11/4</a:t>
            </a:fld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CF2E2-C426-414C-9741-659386FE5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>
                <a:solidFill>
                  <a:schemeClr val="tx1"/>
                </a:solidFill>
              </a:rPr>
              <a:t>Data Mining - </a:t>
            </a:r>
            <a:r>
              <a:rPr kumimoji="1" lang="zh-TW" altLang="en-US">
                <a:solidFill>
                  <a:schemeClr val="tx1"/>
                </a:solidFill>
              </a:rPr>
              <a:t>期中報告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91238861-1C4D-4D62-8846-206C5B0959F8}"/>
              </a:ext>
            </a:extLst>
          </p:cNvPr>
          <p:cNvSpPr/>
          <p:nvPr/>
        </p:nvSpPr>
        <p:spPr>
          <a:xfrm>
            <a:off x="515660" y="1204467"/>
            <a:ext cx="8252654" cy="5009902"/>
          </a:xfrm>
          <a:prstGeom prst="rect">
            <a:avLst/>
          </a:prstGeom>
          <a:noFill/>
          <a:ln w="38100">
            <a:solidFill>
              <a:srgbClr val="070D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7A6729-472C-4A4B-9CC6-EF43560EEA8C}"/>
              </a:ext>
            </a:extLst>
          </p:cNvPr>
          <p:cNvSpPr/>
          <p:nvPr/>
        </p:nvSpPr>
        <p:spPr>
          <a:xfrm>
            <a:off x="628650" y="1517550"/>
            <a:ext cx="799969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1 :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把資料集的所有特徵丟入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Linear Regression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訓練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CDB9B56-529F-4280-BA85-E866E43FF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595326"/>
              </p:ext>
            </p:extLst>
          </p:nvPr>
        </p:nvGraphicFramePr>
        <p:xfrm>
          <a:off x="1832247" y="2295101"/>
          <a:ext cx="40640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1456400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62162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2000" dirty="0"/>
                        <a:t>訓練集</a:t>
                      </a:r>
                      <a:r>
                        <a:rPr lang="en-US" altLang="zh-TW" sz="2000" dirty="0"/>
                        <a:t>MAE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/>
                        <a:t>測試集</a:t>
                      </a:r>
                      <a:r>
                        <a:rPr lang="en-US" altLang="zh-TW" sz="2000" dirty="0"/>
                        <a:t>MAE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770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107.55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103.77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023053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547AF72-7113-4C93-99FF-5D480E8D540A}"/>
              </a:ext>
            </a:extLst>
          </p:cNvPr>
          <p:cNvSpPr/>
          <p:nvPr/>
        </p:nvSpPr>
        <p:spPr>
          <a:xfrm>
            <a:off x="5981462" y="2673489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獲得左表訓練結果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F4CA83-5EA6-4E1F-9C11-919288E7C332}"/>
              </a:ext>
            </a:extLst>
          </p:cNvPr>
          <p:cNvSpPr/>
          <p:nvPr/>
        </p:nvSpPr>
        <p:spPr>
          <a:xfrm>
            <a:off x="606647" y="3646132"/>
            <a:ext cx="84852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2 :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Outlier Filter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對資料做前處理，並以相關係數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熱度圖，選擇相關性較高的特徵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4C37BA-8A82-4B79-8FA9-8AA6356C0267}"/>
              </a:ext>
            </a:extLst>
          </p:cNvPr>
          <p:cNvCxnSpPr>
            <a:cxnSpLocks/>
          </p:cNvCxnSpPr>
          <p:nvPr/>
        </p:nvCxnSpPr>
        <p:spPr>
          <a:xfrm>
            <a:off x="515660" y="3429000"/>
            <a:ext cx="8252654" cy="0"/>
          </a:xfrm>
          <a:prstGeom prst="line">
            <a:avLst/>
          </a:prstGeom>
          <a:ln w="38100">
            <a:solidFill>
              <a:srgbClr val="070D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233B512-BDB3-457C-86A8-63C65410D50B}"/>
              </a:ext>
            </a:extLst>
          </p:cNvPr>
          <p:cNvSpPr/>
          <p:nvPr/>
        </p:nvSpPr>
        <p:spPr>
          <a:xfrm>
            <a:off x="606647" y="5242278"/>
            <a:ext cx="855715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3 :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2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處理後的特徵丟入三個不同的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Regression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模型做訓練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B365706-87E6-475C-BA31-F7F01FFBBA3D}"/>
              </a:ext>
            </a:extLst>
          </p:cNvPr>
          <p:cNvGrpSpPr/>
          <p:nvPr/>
        </p:nvGrpSpPr>
        <p:grpSpPr>
          <a:xfrm>
            <a:off x="1127464" y="4440342"/>
            <a:ext cx="5717219" cy="808034"/>
            <a:chOff x="1127464" y="4440342"/>
            <a:chExt cx="5717219" cy="80803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BD01A4E-2E4B-4A77-946D-5DA3615CC878}"/>
                </a:ext>
              </a:extLst>
            </p:cNvPr>
            <p:cNvSpPr/>
            <p:nvPr/>
          </p:nvSpPr>
          <p:spPr>
            <a:xfrm>
              <a:off x="1127464" y="4441041"/>
              <a:ext cx="5717219" cy="8073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DCF41D8-0F51-489C-8204-B1BC246824FE}"/>
                </a:ext>
              </a:extLst>
            </p:cNvPr>
            <p:cNvGrpSpPr/>
            <p:nvPr/>
          </p:nvGrpSpPr>
          <p:grpSpPr>
            <a:xfrm>
              <a:off x="1293366" y="4440342"/>
              <a:ext cx="5346576" cy="789992"/>
              <a:chOff x="1293366" y="4381295"/>
              <a:chExt cx="5346576" cy="789992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A7B82B68-3C43-4AE0-A709-6BCC8E41C98F}"/>
                  </a:ext>
                </a:extLst>
              </p:cNvPr>
              <p:cNvGrpSpPr/>
              <p:nvPr/>
            </p:nvGrpSpPr>
            <p:grpSpPr>
              <a:xfrm>
                <a:off x="1293366" y="4381295"/>
                <a:ext cx="5346576" cy="789992"/>
                <a:chOff x="1293366" y="4269753"/>
                <a:chExt cx="5346576" cy="789992"/>
              </a:xfrm>
            </p:grpSpPr>
            <p:sp>
              <p:nvSpPr>
                <p:cNvPr id="17" name="Arrow: Curved Left 16">
                  <a:extLst>
                    <a:ext uri="{FF2B5EF4-FFF2-40B4-BE49-F238E27FC236}">
                      <a16:creationId xmlns:a16="http://schemas.microsoft.com/office/drawing/2014/main" id="{C9474D20-E79D-47C4-B568-8F8965C55848}"/>
                    </a:ext>
                  </a:extLst>
                </p:cNvPr>
                <p:cNvSpPr/>
                <p:nvPr/>
              </p:nvSpPr>
              <p:spPr>
                <a:xfrm>
                  <a:off x="6275958" y="4293415"/>
                  <a:ext cx="363984" cy="766330"/>
                </a:xfrm>
                <a:prstGeom prst="curvedLeftArrow">
                  <a:avLst/>
                </a:prstGeom>
                <a:ln w="76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Arrow: Curved Left 17">
                  <a:extLst>
                    <a:ext uri="{FF2B5EF4-FFF2-40B4-BE49-F238E27FC236}">
                      <a16:creationId xmlns:a16="http://schemas.microsoft.com/office/drawing/2014/main" id="{2B4C5306-AD1A-4771-B2C9-9E73A48D273D}"/>
                    </a:ext>
                  </a:extLst>
                </p:cNvPr>
                <p:cNvSpPr/>
                <p:nvPr/>
              </p:nvSpPr>
              <p:spPr>
                <a:xfrm rot="10800000">
                  <a:off x="1293366" y="4269753"/>
                  <a:ext cx="363984" cy="766330"/>
                </a:xfrm>
                <a:prstGeom prst="curvedLeftArrow">
                  <a:avLst/>
                </a:prstGeom>
                <a:ln w="76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D554512-2043-41E7-8116-6588857712A9}"/>
                  </a:ext>
                </a:extLst>
              </p:cNvPr>
              <p:cNvSpPr/>
              <p:nvPr/>
            </p:nvSpPr>
            <p:spPr>
              <a:xfrm>
                <a:off x="1512189" y="4581544"/>
                <a:ext cx="496924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b="1" dirty="0">
                    <a:solidFill>
                      <a:srgbClr val="00206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Step 2/3 </a:t>
                </a:r>
                <a:r>
                  <a:rPr lang="zh-TW" altLang="en-US" sz="2400" b="1" dirty="0">
                    <a:solidFill>
                      <a:srgbClr val="00206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重複，直到</a:t>
                </a:r>
                <a:r>
                  <a:rPr lang="en-US" altLang="zh-TW" sz="2400" b="1" dirty="0">
                    <a:solidFill>
                      <a:srgbClr val="00206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MAE</a:t>
                </a:r>
                <a:r>
                  <a:rPr lang="zh-TW" altLang="en-US" sz="2400" b="1" dirty="0">
                    <a:solidFill>
                      <a:srgbClr val="00206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比上表低</a:t>
                </a:r>
                <a:endParaRPr lang="en-US" altLang="zh-TW" sz="2400" b="1" dirty="0">
                  <a:solidFill>
                    <a:srgbClr val="00206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0098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0" y="2311976"/>
            <a:ext cx="9144000" cy="2273012"/>
            <a:chOff x="0" y="1939635"/>
            <a:chExt cx="12192000" cy="3030682"/>
          </a:xfrm>
        </p:grpSpPr>
        <p:grpSp>
          <p:nvGrpSpPr>
            <p:cNvPr id="11" name="群組 10"/>
            <p:cNvGrpSpPr/>
            <p:nvPr/>
          </p:nvGrpSpPr>
          <p:grpSpPr>
            <a:xfrm>
              <a:off x="0" y="1939635"/>
              <a:ext cx="12192000" cy="3030682"/>
              <a:chOff x="0" y="1939635"/>
              <a:chExt cx="12192000" cy="3030682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2455718"/>
                <a:ext cx="12192000" cy="1946564"/>
              </a:xfrm>
              <a:prstGeom prst="rect">
                <a:avLst/>
              </a:prstGeom>
              <a:solidFill>
                <a:srgbClr val="71B1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50"/>
              </a:p>
            </p:txBody>
          </p:sp>
          <p:sp>
            <p:nvSpPr>
              <p:cNvPr id="15" name="橢圓 14"/>
              <p:cNvSpPr/>
              <p:nvPr/>
            </p:nvSpPr>
            <p:spPr>
              <a:xfrm>
                <a:off x="1163781" y="1939635"/>
                <a:ext cx="3030682" cy="3030682"/>
              </a:xfrm>
              <a:prstGeom prst="ellipse">
                <a:avLst/>
              </a:prstGeom>
              <a:solidFill>
                <a:srgbClr val="070D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50"/>
              </a:p>
            </p:txBody>
          </p:sp>
        </p:grpSp>
        <p:sp>
          <p:nvSpPr>
            <p:cNvPr id="12" name="文字方塊 11"/>
            <p:cNvSpPr txBox="1"/>
            <p:nvPr/>
          </p:nvSpPr>
          <p:spPr>
            <a:xfrm>
              <a:off x="1989667" y="2790956"/>
              <a:ext cx="1676400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625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03</a:t>
              </a:r>
              <a:endParaRPr lang="zh-TW" altLang="en-US" sz="5625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6" name="文字方塊 15"/>
          <p:cNvSpPr txBox="1"/>
          <p:nvPr/>
        </p:nvSpPr>
        <p:spPr>
          <a:xfrm>
            <a:off x="4963109" y="3156094"/>
            <a:ext cx="18244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訓練結果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3B7EE74-B50A-5A4D-B9EF-51C1821CB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05F3-557B-1A42-B9AD-954F24387ACE}" type="slidenum">
              <a:rPr kumimoji="1" lang="zh-TW" altLang="en-US" smtClean="0">
                <a:solidFill>
                  <a:schemeClr val="tx1"/>
                </a:solidFill>
              </a:rPr>
              <a:t>9</a:t>
            </a:fld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806F8B-38CD-4F05-A854-6AC8CF0B2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08AF-D27F-4922-8512-95E7A4B0F5CC}" type="datetime1">
              <a:rPr kumimoji="1" lang="zh-TW" altLang="en-US" smtClean="0">
                <a:solidFill>
                  <a:schemeClr val="tx1"/>
                </a:solidFill>
              </a:rPr>
              <a:t>2021/11/4</a:t>
            </a:fld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B71AE9-2700-452B-95BB-4E11FFCE6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>
                <a:solidFill>
                  <a:schemeClr val="tx1"/>
                </a:solidFill>
              </a:rPr>
              <a:t>Data Mining - </a:t>
            </a:r>
            <a:r>
              <a:rPr kumimoji="1" lang="zh-TW" altLang="en-US">
                <a:solidFill>
                  <a:schemeClr val="tx1"/>
                </a:solidFill>
              </a:rPr>
              <a:t>期中報告</a:t>
            </a:r>
          </a:p>
        </p:txBody>
      </p:sp>
    </p:spTree>
    <p:extLst>
      <p:ext uri="{BB962C8B-B14F-4D97-AF65-F5344CB8AC3E}">
        <p14:creationId xmlns:p14="http://schemas.microsoft.com/office/powerpoint/2010/main" val="2782699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7464</TotalTime>
  <Words>477</Words>
  <Application>Microsoft Macintosh PowerPoint</Application>
  <PresentationFormat>如螢幕大小 (4:3)</PresentationFormat>
  <Paragraphs>128</Paragraphs>
  <Slides>12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微軟正黑體</vt:lpstr>
      <vt:lpstr>微軟正黑體</vt:lpstr>
      <vt:lpstr>Arial</vt:lpstr>
      <vt:lpstr>Calibri</vt:lpstr>
      <vt:lpstr>Calibri Light</vt:lpstr>
      <vt:lpstr>Office 佈景主題</vt:lpstr>
      <vt:lpstr>Data Mining – 期中報告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</dc:title>
  <dc:creator>Microsoft Office User</dc:creator>
  <cp:lastModifiedBy>Microsoft Office User</cp:lastModifiedBy>
  <cp:revision>699</cp:revision>
  <dcterms:created xsi:type="dcterms:W3CDTF">2020-08-28T13:09:48Z</dcterms:created>
  <dcterms:modified xsi:type="dcterms:W3CDTF">2021-11-04T14:37:25Z</dcterms:modified>
</cp:coreProperties>
</file>