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10"/>
  </p:notesMasterIdLst>
  <p:sldIdLst>
    <p:sldId id="256" r:id="rId2"/>
    <p:sldId id="280" r:id="rId3"/>
    <p:sldId id="285" r:id="rId4"/>
    <p:sldId id="289" r:id="rId5"/>
    <p:sldId id="286" r:id="rId6"/>
    <p:sldId id="287" r:id="rId7"/>
    <p:sldId id="288" r:id="rId8"/>
    <p:sldId id="28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6"/>
    <p:restoredTop sz="94553"/>
  </p:normalViewPr>
  <p:slideViewPr>
    <p:cSldViewPr snapToGrid="0" snapToObjects="1">
      <p:cViewPr varScale="1">
        <p:scale>
          <a:sx n="153" d="100"/>
          <a:sy n="153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761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58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5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10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216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2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 Resource Usage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EAF8C4-2B42-3F1E-5CEE-A4B04F0CB2A6}"/>
              </a:ext>
            </a:extLst>
          </p:cNvPr>
          <p:cNvSpPr txBox="1"/>
          <p:nvPr/>
        </p:nvSpPr>
        <p:spPr>
          <a:xfrm>
            <a:off x="2969698" y="3563628"/>
            <a:ext cx="6252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Use Linux Command, </a:t>
            </a:r>
            <a:r>
              <a:rPr lang="en-US" altLang="zh-TW" sz="3200" dirty="0">
                <a:solidFill>
                  <a:srgbClr val="FF0000"/>
                </a:solidFill>
              </a:rPr>
              <a:t>“time”</a:t>
            </a:r>
            <a:endParaRPr lang="en-US" altLang="zh-TW" sz="3200" dirty="0"/>
          </a:p>
          <a:p>
            <a:pPr algn="ctr"/>
            <a:r>
              <a:rPr lang="en-US" altLang="zh-TW" sz="3200" dirty="0"/>
              <a:t>Use Memory Analysis Tool, </a:t>
            </a:r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en-US" altLang="zh-TW" sz="3200" dirty="0" err="1">
                <a:solidFill>
                  <a:srgbClr val="FF0000"/>
                </a:solidFill>
              </a:rPr>
              <a:t>Valgrind</a:t>
            </a:r>
            <a:r>
              <a:rPr lang="en-US" altLang="zh-TW" sz="32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502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Valgrind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0202DE-2DA6-7F9F-F81E-38AACF333B68}"/>
              </a:ext>
            </a:extLst>
          </p:cNvPr>
          <p:cNvGrpSpPr/>
          <p:nvPr/>
        </p:nvGrpSpPr>
        <p:grpSpPr>
          <a:xfrm>
            <a:off x="483042" y="3379562"/>
            <a:ext cx="3822702" cy="2541131"/>
            <a:chOff x="1430942" y="1000268"/>
            <a:chExt cx="3822702" cy="25411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1031BFC-A753-2F8B-54EB-500562CD4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410"/>
            <a:stretch/>
          </p:blipFill>
          <p:spPr>
            <a:xfrm>
              <a:off x="1430942" y="1870016"/>
              <a:ext cx="3822702" cy="65705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19391C-CC8E-B461-F0C3-4F5BF0C58564}"/>
                </a:ext>
              </a:extLst>
            </p:cNvPr>
            <p:cNvSpPr txBox="1"/>
            <p:nvPr/>
          </p:nvSpPr>
          <p:spPr>
            <a:xfrm>
              <a:off x="2322911" y="1000268"/>
              <a:ext cx="2038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/>
                <a:t>Installation</a:t>
              </a:r>
              <a:endParaRPr kumimoji="1" lang="zh-TW" altLang="en-US" sz="3200" dirty="0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193D68-6AE0-0DB8-84A7-CC73960BB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763" b="60638"/>
            <a:stretch/>
          </p:blipFill>
          <p:spPr>
            <a:xfrm>
              <a:off x="1430942" y="2495811"/>
              <a:ext cx="3822702" cy="41979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250AE7-D197-5C8F-A3DC-A846F34E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91" b="40804"/>
            <a:stretch/>
          </p:blipFill>
          <p:spPr>
            <a:xfrm>
              <a:off x="1430942" y="2880937"/>
              <a:ext cx="3822702" cy="34082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3DE5627-43B2-E6C3-58BD-56AECC179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061" b="5334"/>
            <a:stretch/>
          </p:blipFill>
          <p:spPr>
            <a:xfrm>
              <a:off x="1430942" y="3200577"/>
              <a:ext cx="3822702" cy="340822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E7C7EAA-70D4-99E7-F845-DDF45489EAB3}"/>
              </a:ext>
            </a:extLst>
          </p:cNvPr>
          <p:cNvGrpSpPr/>
          <p:nvPr/>
        </p:nvGrpSpPr>
        <p:grpSpPr>
          <a:xfrm>
            <a:off x="4691588" y="3357257"/>
            <a:ext cx="7203926" cy="2828897"/>
            <a:chOff x="6281022" y="1445076"/>
            <a:chExt cx="7203926" cy="282889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CAA1E5B-2DA5-912E-B063-EF771FC22631}"/>
                </a:ext>
              </a:extLst>
            </p:cNvPr>
            <p:cNvGrpSpPr/>
            <p:nvPr/>
          </p:nvGrpSpPr>
          <p:grpSpPr>
            <a:xfrm>
              <a:off x="6367259" y="1445076"/>
              <a:ext cx="6876959" cy="1335328"/>
              <a:chOff x="864234" y="3980902"/>
              <a:chExt cx="6876959" cy="1335328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674BA93-AF9A-4793-7C0E-88B06B2077D4}"/>
                  </a:ext>
                </a:extLst>
              </p:cNvPr>
              <p:cNvSpPr txBox="1"/>
              <p:nvPr/>
            </p:nvSpPr>
            <p:spPr>
              <a:xfrm>
                <a:off x="3348767" y="3980902"/>
                <a:ext cx="19078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Command</a:t>
                </a:r>
                <a:endParaRPr kumimoji="1" lang="zh-TW" altLang="en-US" sz="32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25FC299-2AE8-E2EF-5AE5-2A802AE662C1}"/>
                  </a:ext>
                </a:extLst>
              </p:cNvPr>
              <p:cNvSpPr txBox="1"/>
              <p:nvPr/>
            </p:nvSpPr>
            <p:spPr>
              <a:xfrm>
                <a:off x="864234" y="4793010"/>
                <a:ext cx="68769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valgrind </a:t>
                </a:r>
                <a:r>
                  <a:rPr lang="en-US" altLang="zh-TW" sz="2800" dirty="0"/>
                  <a:t> 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--tool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SelectTool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800" dirty="0"/>
                  <a:t>./ReadQrcode_V</a:t>
                </a:r>
                <a:r>
                  <a:rPr lang="en-US" altLang="zh-TW" sz="2800" dirty="0"/>
                  <a:t>1</a:t>
                </a:r>
                <a:endParaRPr lang="zh-TW" altLang="en-US" sz="28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863B3FE-BFCE-75CD-8AD0-7FC74900EC11}"/>
                </a:ext>
              </a:extLst>
            </p:cNvPr>
            <p:cNvSpPr txBox="1"/>
            <p:nvPr/>
          </p:nvSpPr>
          <p:spPr>
            <a:xfrm>
              <a:off x="6281022" y="2888978"/>
              <a:ext cx="720392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Tool : </a:t>
              </a:r>
            </a:p>
            <a:p>
              <a:pPr marL="342900" indent="-342900">
                <a:buAutoNum type="arabicParenBoth"/>
              </a:pPr>
              <a:r>
                <a:rPr lang="en-US" altLang="zh-TW" sz="2800" dirty="0" err="1"/>
                <a:t>memcheck</a:t>
              </a:r>
              <a:r>
                <a:rPr lang="en-US" altLang="zh-TW" sz="2800" dirty="0"/>
                <a:t> : Memory Error and Memory Leak </a:t>
              </a:r>
            </a:p>
            <a:p>
              <a:pPr marL="342900" indent="-342900">
                <a:buAutoNum type="arabicParenBoth"/>
              </a:pPr>
              <a:r>
                <a:rPr lang="en-US" altLang="zh-TW" sz="2800" dirty="0">
                  <a:solidFill>
                    <a:srgbClr val="0070C0"/>
                  </a:solidFill>
                </a:rPr>
                <a:t>massif         : Stack + Heap    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0357921-8EDF-2F7B-338B-A72512DE3091}"/>
              </a:ext>
            </a:extLst>
          </p:cNvPr>
          <p:cNvSpPr/>
          <p:nvPr/>
        </p:nvSpPr>
        <p:spPr>
          <a:xfrm>
            <a:off x="483042" y="3327777"/>
            <a:ext cx="3756450" cy="28583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2F23D3-9DE2-5393-38A6-7273583E0F8D}"/>
              </a:ext>
            </a:extLst>
          </p:cNvPr>
          <p:cNvSpPr/>
          <p:nvPr/>
        </p:nvSpPr>
        <p:spPr>
          <a:xfrm>
            <a:off x="4537100" y="3327777"/>
            <a:ext cx="7358413" cy="28583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29DCD2-DA99-61CC-3770-F7C3E9577882}"/>
              </a:ext>
            </a:extLst>
          </p:cNvPr>
          <p:cNvSpPr/>
          <p:nvPr/>
        </p:nvSpPr>
        <p:spPr>
          <a:xfrm>
            <a:off x="483042" y="1396538"/>
            <a:ext cx="11412471" cy="17734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837EBED-F1A8-2D38-C4E1-83EE8A1FE5A1}"/>
              </a:ext>
            </a:extLst>
          </p:cNvPr>
          <p:cNvSpPr txBox="1"/>
          <p:nvPr/>
        </p:nvSpPr>
        <p:spPr>
          <a:xfrm>
            <a:off x="671401" y="1970712"/>
            <a:ext cx="2262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Introduction</a:t>
            </a:r>
            <a:endParaRPr kumimoji="1"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08B726E-3D9F-F216-5BD7-00B8624CDFB4}"/>
              </a:ext>
            </a:extLst>
          </p:cNvPr>
          <p:cNvSpPr txBox="1"/>
          <p:nvPr/>
        </p:nvSpPr>
        <p:spPr>
          <a:xfrm>
            <a:off x="3009208" y="1513190"/>
            <a:ext cx="8811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/>
              <a:t>Valgrind is an instrumentation framework for building dynamic analysis tools. There are Valgrind tools that </a:t>
            </a:r>
            <a:r>
              <a:rPr lang="zh-TW" altLang="en-US" sz="2400" b="1" dirty="0">
                <a:solidFill>
                  <a:schemeClr val="accent6"/>
                </a:solidFill>
              </a:rPr>
              <a:t>can automatically detect many memory management and threading bugs</a:t>
            </a:r>
            <a:r>
              <a:rPr lang="zh-TW" altLang="en-US" sz="2400" dirty="0"/>
              <a:t>, and profile your programs in detail. You can also use Valgrind to build new tools.</a:t>
            </a:r>
          </a:p>
        </p:txBody>
      </p:sp>
    </p:spTree>
    <p:extLst>
      <p:ext uri="{BB962C8B-B14F-4D97-AF65-F5344CB8AC3E}">
        <p14:creationId xmlns:p14="http://schemas.microsoft.com/office/powerpoint/2010/main" val="21115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502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Valgrind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39A9D2-1C57-ECC0-2EE1-9AF256822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50"/>
          <a:stretch/>
        </p:blipFill>
        <p:spPr>
          <a:xfrm>
            <a:off x="912830" y="1563861"/>
            <a:ext cx="10366340" cy="43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502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massif-visualizer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AEA710-3673-2AFD-372B-28985A9E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28" y="1244368"/>
            <a:ext cx="9762144" cy="51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Comparison Figure 1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174A55-970D-48F6-B505-5517B792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6" y="1757809"/>
            <a:ext cx="5791975" cy="4188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55CAE3-8D7C-B30A-5FF3-C580C74AF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90" y="1757809"/>
            <a:ext cx="5813647" cy="41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Comparison Figure 2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B39C77-D9A9-DD7C-641C-B94B428E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" y="1645456"/>
            <a:ext cx="6000057" cy="4376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AC6743-9A4D-EA0B-DAFA-333DE3949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87" y="1645456"/>
            <a:ext cx="5956371" cy="43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Comparison Table, Read a 328 * 328 QR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D938819-7C5D-724A-2F76-E8981C24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290"/>
              </p:ext>
            </p:extLst>
          </p:nvPr>
        </p:nvGraphicFramePr>
        <p:xfrm>
          <a:off x="914862" y="1373021"/>
          <a:ext cx="10362276" cy="513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569">
                  <a:extLst>
                    <a:ext uri="{9D8B030D-6E8A-4147-A177-3AD203B41FA5}">
                      <a16:colId xmlns:a16="http://schemas.microsoft.com/office/drawing/2014/main" val="3965789636"/>
                    </a:ext>
                  </a:extLst>
                </a:gridCol>
                <a:gridCol w="2590569">
                  <a:extLst>
                    <a:ext uri="{9D8B030D-6E8A-4147-A177-3AD203B41FA5}">
                      <a16:colId xmlns:a16="http://schemas.microsoft.com/office/drawing/2014/main" val="3831798458"/>
                    </a:ext>
                  </a:extLst>
                </a:gridCol>
                <a:gridCol w="2590569">
                  <a:extLst>
                    <a:ext uri="{9D8B030D-6E8A-4147-A177-3AD203B41FA5}">
                      <a16:colId xmlns:a16="http://schemas.microsoft.com/office/drawing/2014/main" val="1209342812"/>
                    </a:ext>
                  </a:extLst>
                </a:gridCol>
                <a:gridCol w="2590569">
                  <a:extLst>
                    <a:ext uri="{9D8B030D-6E8A-4147-A177-3AD203B41FA5}">
                      <a16:colId xmlns:a16="http://schemas.microsoft.com/office/drawing/2014/main" val="824142052"/>
                    </a:ext>
                  </a:extLst>
                </a:gridCol>
              </a:tblGrid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Code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Memory Usage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Time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EXE File Size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380571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V1 : General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554.6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0.039 s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150.6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187114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V2 : Just QR Code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552.6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0.037 s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168.1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67308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V3 : Optimize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552.7 KB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0.033 s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164.3 KB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64484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Hello World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23.6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0.015 s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8.7 KB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50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338</Words>
  <Application>Microsoft Macintosh PowerPoint</Application>
  <PresentationFormat>寬螢幕</PresentationFormat>
  <Paragraphs>54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Program Resource Usage</vt:lpstr>
      <vt:lpstr>Valgrind </vt:lpstr>
      <vt:lpstr>Valgrind </vt:lpstr>
      <vt:lpstr>massif-visualizer </vt:lpstr>
      <vt:lpstr>Comparison Figure 1</vt:lpstr>
      <vt:lpstr>Comparison Figure 2</vt:lpstr>
      <vt:lpstr>Comparison Table, Read a 328 * 328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132</cp:revision>
  <dcterms:created xsi:type="dcterms:W3CDTF">2022-03-11T10:20:17Z</dcterms:created>
  <dcterms:modified xsi:type="dcterms:W3CDTF">2022-05-20T15:05:06Z</dcterms:modified>
</cp:coreProperties>
</file>