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2" r:id="rId6"/>
    <p:sldId id="259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3:55.9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 16383,'65'-6'0,"16"1"0,2 5 0,-8 0 0,11 0 0,-1 0 0,-18 0 0,-14 0 0,2 0 0,37 0 0,-43 0 0,39 0 0,3 0 0,-32 0 0,5 0 0,-2 0 0,-13 0 0,-10 0 0,20 0 0,-43 0 0,16 0 0,-1 0 0,-17 0 0,21 0 0,-21 0 0,3 0 0,19 0 0,-23 0 0,47 0 0,-45 0 0,25 0 0,-17 0 0,-9 0 0,10 0 0,-1 0 0,-5 0 0,19 4 0,-6-3 0,0 3 0,14-4 0,-20 0 0,20 0 0,-26 0 0,9 0 0,12 0 0,-13 0 0,42 0 0,-46 0 0,16 0 0,-15 0 0,-10 0 0,21 0 0,-16 0 0,10 0 0,0 5 0,-6-4 0,30 3 0,-31-4 0,18 3 0,-17-3 0,-9 3 0,22-3 0,-24 0 0,8 0 0,-3 0 0,-6 0 0,14 0 0,-8 0 0,0 2 0,27-1 0,-22 1 0,19-2 0,-13 0 0,-10 0 0,19 0 0,-14 0 0,-1 0 0,13 0 0,-9 0 0,38 0 0,-34 0 0,14 0 0,-28 3 0,5-2 0,0 2 0,16-3 0,-16 0 0,23 0 0,-26 0 0,7 0 0,11 0 0,-8 0 0,11 0 0,-14 0 0,-12 0 0,9 0 0,-10 0 0,40 0 0,-34 0 0,21 0 0,-15 0 0,-10 0 0,14 0 0,-16 0 0,1 0 0,10 0 0,-7 3 0,37-2 0,-33 2 0,18-3 0,-25 0 0,0 0 0,14 0 0,-8 0 0,5 0 0,20 0 0,-21 0 0,38 0 0,-41 0 0,12 0 0,-21 0 0,0 0 0,9 0 0,-7 0 0,28 0 0,-25 0 0,20 0 0,-27 0 0,4 0 0,11 0 0,-14 0 0,14 0 0,-12 0 0,-2 0 0,13 0 0,-4 0 0,-1 0 0,-1 0 0,-3 0 0,0 0 0,5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33.8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51 16383,'56'-2'0,"0"1"0,1 0 0,-5 1 0,5-3 0,5-2 0,27 3 0,-28-3 0,4 5 0,-9 0 0,0 0 0,7 0 0,18 0 0,0 0 0,-11 0 0,27-4 0,-9 3 0,-39-4 0,30 1 0,-8 3 0,-24-3 0,33 4 0,-52 0 0,4 0 0,7 0 0,-21 0 0,42 0 0,-31 0 0,5 0 0,26 0 0,-19 0 0,11 0 0,1 0 0,-4 0 0,21 0 0,-25 5 0,-18-3 0,50 3 0,-32-5 0,20 0 0,6 0 0,-26 0 0,42 0 0,-50 0 0,25 5 0,-7-4 0,-18 3 0,32-4 0,-49 0 0,12 0 0,-1 0 0,-10 3 0,32-2 0,-28 2 0,5-3 0,-3 0 0,-15 0 0,15 0 0,-14 0 0,0 0 0,13-2 0,-13 1 0,11-1 0,-11 2 0,-4 0 0,16 0 0,-13 0 0,10 0 0,-9-4 0,14 4 0,-11-6 0,10 5 0,-13-1 0,-4 2 0,13 0 0,6 0 0,-9-2 0,13 1 0,-24-1 0,6-1 0,7 3 0,-10-3 0,11 3 0,-8-2 0,-2 1 0,8-1 0,-7 2 0,5 0 0,0-3 0,-5 2 0,7-2 0,-9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36.66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5034 0 16383,'-87'0'0,"22"0"0,2 0 0,-8 0 0,32 0 0,-39 0 0,53 0 0,-12 0 0,-16 0 0,24 0 0,-25 0 0,-1 0 0,20 0 0,-51 0 0,47 6 0,11-5 0,-4 4 0,1-5 0,10 0 0,-40 0 0,26 0 0,-12 0 0,2 0 0,20 0 0,-28 0 0,33 0 0,-12 0 0,17 3 0,5-2 0,-19 2 0,-3-3 0,2 0 0,-22 0 0,31 0 0,-11 0 0,-12 0 0,28 0 0,-59 0 0,45 0 0,-34 4 0,-23-3 0,28 4 0,-9-5 0,-2 0 0,-5 0 0,-25 5 0,41-5 0,4 1 0,-6 4 0,1-5 0,0 0 0,7 5 0,1-4 0,-25 4 0,51-5 0,-68 0 0,65 0 0,-19 3 0,-4-3 0,32 5 0,-56 1 0,53-2 0,-17 2 0,12-6 0,14 0 0,-22 0 0,17 0 0,-10 0 0,-16 0 0,23 0 0,-18 0 0,9 0 0,10 0 0,-11 2 0,17-1 0,6 1 0,-34-2 0,27 0 0,-27 0 0,19 0 0,10 0 0,-9 0 0,9 0 0,-10 0 0,8 0 0,-28 0 0,24 0 0,-13 0 0,-19 0 0,27 0 0,-52 0 0,42 0 0,-20 0 0,-24 0 0,30 0 0,-31 0 0,49 0 0,-5 0 0,-20 0 0,24 0 0,-19 0 0,1 0 0,26 0 0,-40 0 0,33 0 0,15 0 0,-44 0 0,42 0 0,-22 0 0,9 0 0,3 0 0,-19 0 0,20 3 0,-1-3 0,4 3 0,5-3 0,-9 0 0,16 0 0,-1 0 0,-6 0 0,3 0 0,-5 0 0,6 0 0,-1 0 0,1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38.4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 16383,'56'-4'0,"-12"1"0,1 3 0,-24 0 0,10 0 0,-16 0 0,-2 0 0,22 0 0,-19 0 0,16 0 0,-1 5 0,-15-4 0,28 4 0,-25-5 0,18 0 0,-6 0 0,-7 0 0,-1 0 0,-17 0 0,11 0 0,-2 0 0,2 0 0,0 3 0,-5-3 0,4 3 0,1-3 0,-3 0 0,2 0 0,-3 0 0,6 0 0,-4 0 0,3 0 0,-4 0 0,3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42.0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44 16383,'60'0'0,"28"-7"0,-33 6 0,4-6 0,3 1 0,14 4 0,23-4 0,-10 6 0,-46 0 0,41 0 0,-53 0 0,24 0 0,24-7 0,-22 6 0,8-3 0,0 1 0,2 3 0,31 0 0,-41 0 0,-16 3 0,12 3 0,-28-1 0,12 0 0,24 7 0,-30-9 0,62 10 0,-56-13 0,14 0 0,1 0 0,-29 0 0,30 0 0,-7 0 0,-11 0 0,59 0 0,-45 0 0,32 0 0,-27 3 0,-4 0 0,3-1 0,0 4 0,-2 0 0,-18-5 0,12 4 0,10 1 0,-10 0 0,50-5 0,-48 1 0,10-8 0,-22 6 0,-26 0 0,34 0 0,-24 0 0,18 3 0,-1-2 0,-11 2 0,12-3 0,-20 0 0,-4 0 0,4 0 0,22 0 0,-14 0 0,12 0 0,-22 0 0,-8 0 0,15 0 0,1 0 0,-2 0 0,2 0 0,-14 0 0,6 0 0,2 0 0,-2 0 0,5 0 0,-9 0 0,6 0 0,1 0 0,-1 0 0,-1 0 0,0 0 0,-2 0 0,2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46.22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62 16383,'49'0'0,"-6"0"0,-14 0 0,51-7 0,-29 1 0,9 2 0,0 0 0,-13 0 0,16 4 0,-18 0 0,-25 0 0,32 0 0,-38 0 0,21 0 0,-13 0 0,-3 0 0,9-3 0,-16 2 0,3-2 0,5 3 0,6 0 0,-2 0 0,-1 0 0,-8 0 0,-3 0 0,16 0 0,-16 0 0,11 0 0,-10 0 0,6 0 0,-2-2 0,1 1 0,21-1 0,-21 2 0,26 0 0,-34 0 0,2 0 0,12-4 0,-11 4 0,18-3 0,-6 3 0,-2 0 0,22 0 0,-27-3 0,10 2 0,-8-1 0,-8 2 0,40 0 0,-34 0 0,34 0 0,-18-5 0,-1 4 0,0-4 0,-18 5 0,-6 0 0,21 0 0,-4 0 0,8 0 0,2 0 0,-22 0 0,7 0 0,-6 0 0,-3 0 0,9 0 0,-7 0 0,6 0 0,-8 0 0,8 0 0,-7 0 0,5 0 0,-2 0 0,1 2 0,-1-1 0,7 1 0,-13-2 0,12 0 0,-10 0 0,4 0 0,1 0 0,-3 0 0,2 0 0,0 0 0,-1 0 0,3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3:58.7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16383,'74'0'0,"9"6"0,-6-5 0,4 2 0,2 0 0,13-3 0,-28 0 0,10 0 0,-11 0 0,14 0 0,-23 0 0,-2 0 0,15 0 0,-34 0 0,40 0 0,-56 0 0,17 0 0,-1 0 0,-14 0 0,46 0 0,-47 0 0,22 0 0,-19 0 0,6 0 0,8 0 0,-8 0 0,-2 0 0,16 0 0,-23 0 0,46 0 0,-50 0 0,22 0 0,-9 0 0,-10 0 0,48 0 0,-40 0 0,32 0 0,-14 0 0,-12-3 0,18 2 0,-30-2 0,14 3 0,18 0 0,-10 0 0,42 0 0,-26 0 0,-2 0 0,-6 0 0,-34 0 0,4 0 0,9 0 0,-16 0 0,44 0 0,-45 0 0,24 0 0,-18 0 0,-7 0 0,22 0 0,-22 0 0,9 0 0,1 0 0,-10 0 0,30 0 0,-16 0 0,4 0 0,4 0 0,-27 0 0,18 0 0,-17 0 0,12 0 0,-5 0 0,15 0 0,-14 0 0,5 0 0,-7 0 0,-7 0 0,16 0 0,-17 0 0,17 0 0,-13 0 0,4 0 0,7 0 0,-12 0 0,11 0 0,-11 0 0,3 0 0,5 0 0,-7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01.31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 16383,'93'13'0,"-25"-10"0,29 10 0,-34-8 0,-2-3 0,21 0 0,0 5 0,-2-1 0,-13-4 0,23 5 0,-19-7 0,-26 0 0,50 0 0,-60 0 0,33 0 0,-17 0 0,-14 0 0,24 0 0,-38 0 0,6 0 0,8 0 0,-19 0 0,10 0 0,-7 0 0,-10 0 0,17 0 0,-11 0 0,-3 0 0,13 0 0,-11 0 0,21 0 0,-19 0 0,6 0 0,-1 0 0,-9 0 0,14 0 0,-16 0 0,4 0 0,7 0 0,-4 0 0,34 0 0,-26 0 0,13 0 0,-12 0 0,-10 0 0,19-5 0,-18 4 0,4-3 0,-7 4 0,-4 0 0,24-5 0,-16 4 0,17-8 0,0 9 0,-16-6 0,14 6 0,-18-3 0,-3 3 0,6-2 0,10 1 0,-9-1 0,10 2 0,1 0 0,-19-3 0,31 3 0,-28-3 0,13 0 0,-8-1 0,-5 0 0,12 1 0,-16 3 0,10-2 0,-8 1 0,-2-1 0,4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04.1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40 16383,'86'0'0,"-13"0"0,2 0 0,-22 0 0,2 0 0,20 0 0,11 0 0,-5 0 0,5 0 0,0 0 0,-11 0 0,4 0 0,3 0 0,14 0 0,4 0 0,-6 0 0,-23 0 0,-3 0 0,3 0 0,25 0 0,7 0 0,-12 0 0,-14 0 0,-8 0 0,-1 0 0,-2 0 0,2-3 0,-4-1 0,23 2 0,4-1 0,-1 0 0,-9 3 0,-24 0 0,0 0 0,23 0 0,-41 0 0,46 0 0,-63 0 0,22 0 0,5 0 0,-27-3 0,53 3 0,-54-3 0,19 3 0,-4 0 0,-16 0 0,58 0 0,-52 0 0,34 0 0,-19 0 0,-14 0 0,50 0 0,-32 0 0,8 0 0,7 0 0,-38 0 0,47 0 0,-34 0 0,12-3 0,22 2 0,-42-2 0,65 3 0,-67 0 0,28 0 0,-16-5 0,-4 4 0,38-4 0,-34 5 0,24 0 0,-6 0 0,-22 0 0,35 0 0,-52 0 0,20 0 0,-4 0 0,-11 0 0,15 0 0,-4 0 0,-11 0 0,31 0 0,-39 0 0,23 3 0,-14-2 0,-4 2 0,10-3 0,-16 0 0,4 0 0,4 0 0,-2 0 0,0 0 0,7 0 0,-15 0 0,15 0 0,-13 0 0,16 0 0,-14 0 0,9 0 0,-9 0 0,-3 0 0,8 0 0,-5 0 0,3 0 0,1 0 0,-6 0 0,6 0 0,-4 0 0,3-3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07.1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35 16383,'55'-12'0,"10"5"0,-24-1 0,0 6 0,28-3 0,-32 5 0,26 0 0,25 0 0,-13 0 0,3 0 0,2 0 0,16 0 0,-32 0 0,4 0 0,0 0 0,-2 0 0,23 0 0,1 0 0,-1 0 0,-2 0 0,-29 0 0,2 0 0,3 0 0,-4 0 0,18 0 0,-11 0 0,0 0 0,5 5 0,18-3 0,3 3 0,-35-5 0,36 0 0,-58 0 0,12 0 0,-2 0 0,-12 0 0,30 0 0,-28 0 0,18 0 0,2 0 0,-10 0 0,26 0 0,-38 0 0,4 0 0,8 0 0,-18 0 0,26 0 0,2 0 0,-24 0 0,20 0 0,-44 0 0,12 0 0,20 5 0,-17-3 0,30 3 0,-34-5 0,11 0 0,8 0 0,-12 0 0,36 0 0,-38 0 0,21 0 0,-12 0 0,-11 0 0,31 0 0,-36 0 0,20 0 0,4 0 0,-13 0 0,42 0 0,-42 0 0,18 0 0,8 0 0,-24 0 0,40 0 0,-44 3 0,8-2 0,3 2 0,-20-3 0,52 0 0,-44 0 0,29 0 0,-8 0 0,-18 0 0,42 0 0,-42 0 0,18 0 0,0 0 0,-22 0 0,37 0 0,-44 0 0,15 0 0,-7 0 0,-13 0 0,17 0 0,-19 0 0,11 0 0,-6 0 0,2 0 0,0 0 0,-2 0 0,3 0 0,25 0 0,-24 0 0,21 0 0,-33 0 0,5 0 0,9-2 0,-8 1 0,15-1 0,-18 2 0,7 0 0,2-3 0,-6 2 0,9-2 0,-7 3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09.3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 16383,'69'-6'0,"-11"1"0,-10 5 0,-16 0 0,18 0 0,4 0 0,3 0 0,40 0 0,-34 3 0,-2 1 0,21-2 0,0 1 0,-2 0 0,-21 2 0,37-4 0,-15-3 0,-16 0 0,-4 1 0,0 2 0,4 6 0,17 1 0,13-3 0,-44-5 0,3 0 0,-4 0 0,-20 0 0,14 0 0,-11 0 0,-8 0 0,12 0 0,0 0 0,-12 0 0,20 0 0,-29 0 0,6 0 0,-9 0 0,-1 0 0,8 0 0,-3 0 0,-1 0 0,12 0 0,-16 0 0,31 0 0,-25 0 0,19 0 0,0 0 0,-12 0 0,12 0 0,-21 0 0,4 0 0,5 0 0,-7 0 0,26 0 0,-28 0 0,16 0 0,-9 0 0,-9 0 0,30 0 0,-28 0 0,16 0 0,-17 0 0,-3 0 0,8 0 0,-6 0 0,31 0 0,-25 0 0,40 0 0,-46 0 0,14 0 0,-15 0 0,-4 0 0,13 0 0,-9 0 0,9 0 0,-3-3 0,-4 2 0,28-2 0,-31 3 0,24 0 0,-23 0 0,-4-3 0,13 3 0,-7-3 0,4 1 0,-3 1 0,-3-4 0,1 2 0,3 0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18.0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21 16383,'48'-12'0,"4"3"0,-37 9 0,8 0 0,16 0 0,-8 0 0,32 0 0,-35 0 0,1 0 0,-14 0 0,-8 0 0,16 0 0,-8 0 0,2 0 0,0 0 0,-1 0 0,0 0 0,22 0 0,-18 0 0,13 0 0,-5 0 0,-10 0 0,27 5 0,-20-3 0,20 3 0,10 1 0,-2-5 0,37 5 0,-45-6 0,8 0 0,-16 0 0,-17 0 0,48 0 0,-27 0 0,24 0 0,14 0 0,-40 0 0,39 0 0,-58 0 0,11 0 0,9 0 0,-18 0 0,64 0 0,-55 0 0,38 0 0,-22 0 0,-17 0 0,30 0 0,-39 0 0,16 0 0,0 0 0,-17 0 0,24 0 0,-30 0 0,7 0 0,2 0 0,-14 0 0,14 0 0,-2 0 0,-2 0 0,34 0 0,-26 0 0,13 0 0,-4 0 0,-20 0 0,20 0 0,-27 0 0,6 0 0,6 0 0,-9 0 0,23 0 0,-26 0 0,14 0 0,-9 0 0,2 0 0,4 0 0,-4 0 0,4 0 0,-10 0 0,10 0 0,-9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20.07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7 16383,'62'0'0,"-18"0"0,-7 0 0,0 0 0,-4 0 0,30 0 0,-20 0 0,4 0 0,-2 0 0,-25 0 0,32 0 0,-36 0 0,20 0 0,-11 0 0,-2 0 0,22 0 0,-25 2 0,12-1 0,-9 2 0,-5-3 0,27 0 0,-20 0 0,5 0 0,22 0 0,-30 0 0,27 0 0,3 0 0,-28 0 0,53 0 0,-50 0 0,14 0 0,-5 0 0,-23 0 0,39 0 0,-34 0 0,19 0 0,-8 0 0,-11 0 0,18 0 0,-17 0 0,5 0 0,-4-4 0,-10 4 0,17-3 0,-11 3 0,13 0 0,8 0 0,-4 0 0,14 0 0,-23 0 0,-4 0 0,-12 0 0,7 0 0,3 0 0,1 0 0,-3 0 0,-3 0 0,4-3 0,-3 2 0,5-1 0,-5 2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9T06:54:28.7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 16383,'50'-3'0,"-5"1"0,-31 2 0,1 0 0,62-7 0,-20 6 0,26-3 0,7 1 0,7 3 0,-31 0 0,2 0 0,0 0 0,-4 0 0,23 0 0,-2 0 0,3 0 0,-28 0 0,1 0 0,29 0 0,1 0 0,-30 0 0,-2 0 0,10 0 0,-6 0 0,-2 0 0,-6 0 0,-18 0 0,-20 0 0,18 0 0,-11 0 0,7 0 0,22 0 0,-26 0 0,42 0 0,-47 0 0,18 0 0,-25 0 0,-3 0 0,16 0 0,-16 0 0,15 0 0,3 0 0,-12 0 0,17 0 0,-25 0 0,18 0 0,6 5 0,-1-4 0,4 4 0,-8-5 0,-10 0 0,33 0 0,-37 0 0,24 0 0,-18 0 0,-2 0 0,26 5 0,-12-3 0,1 3 0,2-5 0,-24 0 0,10 0 0,-1 2 0,-7-1 0,21 1 0,-17-2 0,4 0 0,14 0 0,-18 0 0,43 6 0,-39-5 0,18 5 0,-9-6 0,-10 0 0,32 5 0,-33-4 0,24 4 0,-18-5 0,1 0 0,17 0 0,-28 0 0,15 0 0,17 0 0,-24 0 0,62 6 0,-57-5 0,24 5 0,-8-6 0,-18 0 0,18 0 0,-24 0 0,-7 0 0,29 0 0,-30 0 0,47 0 0,-47 0 0,23 0 0,21 7 0,-31-6 0,59 5 0,-67-6 0,26 0 0,-28 0 0,1 0 0,2 0 0,14 0 0,-13 0 0,16 0 0,-26 0 0,5 0 0,17 0 0,-15 0 0,16 0 0,-23 0 0,1 0 0,10 0 0,-7 0 0,5 0 0,-10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Decoding is the final step where the information/data is retrieved and relies on the main standard architecture of the QR code [2]. The maximum work and innovation has been done for the former two steps, hence, the review shall focus on them with greater focus.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39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Decoding is the final step where the information/data is retrieved and relies on the main standard architecture of the QR code [2]. The maximum work and innovation has been done for the former two steps, hence, the review shall focus on them with greater focus.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30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469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20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74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66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png"/><Relationship Id="rId18" Type="http://schemas.openxmlformats.org/officeDocument/2006/relationships/customXml" Target="../ink/ink13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0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0.png"/><Relationship Id="rId5" Type="http://schemas.openxmlformats.org/officeDocument/2006/relationships/image" Target="../media/image9.svg"/><Relationship Id="rId15" Type="http://schemas.openxmlformats.org/officeDocument/2006/relationships/image" Target="../media/image22.png"/><Relationship Id="rId10" Type="http://schemas.openxmlformats.org/officeDocument/2006/relationships/customXml" Target="../ink/ink9.xml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730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Survey</a:t>
            </a:r>
            <a:endParaRPr kumimoji="1" lang="zh-TW" altLang="en-US" sz="9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26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255875" y="3646809"/>
            <a:ext cx="1168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Computer Resource Usage Comparison of QR Code Algorithm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D732981-898F-874C-8136-A519785C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5" y="760538"/>
            <a:ext cx="10631289" cy="53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Localization, Pre-processing, and Decoding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69A31C-B9AA-1649-AF1B-72A5863C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73" y="1408751"/>
            <a:ext cx="2458635" cy="496137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9AC656B-6105-D346-BC98-2ACDD02D907E}"/>
              </a:ext>
            </a:extLst>
          </p:cNvPr>
          <p:cNvSpPr txBox="1"/>
          <p:nvPr/>
        </p:nvSpPr>
        <p:spPr>
          <a:xfrm>
            <a:off x="7979343" y="3507801"/>
            <a:ext cx="4096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 detection of a QR code, its image is processed to make </a:t>
            </a:r>
            <a:r>
              <a:rPr lang="en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 suitable for optimal and accurate decoding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This step is commonly called pre-processing. Due to the real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world applications of the QR code, pre-processing becomes vital to not only </a:t>
            </a:r>
            <a:r>
              <a:rPr lang="en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enhance the accuracy 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 decoding but also to </a:t>
            </a:r>
            <a:r>
              <a:rPr lang="en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it faster and simpler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圖形 10" descr="箭號 (略彎曲線)">
            <a:extLst>
              <a:ext uri="{FF2B5EF4-FFF2-40B4-BE49-F238E27FC236}">
                <a16:creationId xmlns:a16="http://schemas.microsoft.com/office/drawing/2014/main" id="{D090F4BB-C579-1A4C-A3FC-4452AC87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395" y="3290977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A3128C-AC51-2743-A573-3D5EBEA7C076}"/>
              </a:ext>
            </a:extLst>
          </p:cNvPr>
          <p:cNvSpPr txBox="1"/>
          <p:nvPr/>
        </p:nvSpPr>
        <p:spPr>
          <a:xfrm>
            <a:off x="529886" y="5169794"/>
            <a:ext cx="343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zh-TW" dirty="0"/>
              <a:t>Detection and localization of a QR code are </a:t>
            </a:r>
            <a:r>
              <a:rPr lang="en" altLang="zh-TW" b="1" dirty="0">
                <a:solidFill>
                  <a:srgbClr val="FF0000"/>
                </a:solidFill>
              </a:rPr>
              <a:t>essential</a:t>
            </a:r>
            <a:r>
              <a:rPr lang="en" altLang="zh-TW" dirty="0"/>
              <a:t> and the </a:t>
            </a:r>
            <a:r>
              <a:rPr lang="en" altLang="zh-TW" b="1" dirty="0">
                <a:solidFill>
                  <a:srgbClr val="FF0000"/>
                </a:solidFill>
              </a:rPr>
              <a:t>first-step in the workflow</a:t>
            </a:r>
            <a:r>
              <a:rPr lang="en" altLang="zh-TW" dirty="0"/>
              <a:t> of using them and retrieving information. 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2A3DB3D-66BF-DF41-8180-704513CF27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061" r="22380" b="12278"/>
          <a:stretch/>
        </p:blipFill>
        <p:spPr>
          <a:xfrm>
            <a:off x="754704" y="2124609"/>
            <a:ext cx="2927699" cy="297159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60A2BCF-2821-C94E-8ED8-1739FDEF7CA2}"/>
              </a:ext>
            </a:extLst>
          </p:cNvPr>
          <p:cNvSpPr/>
          <p:nvPr/>
        </p:nvSpPr>
        <p:spPr>
          <a:xfrm>
            <a:off x="353772" y="1242204"/>
            <a:ext cx="3787086" cy="52879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750A15-DC88-9843-9D59-EC279C580129}"/>
              </a:ext>
            </a:extLst>
          </p:cNvPr>
          <p:cNvSpPr/>
          <p:nvPr/>
        </p:nvSpPr>
        <p:spPr>
          <a:xfrm>
            <a:off x="5074841" y="1262102"/>
            <a:ext cx="7000598" cy="526809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E2F12E-D445-E947-909C-FAA5D650BAC1}"/>
              </a:ext>
            </a:extLst>
          </p:cNvPr>
          <p:cNvSpPr txBox="1"/>
          <p:nvPr/>
        </p:nvSpPr>
        <p:spPr>
          <a:xfrm>
            <a:off x="672030" y="1343132"/>
            <a:ext cx="3150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Localization</a:t>
            </a:r>
            <a:endParaRPr lang="zh-TW" altLang="en-US" sz="4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AF2A82-ED66-5E4C-A24E-877997D71F35}"/>
              </a:ext>
            </a:extLst>
          </p:cNvPr>
          <p:cNvSpPr txBox="1"/>
          <p:nvPr/>
        </p:nvSpPr>
        <p:spPr>
          <a:xfrm>
            <a:off x="8066682" y="2031009"/>
            <a:ext cx="3781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Pre-processing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78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Localization, Pre-processing, and Decoding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F34B54-C5ED-344D-8B3A-7AF67359D4A1}"/>
              </a:ext>
            </a:extLst>
          </p:cNvPr>
          <p:cNvSpPr txBox="1"/>
          <p:nvPr/>
        </p:nvSpPr>
        <p:spPr>
          <a:xfrm>
            <a:off x="4865656" y="2535059"/>
            <a:ext cx="70042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zh-TW" sz="2800" dirty="0"/>
              <a:t>Decoding is the final step where the information/data is retrieved and </a:t>
            </a:r>
            <a:r>
              <a:rPr lang="en" altLang="zh-TW" sz="2800" b="1" dirty="0">
                <a:solidFill>
                  <a:srgbClr val="FF0000"/>
                </a:solidFill>
              </a:rPr>
              <a:t>relies on the main standard architecture of the QR code</a:t>
            </a:r>
            <a:r>
              <a:rPr lang="en" altLang="zh-TW" sz="2800" dirty="0"/>
              <a:t>. The </a:t>
            </a:r>
            <a:r>
              <a:rPr lang="en" altLang="zh-TW" sz="2800" b="1" dirty="0">
                <a:solidFill>
                  <a:srgbClr val="FF0000"/>
                </a:solidFill>
              </a:rPr>
              <a:t>maximum work and innovation has been done for the former two steps</a:t>
            </a:r>
            <a:r>
              <a:rPr lang="en" altLang="zh-TW" sz="2800" dirty="0"/>
              <a:t>, hence, the review shall focus on them with greater focus. 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45A31D-6D12-4E47-8D82-7E8FACE90644}"/>
              </a:ext>
            </a:extLst>
          </p:cNvPr>
          <p:cNvSpPr txBox="1"/>
          <p:nvPr/>
        </p:nvSpPr>
        <p:spPr>
          <a:xfrm>
            <a:off x="791474" y="3268306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Decoding ?</a:t>
            </a:r>
            <a:endParaRPr lang="zh-TW" altLang="en-US" sz="5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80C840-F5F3-F843-8089-772A36766CE2}"/>
              </a:ext>
            </a:extLst>
          </p:cNvPr>
          <p:cNvSpPr/>
          <p:nvPr/>
        </p:nvSpPr>
        <p:spPr>
          <a:xfrm>
            <a:off x="353772" y="2294626"/>
            <a:ext cx="11729258" cy="302787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0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Localization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9CEBF94-358A-8E43-A41A-42AC8BAF9341}"/>
              </a:ext>
            </a:extLst>
          </p:cNvPr>
          <p:cNvGrpSpPr/>
          <p:nvPr/>
        </p:nvGrpSpPr>
        <p:grpSpPr>
          <a:xfrm>
            <a:off x="5857706" y="787094"/>
            <a:ext cx="6060917" cy="5863088"/>
            <a:chOff x="5899712" y="662781"/>
            <a:chExt cx="6060917" cy="586308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5AB7852-68A1-CB43-B017-F310B828A77F}"/>
                </a:ext>
              </a:extLst>
            </p:cNvPr>
            <p:cNvGrpSpPr/>
            <p:nvPr/>
          </p:nvGrpSpPr>
          <p:grpSpPr>
            <a:xfrm>
              <a:off x="6481683" y="662781"/>
              <a:ext cx="5478946" cy="5863088"/>
              <a:chOff x="6713054" y="362308"/>
              <a:chExt cx="5478946" cy="5863088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C65DA015-E2AF-8048-8550-762865E711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283" b="69560"/>
              <a:stretch/>
            </p:blipFill>
            <p:spPr>
              <a:xfrm>
                <a:off x="6713054" y="362308"/>
                <a:ext cx="5478946" cy="172528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9CB9414D-46EF-B743-AAA0-68BC494F9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9665"/>
              <a:stretch/>
            </p:blipFill>
            <p:spPr>
              <a:xfrm>
                <a:off x="6713054" y="2087591"/>
                <a:ext cx="5478946" cy="413780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E90B0A99-0858-B642-846B-33E892152495}"/>
                    </a:ext>
                  </a:extLst>
                </p14:cNvPr>
                <p14:cNvContentPartPr/>
                <p14:nvPr/>
              </p14:nvContentPartPr>
              <p14:xfrm>
                <a:off x="8242220" y="3323303"/>
                <a:ext cx="1618560" cy="162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E90B0A99-0858-B642-846B-33E8921524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580" y="3215663"/>
                  <a:ext cx="1726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AFCB197-C08C-B648-980C-DA05B6C76F89}"/>
                    </a:ext>
                  </a:extLst>
                </p14:cNvPr>
                <p14:cNvContentPartPr/>
                <p14:nvPr/>
              </p14:nvContentPartPr>
              <p14:xfrm>
                <a:off x="6707180" y="3188663"/>
                <a:ext cx="1203120" cy="504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AFCB197-C08C-B648-980C-DA05B6C76F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3180" y="3081023"/>
                  <a:ext cx="1310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2EA9543F-5289-0F49-B19B-BB811D359ABE}"/>
                    </a:ext>
                  </a:extLst>
                </p14:cNvPr>
                <p14:cNvContentPartPr/>
                <p14:nvPr/>
              </p14:nvContentPartPr>
              <p14:xfrm>
                <a:off x="6845420" y="3455783"/>
                <a:ext cx="934920" cy="234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2EA9543F-5289-0F49-B19B-BB811D359A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91780" y="3348143"/>
                  <a:ext cx="1042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D5BD14F1-639F-4E4A-B259-AA4745D20A64}"/>
                    </a:ext>
                  </a:extLst>
                </p14:cNvPr>
                <p14:cNvContentPartPr/>
                <p14:nvPr/>
              </p14:nvContentPartPr>
              <p14:xfrm>
                <a:off x="10004780" y="3115583"/>
                <a:ext cx="1888560" cy="147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D5BD14F1-639F-4E4A-B259-AA4745D20A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1140" y="3007943"/>
                  <a:ext cx="1996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CAD4784E-BE9C-6E4A-B053-66F09392D4BF}"/>
                    </a:ext>
                  </a:extLst>
                </p14:cNvPr>
                <p14:cNvContentPartPr/>
                <p14:nvPr/>
              </p14:nvContentPartPr>
              <p14:xfrm>
                <a:off x="10020620" y="3362543"/>
                <a:ext cx="1821600" cy="1260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CAD4784E-BE9C-6E4A-B053-66F09392D4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6980" y="3254903"/>
                  <a:ext cx="1929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EDC2C0FD-A5AA-FA4E-B94A-D9448682FC95}"/>
                    </a:ext>
                  </a:extLst>
                </p14:cNvPr>
                <p14:cNvContentPartPr/>
                <p14:nvPr/>
              </p14:nvContentPartPr>
              <p14:xfrm>
                <a:off x="10348220" y="3565223"/>
                <a:ext cx="1140840" cy="1368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EDC2C0FD-A5AA-FA4E-B94A-D9448682FC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94580" y="3457583"/>
                  <a:ext cx="1248480" cy="2293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3" name="圖形 22" descr="皇冠">
              <a:extLst>
                <a:ext uri="{FF2B5EF4-FFF2-40B4-BE49-F238E27FC236}">
                  <a16:creationId xmlns:a16="http://schemas.microsoft.com/office/drawing/2014/main" id="{F31307A4-0934-DA46-B28E-2885D589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8828672">
              <a:off x="5899712" y="2851837"/>
              <a:ext cx="690133" cy="690133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39439C-78D2-1640-98FE-59CCE590A3B6}"/>
              </a:ext>
            </a:extLst>
          </p:cNvPr>
          <p:cNvGrpSpPr/>
          <p:nvPr/>
        </p:nvGrpSpPr>
        <p:grpSpPr>
          <a:xfrm>
            <a:off x="273377" y="1138630"/>
            <a:ext cx="5594465" cy="5511552"/>
            <a:chOff x="706582" y="1122004"/>
            <a:chExt cx="5594465" cy="5511552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8330B6B-725E-544B-9A97-1DF1B69B7D8F}"/>
                </a:ext>
              </a:extLst>
            </p:cNvPr>
            <p:cNvGrpSpPr/>
            <p:nvPr/>
          </p:nvGrpSpPr>
          <p:grpSpPr>
            <a:xfrm>
              <a:off x="837121" y="1325563"/>
              <a:ext cx="5388275" cy="4981268"/>
              <a:chOff x="707724" y="1476555"/>
              <a:chExt cx="5388275" cy="4981268"/>
            </a:xfrm>
          </p:grpSpPr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6096DEF2-B057-E741-8F54-302AA9969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7724" y="1476555"/>
                <a:ext cx="5388275" cy="3150068"/>
              </a:xfrm>
              <a:prstGeom prst="rect">
                <a:avLst/>
              </a:prstGeom>
            </p:spPr>
          </p:pic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F9EABFF4-BFF1-144F-A739-276252A5DA56}"/>
                  </a:ext>
                </a:extLst>
              </p:cNvPr>
              <p:cNvGrpSpPr/>
              <p:nvPr/>
            </p:nvGrpSpPr>
            <p:grpSpPr>
              <a:xfrm>
                <a:off x="707724" y="4777615"/>
                <a:ext cx="5388275" cy="1680208"/>
                <a:chOff x="707724" y="4777615"/>
                <a:chExt cx="5388275" cy="1680208"/>
              </a:xfrm>
            </p:grpSpPr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146B6671-C100-4A4D-A186-03A1AECB9747}"/>
                    </a:ext>
                  </a:extLst>
                </p:cNvPr>
                <p:cNvSpPr txBox="1"/>
                <p:nvPr/>
              </p:nvSpPr>
              <p:spPr>
                <a:xfrm>
                  <a:off x="773860" y="4777615"/>
                  <a:ext cx="532213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altLang="zh-TW" dirty="0"/>
                    <a:t>The figure shows the comparison </a:t>
                  </a:r>
                  <a:r>
                    <a:rPr lang="en" altLang="zh-TW" b="1" dirty="0">
                      <a:solidFill>
                        <a:srgbClr val="FF0000"/>
                      </a:solidFill>
                    </a:rPr>
                    <a:t>in execution time of the best performing algorithms</a:t>
                  </a:r>
                  <a:r>
                    <a:rPr lang="en" altLang="zh-TW" dirty="0"/>
                    <a:t> for QR code detection</a:t>
                  </a:r>
                  <a:endParaRPr lang="zh-TW" altLang="en-US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1BE97802-FA44-0F4D-8275-B40E8CF5286D}"/>
                    </a:ext>
                  </a:extLst>
                </p:cNvPr>
                <p:cNvSpPr txBox="1"/>
                <p:nvPr/>
              </p:nvSpPr>
              <p:spPr>
                <a:xfrm>
                  <a:off x="707724" y="5534493"/>
                  <a:ext cx="532213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" altLang="zh-TW" dirty="0"/>
                    <a:t>While they give a good estimate, it is observed that they are prone to significantly </a:t>
                  </a:r>
                  <a:r>
                    <a:rPr lang="en" altLang="zh-TW" b="1" dirty="0">
                      <a:solidFill>
                        <a:srgbClr val="FF0000"/>
                      </a:solidFill>
                    </a:rPr>
                    <a:t>vary with the dataset and with the computing machine</a:t>
                  </a:r>
                  <a:r>
                    <a:rPr lang="en" altLang="zh-TW" dirty="0"/>
                    <a:t> too.</a:t>
                  </a:r>
                  <a:endParaRPr lang="zh-TW" altLang="en-US" dirty="0"/>
                </a:p>
              </p:txBody>
            </p:sp>
          </p:grp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AD8663-782E-1047-98C8-F885F7E70ED1}"/>
                </a:ext>
              </a:extLst>
            </p:cNvPr>
            <p:cNvSpPr/>
            <p:nvPr/>
          </p:nvSpPr>
          <p:spPr>
            <a:xfrm>
              <a:off x="706582" y="1122004"/>
              <a:ext cx="5594465" cy="55115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4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Pre-processing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F3A03F-7C34-5A4F-8BB8-5DD01E4C19F6}"/>
              </a:ext>
            </a:extLst>
          </p:cNvPr>
          <p:cNvGrpSpPr/>
          <p:nvPr/>
        </p:nvGrpSpPr>
        <p:grpSpPr>
          <a:xfrm>
            <a:off x="6805745" y="210589"/>
            <a:ext cx="5154884" cy="6436822"/>
            <a:chOff x="7037116" y="0"/>
            <a:chExt cx="5154884" cy="643682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07268E9-8355-0847-9C41-2C1DC739F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0364"/>
            <a:stretch/>
          </p:blipFill>
          <p:spPr>
            <a:xfrm>
              <a:off x="7037116" y="0"/>
              <a:ext cx="5154884" cy="271826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05381E2-A048-6F42-8B7E-699EC1496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778"/>
            <a:stretch/>
          </p:blipFill>
          <p:spPr>
            <a:xfrm>
              <a:off x="7037116" y="2718262"/>
              <a:ext cx="5154884" cy="371856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DC8A84-2F59-1642-B880-C855AFAD827A}"/>
              </a:ext>
            </a:extLst>
          </p:cNvPr>
          <p:cNvSpPr txBox="1"/>
          <p:nvPr/>
        </p:nvSpPr>
        <p:spPr>
          <a:xfrm>
            <a:off x="788866" y="2360586"/>
            <a:ext cx="54593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zh-TW" sz="2000" dirty="0"/>
              <a:t>The results of the algorithm were very promising with up to </a:t>
            </a:r>
            <a:r>
              <a:rPr lang="en" altLang="zh-TW" sz="2000" b="1" dirty="0">
                <a:solidFill>
                  <a:srgbClr val="FF0000"/>
                </a:solidFill>
              </a:rPr>
              <a:t>10x speedups seen in the process when compared to among more than 8 other algorithms. </a:t>
            </a:r>
          </a:p>
          <a:p>
            <a:pPr algn="just"/>
            <a:endParaRPr lang="en" altLang="zh-TW" sz="2000" b="1" dirty="0">
              <a:solidFill>
                <a:srgbClr val="FF0000"/>
              </a:solidFill>
            </a:endParaRPr>
          </a:p>
          <a:p>
            <a:pPr algn="just"/>
            <a:r>
              <a:rPr lang="en" altLang="zh-TW" sz="2000" dirty="0"/>
              <a:t>The author notes that the algorithm is specially designed for </a:t>
            </a:r>
            <a:r>
              <a:rPr lang="en" altLang="zh-TW" sz="2000" b="1" dirty="0">
                <a:solidFill>
                  <a:srgbClr val="FF0000"/>
                </a:solidFill>
              </a:rPr>
              <a:t>wearables and mobile devices and hence focuses on speed</a:t>
            </a:r>
            <a:r>
              <a:rPr lang="en" altLang="zh-TW" sz="2000" dirty="0"/>
              <a:t> instead of high quality deblurring.</a:t>
            </a:r>
            <a:endParaRPr lang="zh-TW" altLang="en-US" sz="2000" dirty="0"/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E0FE80B3-EEC9-F141-929E-372227744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28672">
            <a:off x="6173183" y="1527626"/>
            <a:ext cx="690133" cy="690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128F3DF-4E51-9C48-983E-745B8DFF48A5}"/>
                  </a:ext>
                </a:extLst>
              </p14:cNvPr>
              <p14:cNvContentPartPr/>
              <p14:nvPr/>
            </p14:nvContentPartPr>
            <p14:xfrm>
              <a:off x="7087700" y="1910663"/>
              <a:ext cx="941040" cy="9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128F3DF-4E51-9C48-983E-745B8DFF4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4060" y="1802663"/>
                <a:ext cx="1048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B79EDF9-5088-BF4B-BFC5-335FC5FDEC7D}"/>
                  </a:ext>
                </a:extLst>
              </p14:cNvPr>
              <p14:cNvContentPartPr/>
              <p14:nvPr/>
            </p14:nvContentPartPr>
            <p14:xfrm>
              <a:off x="7239260" y="2163383"/>
              <a:ext cx="676800" cy="46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B79EDF9-5088-BF4B-BFC5-335FC5FDEC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5260" y="2055383"/>
                <a:ext cx="7844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822B5282-8AAD-FE45-BA09-265AE386E3D1}"/>
                  </a:ext>
                </a:extLst>
              </p14:cNvPr>
              <p14:cNvContentPartPr/>
              <p14:nvPr/>
            </p14:nvContentPartPr>
            <p14:xfrm>
              <a:off x="10091540" y="1824983"/>
              <a:ext cx="1617840" cy="2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822B5282-8AAD-FE45-BA09-265AE386E3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7540" y="1717343"/>
                <a:ext cx="1725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F5D9C8B8-4BF2-7947-AD18-FD60F1505772}"/>
                  </a:ext>
                </a:extLst>
              </p14:cNvPr>
              <p14:cNvContentPartPr/>
              <p14:nvPr/>
            </p14:nvContentPartPr>
            <p14:xfrm>
              <a:off x="10206380" y="2004623"/>
              <a:ext cx="1306440" cy="183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F5D9C8B8-4BF2-7947-AD18-FD60F15057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2740" y="1896983"/>
                <a:ext cx="14140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06A6CB4-F88F-0640-B87D-7FD5F701B9A5}"/>
                  </a:ext>
                </a:extLst>
              </p14:cNvPr>
              <p14:cNvContentPartPr/>
              <p14:nvPr/>
            </p14:nvContentPartPr>
            <p14:xfrm>
              <a:off x="9943220" y="2199023"/>
              <a:ext cx="1812600" cy="309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06A6CB4-F88F-0640-B87D-7FD5F701B9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9220" y="2091023"/>
                <a:ext cx="1920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BF0E02E4-6227-4140-BB8D-2E697568CED8}"/>
                  </a:ext>
                </a:extLst>
              </p14:cNvPr>
              <p14:cNvContentPartPr/>
              <p14:nvPr/>
            </p14:nvContentPartPr>
            <p14:xfrm>
              <a:off x="8904260" y="1816343"/>
              <a:ext cx="285480" cy="64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BF0E02E4-6227-4140-BB8D-2E697568CE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0620" y="1708703"/>
                <a:ext cx="3931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64131AE3-1115-0C46-BC7C-360A584290BC}"/>
                  </a:ext>
                </a:extLst>
              </p14:cNvPr>
              <p14:cNvContentPartPr/>
              <p14:nvPr/>
            </p14:nvContentPartPr>
            <p14:xfrm>
              <a:off x="8390180" y="2011103"/>
              <a:ext cx="1262880" cy="3240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64131AE3-1115-0C46-BC7C-360A584290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36540" y="1903103"/>
                <a:ext cx="1370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E566D957-AF5C-514F-89B5-A99EC8F17618}"/>
                  </a:ext>
                </a:extLst>
              </p14:cNvPr>
              <p14:cNvContentPartPr/>
              <p14:nvPr/>
            </p14:nvContentPartPr>
            <p14:xfrm>
              <a:off x="8658740" y="2216663"/>
              <a:ext cx="774360" cy="223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E566D957-AF5C-514F-89B5-A99EC8F176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04740" y="2109023"/>
                <a:ext cx="88200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00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Source for QR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142EC74-382F-0041-A78B-3F817F1F907E}"/>
              </a:ext>
            </a:extLst>
          </p:cNvPr>
          <p:cNvGrpSpPr/>
          <p:nvPr/>
        </p:nvGrpSpPr>
        <p:grpSpPr>
          <a:xfrm>
            <a:off x="1075111" y="2008998"/>
            <a:ext cx="10041775" cy="3629979"/>
            <a:chOff x="847898" y="1900932"/>
            <a:chExt cx="10041775" cy="362997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80223AC-7356-DA49-9234-DB41661A3D53}"/>
                </a:ext>
              </a:extLst>
            </p:cNvPr>
            <p:cNvGrpSpPr/>
            <p:nvPr/>
          </p:nvGrpSpPr>
          <p:grpSpPr>
            <a:xfrm>
              <a:off x="847898" y="1900932"/>
              <a:ext cx="5918662" cy="3624349"/>
              <a:chOff x="473825" y="1920239"/>
              <a:chExt cx="5918662" cy="3624349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D873DE44-F554-EC40-9C82-DCAD50CEE7DF}"/>
                  </a:ext>
                </a:extLst>
              </p:cNvPr>
              <p:cNvGrpSpPr/>
              <p:nvPr/>
            </p:nvGrpSpPr>
            <p:grpSpPr>
              <a:xfrm>
                <a:off x="869601" y="2058887"/>
                <a:ext cx="5389882" cy="3346055"/>
                <a:chOff x="722744" y="1989113"/>
                <a:chExt cx="3881951" cy="2314917"/>
              </a:xfrm>
            </p:grpSpPr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951AFB73-FF3B-8441-8B0C-0F3225B3EF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744" y="2553970"/>
                  <a:ext cx="3881951" cy="1750060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BAB57836-BE2B-A64E-9C77-0B809EBA512D}"/>
                    </a:ext>
                  </a:extLst>
                </p:cNvPr>
                <p:cNvSpPr txBox="1"/>
                <p:nvPr/>
              </p:nvSpPr>
              <p:spPr>
                <a:xfrm>
                  <a:off x="722744" y="1989113"/>
                  <a:ext cx="38819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Open Source for QR code</a:t>
                  </a:r>
                  <a:endParaRPr lang="zh-TW" altLang="en-US" sz="2800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CEF1E7A-D99E-F142-B3B3-0AC8864DD3D1}"/>
                  </a:ext>
                </a:extLst>
              </p:cNvPr>
              <p:cNvSpPr/>
              <p:nvPr/>
            </p:nvSpPr>
            <p:spPr>
              <a:xfrm>
                <a:off x="473825" y="1920239"/>
                <a:ext cx="5918662" cy="3624349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6428049-74BE-7645-96CE-F2303615BEAF}"/>
                </a:ext>
              </a:extLst>
            </p:cNvPr>
            <p:cNvSpPr txBox="1"/>
            <p:nvPr/>
          </p:nvSpPr>
          <p:spPr>
            <a:xfrm>
              <a:off x="8219092" y="2721070"/>
              <a:ext cx="2570897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strike="sngStrike" dirty="0" err="1"/>
                <a:t>BoofCV</a:t>
              </a:r>
              <a:r>
                <a:rPr kumimoji="1" lang="en-US" altLang="zh-TW" sz="3200" strike="sngStrike" dirty="0"/>
                <a:t> : JAVA</a:t>
              </a:r>
            </a:p>
            <a:p>
              <a:r>
                <a:rPr kumimoji="1" lang="en-US" altLang="zh-TW" sz="3200" dirty="0"/>
                <a:t>OpenCV : C++</a:t>
              </a:r>
            </a:p>
            <a:p>
              <a:r>
                <a:rPr kumimoji="1" lang="en-US" altLang="zh-TW" sz="3200" dirty="0" err="1"/>
                <a:t>Quirc</a:t>
              </a:r>
              <a:r>
                <a:rPr kumimoji="1" lang="en-US" altLang="zh-TW" sz="3200" dirty="0"/>
                <a:t> : C++ </a:t>
              </a:r>
            </a:p>
            <a:p>
              <a:r>
                <a:rPr kumimoji="1" lang="en-US" altLang="zh-TW" sz="3200" dirty="0" err="1"/>
                <a:t>Zbar</a:t>
              </a:r>
              <a:r>
                <a:rPr kumimoji="1" lang="en-US" altLang="zh-TW" sz="3200" dirty="0"/>
                <a:t> : C++</a:t>
              </a:r>
            </a:p>
            <a:p>
              <a:r>
                <a:rPr kumimoji="1" lang="en-US" altLang="zh-TW" sz="3200" dirty="0" err="1"/>
                <a:t>Zxing</a:t>
              </a:r>
              <a:r>
                <a:rPr kumimoji="1" lang="en-US" altLang="zh-TW" sz="3200" dirty="0"/>
                <a:t> : C++</a:t>
              </a:r>
              <a:endParaRPr kumimoji="1" lang="zh-TW" altLang="en-US" sz="3200" dirty="0"/>
            </a:p>
          </p:txBody>
        </p:sp>
        <p:pic>
          <p:nvPicPr>
            <p:cNvPr id="7" name="圖形 6" descr="箭號 (略彎曲線)">
              <a:extLst>
                <a:ext uri="{FF2B5EF4-FFF2-40B4-BE49-F238E27FC236}">
                  <a16:creationId xmlns:a16="http://schemas.microsoft.com/office/drawing/2014/main" id="{CBDEC37D-0042-F043-8F7B-3155BB945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7876" y="3541143"/>
              <a:ext cx="914400" cy="9144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23BBEE-5232-5D4A-B6D2-1EF120D5EED6}"/>
                </a:ext>
              </a:extLst>
            </p:cNvPr>
            <p:cNvSpPr/>
            <p:nvPr/>
          </p:nvSpPr>
          <p:spPr>
            <a:xfrm>
              <a:off x="8086088" y="1906562"/>
              <a:ext cx="2803585" cy="362434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3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Source Performance Comparison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BB917CB-B58E-9342-912E-F803C009E267}"/>
              </a:ext>
            </a:extLst>
          </p:cNvPr>
          <p:cNvGrpSpPr/>
          <p:nvPr/>
        </p:nvGrpSpPr>
        <p:grpSpPr>
          <a:xfrm>
            <a:off x="2288943" y="1325563"/>
            <a:ext cx="7614112" cy="2972118"/>
            <a:chOff x="4796790" y="1325562"/>
            <a:chExt cx="7614112" cy="297211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3E0FA8A-FFDE-164D-A7E7-384A75993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994" y="1444157"/>
              <a:ext cx="3416995" cy="2722777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0DA47D6-3019-2D44-8A71-1C1D9CC4D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6216" y="1444157"/>
              <a:ext cx="3826744" cy="2706480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0A2632-735D-6B4C-BEC6-DC23554B3BA2}"/>
                </a:ext>
              </a:extLst>
            </p:cNvPr>
            <p:cNvSpPr/>
            <p:nvPr/>
          </p:nvSpPr>
          <p:spPr>
            <a:xfrm>
              <a:off x="4796790" y="1325562"/>
              <a:ext cx="7614112" cy="29721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AC4B4212-1E91-E145-8CA7-F707ED107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718"/>
          <a:stretch/>
        </p:blipFill>
        <p:spPr>
          <a:xfrm>
            <a:off x="0" y="4729562"/>
            <a:ext cx="12192000" cy="1605750"/>
          </a:xfrm>
          <a:prstGeom prst="rect">
            <a:avLst/>
          </a:prstGeom>
        </p:spPr>
      </p:pic>
      <p:pic>
        <p:nvPicPr>
          <p:cNvPr id="33" name="圖形 32" descr="皇冠">
            <a:extLst>
              <a:ext uri="{FF2B5EF4-FFF2-40B4-BE49-F238E27FC236}">
                <a16:creationId xmlns:a16="http://schemas.microsoft.com/office/drawing/2014/main" id="{57B6CE67-3F7A-5E4D-B2B7-A1332AD75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7284" y="1827718"/>
            <a:ext cx="494310" cy="494310"/>
          </a:xfrm>
          <a:prstGeom prst="rect">
            <a:avLst/>
          </a:prstGeom>
        </p:spPr>
      </p:pic>
      <p:pic>
        <p:nvPicPr>
          <p:cNvPr id="34" name="圖形 33" descr="皇冠">
            <a:extLst>
              <a:ext uri="{FF2B5EF4-FFF2-40B4-BE49-F238E27FC236}">
                <a16:creationId xmlns:a16="http://schemas.microsoft.com/office/drawing/2014/main" id="{20AD379F-094D-6648-B019-C9CF1D165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7462" y="3145830"/>
            <a:ext cx="494310" cy="494310"/>
          </a:xfrm>
          <a:prstGeom prst="rect">
            <a:avLst/>
          </a:prstGeom>
        </p:spPr>
      </p:pic>
      <p:pic>
        <p:nvPicPr>
          <p:cNvPr id="35" name="圖形 34" descr="皇冠">
            <a:extLst>
              <a:ext uri="{FF2B5EF4-FFF2-40B4-BE49-F238E27FC236}">
                <a16:creationId xmlns:a16="http://schemas.microsoft.com/office/drawing/2014/main" id="{E0648D5D-0D4C-514E-9ABA-5E65B6427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6622" y="2286097"/>
            <a:ext cx="494310" cy="494310"/>
          </a:xfrm>
          <a:prstGeom prst="rect">
            <a:avLst/>
          </a:prstGeom>
        </p:spPr>
      </p:pic>
      <p:pic>
        <p:nvPicPr>
          <p:cNvPr id="36" name="圖形 35" descr="皇冠">
            <a:extLst>
              <a:ext uri="{FF2B5EF4-FFF2-40B4-BE49-F238E27FC236}">
                <a16:creationId xmlns:a16="http://schemas.microsoft.com/office/drawing/2014/main" id="{8E7C9DBB-02C7-E948-A30F-E31BB9564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2191" y="2869580"/>
            <a:ext cx="494310" cy="4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404</Words>
  <Application>Microsoft Macintosh PowerPoint</Application>
  <PresentationFormat>寬螢幕</PresentationFormat>
  <Paragraphs>34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QR Code Survey</vt:lpstr>
      <vt:lpstr>PowerPoint 簡報</vt:lpstr>
      <vt:lpstr>Localization, Pre-processing, and Decoding</vt:lpstr>
      <vt:lpstr>Localization, Pre-processing, and Decoding</vt:lpstr>
      <vt:lpstr>Localization</vt:lpstr>
      <vt:lpstr>Pre-processing</vt:lpstr>
      <vt:lpstr>Open Source for QR Code</vt:lpstr>
      <vt:lpstr>Open Source Performance 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37</cp:revision>
  <dcterms:created xsi:type="dcterms:W3CDTF">2022-03-11T10:20:17Z</dcterms:created>
  <dcterms:modified xsi:type="dcterms:W3CDTF">2022-03-24T03:48:00Z</dcterms:modified>
</cp:coreProperties>
</file>