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9" r:id="rId1"/>
  </p:sldMasterIdLst>
  <p:notesMasterIdLst>
    <p:notesMasterId r:id="rId9"/>
  </p:notesMasterIdLst>
  <p:sldIdLst>
    <p:sldId id="256" r:id="rId2"/>
    <p:sldId id="268" r:id="rId3"/>
    <p:sldId id="270" r:id="rId4"/>
    <p:sldId id="266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26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6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4A256-3229-4C4A-8D78-08C444C3981C}" type="datetimeFigureOut">
              <a:rPr kumimoji="1" lang="zh-TW" altLang="en-US" smtClean="0"/>
              <a:t>2022/4/22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644B9-2225-504B-9FFE-5BDB8AABF1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807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924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897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4935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105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312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463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B609-8244-F644-9BBE-E2FFA18C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B3B159-97D3-EC42-9833-E767DF679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A5086-1595-2A4B-81CB-346796F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5E2B66-F9C5-7244-A0CC-38BBFC4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5C8AB-0FB5-6040-875F-23D3E38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26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1BFC9-2F3F-3A4B-B1DE-9E8524A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710731-7591-0C4F-B4FE-02999372C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929694-A60F-7F49-8551-3D29A708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1A7FAE-D28E-564B-AC1E-5D2D71EA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89138-F3BE-9041-BA08-98B394FB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784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C66D96-E99D-7C43-9CC0-049B2A64F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71C5F8-89D4-E640-BA7D-8A79FC3B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D38BD-0B49-084B-B3C8-77EF3B9A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74AE5-49CA-CC49-B9C4-8F19068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BFBE1-8AEB-4741-BA99-009BC692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7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E8B0B-321D-004D-BFD9-D6DEC313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A1F01-1426-C545-B216-C482D871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DE0C31-86AA-1743-86C6-1E4EB3FB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C174D-E7C3-9441-B796-DD98F216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E7FB82-7985-EA4C-A8C1-C722B992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71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E4522-585F-7C48-95D8-94B9E848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197A10-0E4C-E74E-901D-FE85C6B3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91D2C9-9680-1540-8718-6152CA8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11B3D-DB79-B245-86B7-A7A1FCAF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65AA7-C331-3245-BFC2-6432A126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69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EB25F-EC45-0942-905D-E0EB706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8E783-AFE0-2849-8FF8-7BA999B6D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802CA1-EA0D-7440-A669-055976C2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7870C-C4BF-7948-9CD2-7BFB97C5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4BB58B-1AEA-2A4B-86E5-62FD24CB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4AD05C-F95C-AD44-A52E-10D43C9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163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82EA1-3D29-8442-A66A-29203AE2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6B673D-1D4B-6D4D-B6EF-A89E0283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D78736-EA1B-D146-BD6D-BF1A501B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0C1854-52E9-EB46-8C3B-C6E350E5B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F86A6E-9504-5640-B4AC-297DCBEC1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5F166E-0F10-6D4E-A1DB-621A2DE1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E8E131-E26B-F942-9BF7-24E372AD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96623F-5B5B-6C4D-9AEC-516CF87D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161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3B466-A8F9-EF40-A9F6-1EDC13E5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CC3467-F1CE-F74D-951F-CE3CC1F0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42D4CB-C177-764A-AA2B-610407CA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F50E7B-E9CE-CE45-A013-00B93878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35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E0D859-49CB-4E4A-9D60-C1622E80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70C4E3-8CD7-F543-842D-3519E9EE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7D433B-82C1-614D-B33D-453C6FE5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0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95AE2-DE99-5C41-8657-FC4310D7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6FB64C-8854-8A4E-8117-18376DFE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36BF43-5611-5C4E-8B76-0F97701B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F30A1C-2BBF-7146-A6E1-B112AE39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81E99D-47C6-1E4A-BBFC-90A179A1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370E8-17D8-4841-8BE0-5CCEA9FC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552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61CFA-5B59-9946-8FCF-29497ADA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4974CA-477A-D14F-8A70-2736D98D7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2A0603-4142-3342-A1E4-0212E2D21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D59A27-0B16-E540-9618-818BB484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2EBF55-8BE0-C840-B2F3-956A735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26CC78-A68E-3E41-A75D-2353469B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70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696948-5F0A-C343-B23C-87F9C1D8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B9183-D1E6-844F-BE8C-F2B4B508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C646F-96B3-3C4D-A3CA-C8045545D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ECC2-CCD4-2146-948E-A48542E6FA10}" type="datetimeFigureOut">
              <a:rPr kumimoji="1" lang="zh-TW" altLang="en-US" smtClean="0"/>
              <a:t>2022/4/22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7EA549-A999-4243-81EE-84C3ABB6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84F86-6A79-D64F-8648-E51927687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D3B7C97-DA68-014D-83E2-D01DED486B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www.qr-code-generator.com/qr-code-marketing/qr-codes-basic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qr.ioi.tw/zh/" TargetMode="Externa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paper.com/introduction-of-simple-and-easy-to-use-image-decoding-library-stb_imag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nothings/st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F2A1B-38CF-B34D-BCD7-9142D6BD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7308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sz="8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QR Code Implement</a:t>
            </a:r>
            <a:endParaRPr kumimoji="1" lang="zh-TW" altLang="en-US" sz="8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7DB50-0EC3-524F-B4D4-6B1A654B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8826"/>
            <a:ext cx="9144000" cy="1655762"/>
          </a:xfrm>
        </p:spPr>
        <p:txBody>
          <a:bodyPr/>
          <a:lstStyle/>
          <a:p>
            <a:r>
              <a:rPr kumimoji="1" lang="en-US" altLang="zh-TW" dirty="0"/>
              <a:t>Speaker :  Yi </a:t>
            </a:r>
            <a:r>
              <a:rPr kumimoji="1" lang="en-US" altLang="zh-TW" dirty="0" err="1"/>
              <a:t>Tse</a:t>
            </a:r>
            <a:r>
              <a:rPr kumimoji="1" lang="en-US" altLang="zh-TW" dirty="0"/>
              <a:t> Wu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ED814E5-030D-6F44-93DE-856DB336CD7D}"/>
              </a:ext>
            </a:extLst>
          </p:cNvPr>
          <p:cNvSpPr txBox="1"/>
          <p:nvPr/>
        </p:nvSpPr>
        <p:spPr>
          <a:xfrm>
            <a:off x="8756073" y="4710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F6C4F2-D685-0944-8FB7-CEFE5780D33A}"/>
              </a:ext>
            </a:extLst>
          </p:cNvPr>
          <p:cNvSpPr txBox="1"/>
          <p:nvPr/>
        </p:nvSpPr>
        <p:spPr>
          <a:xfrm>
            <a:off x="3723107" y="3753189"/>
            <a:ext cx="474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err="1"/>
              <a:t>Zxing</a:t>
            </a:r>
            <a:r>
              <a:rPr kumimoji="1" lang="en-US" altLang="zh-TW" sz="3600" dirty="0"/>
              <a:t> Evaluation on Rpi4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02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2766218"/>
            <a:ext cx="11729259" cy="1325563"/>
          </a:xfrm>
        </p:spPr>
        <p:txBody>
          <a:bodyPr>
            <a:normAutofit/>
          </a:bodyPr>
          <a:lstStyle/>
          <a:p>
            <a:pPr algn="ctr"/>
            <a:r>
              <a:rPr kumimoji="1" lang="en" altLang="zh-TW" sz="7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Shrink</a:t>
            </a:r>
            <a:endParaRPr kumimoji="1" lang="zh-TW" altLang="en-US" sz="7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629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pPr algn="ctr"/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 Python for Automatic Experiments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FE29BAF-54EE-C0EB-F153-725F8F35468B}"/>
              </a:ext>
            </a:extLst>
          </p:cNvPr>
          <p:cNvGrpSpPr/>
          <p:nvPr/>
        </p:nvGrpSpPr>
        <p:grpSpPr>
          <a:xfrm>
            <a:off x="231370" y="1795215"/>
            <a:ext cx="13436512" cy="1384386"/>
            <a:chOff x="105103" y="1354640"/>
            <a:chExt cx="13436512" cy="13843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35A4AF3-4C9D-DC48-9A80-C07205C16EA9}"/>
                </a:ext>
              </a:extLst>
            </p:cNvPr>
            <p:cNvSpPr txBox="1"/>
            <p:nvPr/>
          </p:nvSpPr>
          <p:spPr>
            <a:xfrm>
              <a:off x="347747" y="1633404"/>
              <a:ext cx="609738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40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Shrink_QRCode.py</a:t>
              </a:r>
              <a:endParaRPr lang="zh-TW" altLang="en-US" sz="4000" dirty="0"/>
            </a:p>
          </p:txBody>
        </p:sp>
        <p:pic>
          <p:nvPicPr>
            <p:cNvPr id="13" name="圖形 12" descr="箭號 (略彎曲線)">
              <a:extLst>
                <a:ext uri="{FF2B5EF4-FFF2-40B4-BE49-F238E27FC236}">
                  <a16:creationId xmlns:a16="http://schemas.microsoft.com/office/drawing/2014/main" id="{CA9665D9-8EFA-1C49-A387-48692FA04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9583" y="1530147"/>
              <a:ext cx="914400" cy="9144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6E52934-069B-C045-9880-94DEF4A604E3}"/>
                </a:ext>
              </a:extLst>
            </p:cNvPr>
            <p:cNvSpPr txBox="1"/>
            <p:nvPr/>
          </p:nvSpPr>
          <p:spPr>
            <a:xfrm>
              <a:off x="7444231" y="1691338"/>
              <a:ext cx="609738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40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ZXingReader.cpp</a:t>
              </a:r>
              <a:endParaRPr lang="zh-TW" altLang="en-US" sz="40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49D66D2-40ED-094D-9765-55E15C9A3030}"/>
                </a:ext>
              </a:extLst>
            </p:cNvPr>
            <p:cNvSpPr/>
            <p:nvPr/>
          </p:nvSpPr>
          <p:spPr>
            <a:xfrm>
              <a:off x="105103" y="1354640"/>
              <a:ext cx="11855526" cy="138438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CAF13BA-119D-3E4A-AEFC-44D728D600DA}"/>
              </a:ext>
            </a:extLst>
          </p:cNvPr>
          <p:cNvGrpSpPr/>
          <p:nvPr/>
        </p:nvGrpSpPr>
        <p:grpSpPr>
          <a:xfrm>
            <a:off x="7903312" y="4124925"/>
            <a:ext cx="7515736" cy="2154242"/>
            <a:chOff x="8092126" y="4330885"/>
            <a:chExt cx="7515736" cy="2154242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2C73120-50AC-B54E-8969-8B8936C7CE5E}"/>
                </a:ext>
              </a:extLst>
            </p:cNvPr>
            <p:cNvSpPr txBox="1"/>
            <p:nvPr/>
          </p:nvSpPr>
          <p:spPr>
            <a:xfrm>
              <a:off x="8776138" y="6115795"/>
              <a:ext cx="68317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hlinkClick r:id="rId5"/>
                </a:rPr>
                <a:t>https://qr.ioi.tw/zh/</a:t>
              </a:r>
              <a:endParaRPr lang="zh-TW" altLang="en-US" dirty="0"/>
            </a:p>
          </p:txBody>
        </p:sp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9EC10737-B49D-F749-918B-0D6848DC7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92126" y="4330885"/>
              <a:ext cx="3609803" cy="1726756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1CF5A2D-E942-0D6B-E691-F00410831FAD}"/>
              </a:ext>
            </a:extLst>
          </p:cNvPr>
          <p:cNvGrpSpPr/>
          <p:nvPr/>
        </p:nvGrpSpPr>
        <p:grpSpPr>
          <a:xfrm>
            <a:off x="309146" y="3894016"/>
            <a:ext cx="7130936" cy="2385151"/>
            <a:chOff x="4973398" y="3977145"/>
            <a:chExt cx="7130936" cy="2385151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3FEAC9C-0170-790D-1D4C-24020DD6EE7F}"/>
                </a:ext>
              </a:extLst>
            </p:cNvPr>
            <p:cNvSpPr txBox="1"/>
            <p:nvPr/>
          </p:nvSpPr>
          <p:spPr>
            <a:xfrm>
              <a:off x="4973398" y="5992964"/>
              <a:ext cx="71309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hlinkClick r:id="rId7"/>
                </a:rPr>
                <a:t>https://www.qr-code-generator.com/qr-code-marketing/qr-codes-basics/</a:t>
              </a:r>
              <a:endParaRPr lang="zh-TW" altLang="en-US" dirty="0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9666554-794C-7771-34C6-CCAAA5676A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898" t="23153" r="43249" b="22239"/>
            <a:stretch/>
          </p:blipFill>
          <p:spPr>
            <a:xfrm>
              <a:off x="5195072" y="3977145"/>
              <a:ext cx="6687587" cy="1986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729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pPr algn="ctr"/>
            <a:r>
              <a:rPr kumimoji="1"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Version &amp; Min resolution Table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94A573B-B466-E54E-A2AC-EAA73FC69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47683"/>
              </p:ext>
            </p:extLst>
          </p:nvPr>
        </p:nvGraphicFramePr>
        <p:xfrm>
          <a:off x="1287124" y="1240066"/>
          <a:ext cx="9617750" cy="51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3550">
                  <a:extLst>
                    <a:ext uri="{9D8B030D-6E8A-4147-A177-3AD203B41FA5}">
                      <a16:colId xmlns:a16="http://schemas.microsoft.com/office/drawing/2014/main" val="1348723850"/>
                    </a:ext>
                  </a:extLst>
                </a:gridCol>
                <a:gridCol w="1923550">
                  <a:extLst>
                    <a:ext uri="{9D8B030D-6E8A-4147-A177-3AD203B41FA5}">
                      <a16:colId xmlns:a16="http://schemas.microsoft.com/office/drawing/2014/main" val="142519034"/>
                    </a:ext>
                  </a:extLst>
                </a:gridCol>
                <a:gridCol w="1923550">
                  <a:extLst>
                    <a:ext uri="{9D8B030D-6E8A-4147-A177-3AD203B41FA5}">
                      <a16:colId xmlns:a16="http://schemas.microsoft.com/office/drawing/2014/main" val="501490763"/>
                    </a:ext>
                  </a:extLst>
                </a:gridCol>
                <a:gridCol w="1923550">
                  <a:extLst>
                    <a:ext uri="{9D8B030D-6E8A-4147-A177-3AD203B41FA5}">
                      <a16:colId xmlns:a16="http://schemas.microsoft.com/office/drawing/2014/main" val="4294840523"/>
                    </a:ext>
                  </a:extLst>
                </a:gridCol>
                <a:gridCol w="1923550">
                  <a:extLst>
                    <a:ext uri="{9D8B030D-6E8A-4147-A177-3AD203B41FA5}">
                      <a16:colId xmlns:a16="http://schemas.microsoft.com/office/drawing/2014/main" val="3526799458"/>
                    </a:ext>
                  </a:extLst>
                </a:gridCol>
              </a:tblGrid>
              <a:tr h="1029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QR Code Version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Version 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Version 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Version 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Version 4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12653"/>
                  </a:ext>
                </a:extLst>
              </a:tr>
              <a:tr h="1029824">
                <a:tc>
                  <a:txBody>
                    <a:bodyPr/>
                    <a:lstStyle/>
                    <a:p>
                      <a:pPr algn="ctr"/>
                      <a:r>
                        <a:rPr lang="en" altLang="zh-TW" sz="2800" dirty="0"/>
                        <a:t>Modules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21*21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25*25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29*29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33*33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991059"/>
                  </a:ext>
                </a:extLst>
              </a:tr>
              <a:tr h="1029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Min Resolution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57*57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65*65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59*59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80*80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618816"/>
                  </a:ext>
                </a:extLst>
              </a:tr>
              <a:tr h="1029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Min Resolution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33*33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42*42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44*44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60*60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344999"/>
                  </a:ext>
                </a:extLst>
              </a:tr>
              <a:tr h="1029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Min Resolution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36*36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42*42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40*40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60*60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48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69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pPr algn="ctr"/>
            <a:r>
              <a:rPr kumimoji="1"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Version &amp; Min resolution Table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8E77DA5C-AB1D-F89C-9B63-87906DC35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25913"/>
              </p:ext>
            </p:extLst>
          </p:nvPr>
        </p:nvGraphicFramePr>
        <p:xfrm>
          <a:off x="302721" y="1064030"/>
          <a:ext cx="11586556" cy="55916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6639">
                  <a:extLst>
                    <a:ext uri="{9D8B030D-6E8A-4147-A177-3AD203B41FA5}">
                      <a16:colId xmlns:a16="http://schemas.microsoft.com/office/drawing/2014/main" val="1348723850"/>
                    </a:ext>
                  </a:extLst>
                </a:gridCol>
                <a:gridCol w="2896639">
                  <a:extLst>
                    <a:ext uri="{9D8B030D-6E8A-4147-A177-3AD203B41FA5}">
                      <a16:colId xmlns:a16="http://schemas.microsoft.com/office/drawing/2014/main" val="142519034"/>
                    </a:ext>
                  </a:extLst>
                </a:gridCol>
                <a:gridCol w="2896639">
                  <a:extLst>
                    <a:ext uri="{9D8B030D-6E8A-4147-A177-3AD203B41FA5}">
                      <a16:colId xmlns:a16="http://schemas.microsoft.com/office/drawing/2014/main" val="501490763"/>
                    </a:ext>
                  </a:extLst>
                </a:gridCol>
                <a:gridCol w="2896639">
                  <a:extLst>
                    <a:ext uri="{9D8B030D-6E8A-4147-A177-3AD203B41FA5}">
                      <a16:colId xmlns:a16="http://schemas.microsoft.com/office/drawing/2014/main" val="4294840523"/>
                    </a:ext>
                  </a:extLst>
                </a:gridCol>
              </a:tblGrid>
              <a:tr h="8582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QR Code Version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Version 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Version 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Version 7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12653"/>
                  </a:ext>
                </a:extLst>
              </a:tr>
              <a:tr h="858207">
                <a:tc>
                  <a:txBody>
                    <a:bodyPr/>
                    <a:lstStyle/>
                    <a:p>
                      <a:pPr algn="ctr"/>
                      <a:r>
                        <a:rPr lang="en" altLang="zh-TW" sz="2800" dirty="0"/>
                        <a:t>Modules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37*37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41*41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45*45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991059"/>
                  </a:ext>
                </a:extLst>
              </a:tr>
              <a:tr h="13006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 Times </a:t>
                      </a:r>
                    </a:p>
                    <a:p>
                      <a:pPr algn="ctr"/>
                      <a:r>
                        <a:rPr lang="en-US" altLang="zh-TW" sz="2800" dirty="0"/>
                        <a:t>Resolution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111*111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123*123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135*135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124722"/>
                  </a:ext>
                </a:extLst>
              </a:tr>
              <a:tr h="8582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Min Resolution (L)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4472C4"/>
                          </a:solidFill>
                        </a:rPr>
                        <a:t>87*87</a:t>
                      </a:r>
                      <a:endParaRPr lang="zh-TW" altLang="en-US" sz="28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rgbClr val="4472C4"/>
                          </a:solidFill>
                        </a:rPr>
                        <a:t>95*95</a:t>
                      </a:r>
                      <a:endParaRPr lang="zh-TW" altLang="en-US" sz="28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4472C4"/>
                          </a:solidFill>
                        </a:rPr>
                        <a:t>104*104</a:t>
                      </a:r>
                      <a:endParaRPr lang="zh-TW" altLang="en-US" sz="28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618816"/>
                  </a:ext>
                </a:extLst>
              </a:tr>
              <a:tr h="8582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Min Resolution (M)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rgbClr val="4472C4"/>
                          </a:solidFill>
                        </a:rPr>
                        <a:t>87*87</a:t>
                      </a:r>
                      <a:endParaRPr lang="zh-TW" altLang="en-US" sz="28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rgbClr val="4472C4"/>
                          </a:solidFill>
                        </a:rPr>
                        <a:t>95*95</a:t>
                      </a:r>
                      <a:endParaRPr lang="zh-TW" altLang="en-US" sz="28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4472C4"/>
                          </a:solidFill>
                        </a:rPr>
                        <a:t>104*104</a:t>
                      </a:r>
                      <a:endParaRPr lang="zh-TW" altLang="en-US" sz="28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344999"/>
                  </a:ext>
                </a:extLst>
              </a:tr>
              <a:tr h="8582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Min Resolution (H)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rgbClr val="4472C4"/>
                          </a:solidFill>
                        </a:rPr>
                        <a:t>87*87</a:t>
                      </a:r>
                      <a:endParaRPr lang="zh-TW" altLang="en-US" sz="28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4472C4"/>
                          </a:solidFill>
                        </a:rPr>
                        <a:t>95*95</a:t>
                      </a:r>
                      <a:endParaRPr lang="zh-TW" altLang="en-US" sz="28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rgbClr val="4472C4"/>
                          </a:solidFill>
                        </a:rPr>
                        <a:t>104*104</a:t>
                      </a:r>
                      <a:endParaRPr lang="zh-TW" altLang="en-US" sz="28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48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80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2766218"/>
            <a:ext cx="11729259" cy="1325563"/>
          </a:xfrm>
        </p:spPr>
        <p:txBody>
          <a:bodyPr>
            <a:normAutofit/>
          </a:bodyPr>
          <a:lstStyle/>
          <a:p>
            <a:pPr algn="ctr"/>
            <a:r>
              <a:rPr kumimoji="1" lang="en" altLang="zh-TW" sz="7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ZXingReader.cpp</a:t>
            </a:r>
            <a:endParaRPr kumimoji="1" lang="zh-TW" altLang="en-US" sz="7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65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stb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A Simple and Easy-to-use Image Library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B7B4BF1-11E6-F327-BBA4-EB30F2DC893D}"/>
              </a:ext>
            </a:extLst>
          </p:cNvPr>
          <p:cNvGrpSpPr/>
          <p:nvPr/>
        </p:nvGrpSpPr>
        <p:grpSpPr>
          <a:xfrm>
            <a:off x="987947" y="4529958"/>
            <a:ext cx="10541875" cy="1618593"/>
            <a:chOff x="998457" y="3699641"/>
            <a:chExt cx="10541875" cy="1618593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0A2E1F6-8A2E-16DE-1BED-479518162007}"/>
                </a:ext>
              </a:extLst>
            </p:cNvPr>
            <p:cNvSpPr txBox="1"/>
            <p:nvPr/>
          </p:nvSpPr>
          <p:spPr>
            <a:xfrm>
              <a:off x="1702128" y="3818275"/>
              <a:ext cx="913453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rgbClr val="7030A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Github</a:t>
              </a:r>
              <a:r>
                <a:rPr lang="zh-TW" altLang="en-US" sz="2400" dirty="0">
                  <a:solidFill>
                    <a:srgbClr val="7030A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的檔案裡全部都是 </a:t>
              </a:r>
              <a:r>
                <a:rPr lang="en-US" altLang="zh-TW" sz="2400" dirty="0">
                  <a:solidFill>
                    <a:srgbClr val="7030A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.h </a:t>
              </a:r>
              <a:r>
                <a:rPr lang="zh-TW" altLang="en-US" sz="2400" dirty="0">
                  <a:solidFill>
                    <a:srgbClr val="7030A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類型的檔案，因此安裝十分方便，只要</a:t>
              </a:r>
              <a:r>
                <a:rPr lang="en-US" altLang="zh-TW" sz="2400" dirty="0">
                  <a:solidFill>
                    <a:srgbClr val="7030A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download </a:t>
              </a:r>
              <a:r>
                <a:rPr lang="zh-TW" altLang="en-US" sz="2400" dirty="0">
                  <a:solidFill>
                    <a:srgbClr val="7030A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以後，在</a:t>
              </a:r>
              <a:r>
                <a:rPr lang="en-US" altLang="zh-TW" sz="2400" dirty="0">
                  <a:solidFill>
                    <a:srgbClr val="7030A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code </a:t>
              </a:r>
              <a:r>
                <a:rPr lang="zh-TW" altLang="en-US" sz="2400" dirty="0">
                  <a:solidFill>
                    <a:srgbClr val="7030A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裡面</a:t>
              </a:r>
              <a:r>
                <a:rPr lang="en-US" altLang="zh-TW" sz="2400" dirty="0">
                  <a:solidFill>
                    <a:srgbClr val="7030A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include .h header</a:t>
              </a:r>
              <a:r>
                <a:rPr lang="zh-TW" altLang="en-US" sz="2400" dirty="0">
                  <a:solidFill>
                    <a:srgbClr val="7030A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的檔案即可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D4EE3D2-C59A-4172-3EA3-6838E08B1933}"/>
                </a:ext>
              </a:extLst>
            </p:cNvPr>
            <p:cNvSpPr txBox="1"/>
            <p:nvPr/>
          </p:nvSpPr>
          <p:spPr>
            <a:xfrm>
              <a:off x="998457" y="4747607"/>
              <a:ext cx="105418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hlinkClick r:id="rId3"/>
                </a:rPr>
                <a:t>https://developpaper.com/introduction-of-simple-and-easy-to-use-image-decoding-library-stb_image/</a:t>
              </a:r>
              <a:endParaRPr lang="zh-TW" altLang="en-US" dirty="0"/>
            </a:p>
          </p:txBody>
        </p:sp>
        <p:sp>
          <p:nvSpPr>
            <p:cNvPr id="14" name="圓角矩形 13">
              <a:extLst>
                <a:ext uri="{FF2B5EF4-FFF2-40B4-BE49-F238E27FC236}">
                  <a16:creationId xmlns:a16="http://schemas.microsoft.com/office/drawing/2014/main" id="{6476B062-8655-B64C-C006-06601271C4AF}"/>
                </a:ext>
              </a:extLst>
            </p:cNvPr>
            <p:cNvSpPr/>
            <p:nvPr/>
          </p:nvSpPr>
          <p:spPr>
            <a:xfrm>
              <a:off x="1355834" y="3699641"/>
              <a:ext cx="9806152" cy="1618593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CE0FD8E-DD81-64B0-4B89-0DE6F851D060}"/>
              </a:ext>
            </a:extLst>
          </p:cNvPr>
          <p:cNvGrpSpPr/>
          <p:nvPr/>
        </p:nvGrpSpPr>
        <p:grpSpPr>
          <a:xfrm>
            <a:off x="872334" y="1687814"/>
            <a:ext cx="11171999" cy="2204897"/>
            <a:chOff x="1020000" y="1224103"/>
            <a:chExt cx="11171999" cy="2204897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46F31D60-BEB2-9702-3381-07540B62F1F8}"/>
                </a:ext>
              </a:extLst>
            </p:cNvPr>
            <p:cNvGrpSpPr/>
            <p:nvPr/>
          </p:nvGrpSpPr>
          <p:grpSpPr>
            <a:xfrm>
              <a:off x="1480915" y="1405314"/>
              <a:ext cx="3669839" cy="1866031"/>
              <a:chOff x="982054" y="1672820"/>
              <a:chExt cx="3669839" cy="1866031"/>
            </a:xfrm>
          </p:grpSpPr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6A45DF0-F743-3D52-4224-F14B8CB2FBB2}"/>
                  </a:ext>
                </a:extLst>
              </p:cNvPr>
              <p:cNvSpPr txBox="1"/>
              <p:nvPr/>
            </p:nvSpPr>
            <p:spPr>
              <a:xfrm>
                <a:off x="1203267" y="3169519"/>
                <a:ext cx="33437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dirty="0">
                    <a:hlinkClick r:id="rId4"/>
                  </a:rPr>
                  <a:t>https://github.com/nothings/stb</a:t>
                </a:r>
                <a:endParaRPr lang="zh-TW" altLang="en-US" dirty="0"/>
              </a:p>
            </p:txBody>
          </p:sp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B9A13B31-3380-367A-8095-340778E90E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34771"/>
              <a:stretch/>
            </p:blipFill>
            <p:spPr>
              <a:xfrm>
                <a:off x="982054" y="1672820"/>
                <a:ext cx="3669839" cy="1384300"/>
              </a:xfrm>
              <a:prstGeom prst="rect">
                <a:avLst/>
              </a:prstGeom>
            </p:spPr>
          </p:pic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571A7C6-AC9B-5318-C853-ABA49D2F149D}"/>
                </a:ext>
              </a:extLst>
            </p:cNvPr>
            <p:cNvSpPr txBox="1"/>
            <p:nvPr/>
          </p:nvSpPr>
          <p:spPr>
            <a:xfrm>
              <a:off x="6095999" y="2101007"/>
              <a:ext cx="609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TW" sz="2800" b="0" i="0" dirty="0" err="1">
                  <a:effectLst/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Stb</a:t>
              </a:r>
              <a:r>
                <a:rPr lang="en" altLang="zh-TW" sz="2800" b="0" i="0" dirty="0">
                  <a:effectLst/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2800" b="0" i="0" dirty="0">
                  <a:effectLst/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這個名字</a:t>
              </a:r>
              <a:r>
                <a:rPr lang="zh-TW" altLang="en-US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取自 </a:t>
              </a:r>
              <a:r>
                <a:rPr lang="en" altLang="zh-TW" sz="2800" b="0" i="0" dirty="0">
                  <a:effectLst/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Sean T. Barrett</a:t>
              </a:r>
              <a:endPara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圓角矩形 15">
              <a:extLst>
                <a:ext uri="{FF2B5EF4-FFF2-40B4-BE49-F238E27FC236}">
                  <a16:creationId xmlns:a16="http://schemas.microsoft.com/office/drawing/2014/main" id="{2F371F25-988A-ADA7-F485-40CE569081B1}"/>
                </a:ext>
              </a:extLst>
            </p:cNvPr>
            <p:cNvSpPr/>
            <p:nvPr/>
          </p:nvSpPr>
          <p:spPr>
            <a:xfrm>
              <a:off x="1020000" y="1224103"/>
              <a:ext cx="10635971" cy="2204897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166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2735</TotalTime>
  <Words>238</Words>
  <Application>Microsoft Macintosh PowerPoint</Application>
  <PresentationFormat>寬螢幕</PresentationFormat>
  <Paragraphs>73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</vt:lpstr>
      <vt:lpstr>Arial</vt:lpstr>
      <vt:lpstr>Calibri</vt:lpstr>
      <vt:lpstr>Calibri Light</vt:lpstr>
      <vt:lpstr>Office 佈景主題</vt:lpstr>
      <vt:lpstr>QR Code Implement</vt:lpstr>
      <vt:lpstr>Shrink</vt:lpstr>
      <vt:lpstr>Use Python for Automatic Experiments</vt:lpstr>
      <vt:lpstr>Version &amp; Min resolution Table</vt:lpstr>
      <vt:lpstr>Version &amp; Min resolution Table</vt:lpstr>
      <vt:lpstr>ZXingReader.cpp</vt:lpstr>
      <vt:lpstr>stb : A Simple and Easy-to-use Image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81</cp:revision>
  <dcterms:created xsi:type="dcterms:W3CDTF">2022-03-11T10:20:17Z</dcterms:created>
  <dcterms:modified xsi:type="dcterms:W3CDTF">2022-04-22T03:19:17Z</dcterms:modified>
</cp:coreProperties>
</file>