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13004800" cy="9753600"/>
  <p:notesSz cx="6858000" cy="9144000"/>
  <p:defaultTextStyle>
    <a:lvl1pPr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1pPr>
    <a:lvl2pPr indent="228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2pPr>
    <a:lvl3pPr indent="457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3pPr>
    <a:lvl4pPr indent="685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4pPr>
    <a:lvl5pPr indent="9144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5pPr>
    <a:lvl6pPr indent="11430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6pPr>
    <a:lvl7pPr indent="13716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7pPr>
    <a:lvl8pPr indent="16002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8pPr>
    <a:lvl9pPr indent="1828800" algn="ctr" defTabSz="584200">
      <a:defRPr sz="4200"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1" name="Shape 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5912618" y="4451349"/>
            <a:ext cx="1181101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文本</a:t>
            </a:r>
          </a:p>
        </p:txBody>
      </p:sp>
      <p:sp>
        <p:nvSpPr>
          <p:cNvPr id="9" name="Shape 9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787400" y="8013700"/>
            <a:ext cx="11430000" cy="1562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4200">
              <a:solidFill>
                <a:srgbClr val="73B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One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Two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Three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Four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indent="228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indent="457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indent="685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indent="9144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indent="11430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indent="13716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indent="16002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indent="1828800" defTabSz="584200">
        <a:defRPr sz="72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44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marL="889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marL="1333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marL="1778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marL="2222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marL="2667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marL="3111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marL="35560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marL="4000500" indent="-444500" defTabSz="584200">
        <a:spcBef>
          <a:spcPts val="3600"/>
        </a:spcBef>
        <a:buSzPct val="30000"/>
        <a:buBlip>
          <a:blip r:embed="rId3"/>
        </a:buBlip>
        <a:defRPr sz="3600"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bodyStyle>
    <p:otherStyle>
      <a:lvl1pPr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584200">
        <a:defRPr b="1" sz="1400"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ripken/emscripten/wiki/Porting-Examples-and-Demos" TargetMode="External"/><Relationship Id="rId3" Type="http://schemas.openxmlformats.org/officeDocument/2006/relationships/hyperlink" Target="https://tsone.kapsi.fi/em-fceux/" TargetMode="Externa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kripken/emscripten/wiki/Emterpreter" TargetMode="External"/><Relationship Id="rId3" Type="http://schemas.openxmlformats.org/officeDocument/2006/relationships/hyperlink" Target="https://research.mozilla.org/2015/02/23/the-emterpreter-run-code-before-it-can-be-parsed/" TargetMode="Externa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dreamlayers/em-dosbox" TargetMode="External"/><Relationship Id="rId3" Type="http://schemas.openxmlformats.org/officeDocument/2006/relationships/hyperlink" Target="http://playdosgamesonline.com/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title"/>
          </p:nvPr>
        </p:nvSpPr>
        <p:spPr>
          <a:xfrm>
            <a:off x="850900" y="5337729"/>
            <a:ext cx="11303001" cy="825287"/>
          </a:xfrm>
          <a:prstGeom prst="rect">
            <a:avLst/>
          </a:prstGeom>
        </p:spPr>
        <p:txBody>
          <a:bodyPr/>
          <a:lstStyle>
            <a:lvl1pPr algn="ctr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EtherDream 2015</a:t>
            </a:r>
          </a:p>
        </p:txBody>
      </p:sp>
      <p:sp>
        <p:nvSpPr>
          <p:cNvPr id="34" name="Shape 34"/>
          <p:cNvSpPr/>
          <p:nvPr/>
        </p:nvSpPr>
        <p:spPr>
          <a:xfrm>
            <a:off x="850899" y="3317299"/>
            <a:ext cx="11303001" cy="1792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asm.js 原理和应用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850900" y="1270000"/>
            <a:ext cx="11303000" cy="1415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数字范围</a:t>
            </a:r>
          </a:p>
        </p:txBody>
      </p:sp>
      <p:sp>
        <p:nvSpPr>
          <p:cNvPr id="71" name="Shape 71"/>
          <p:cNvSpPr/>
          <p:nvPr/>
        </p:nvSpPr>
        <p:spPr>
          <a:xfrm>
            <a:off x="819150" y="6381849"/>
            <a:ext cx="9849297" cy="2216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JS 中 </a:t>
            </a: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位运算 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会先取整，并且结果保留 32 位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因此 </a:t>
            </a: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n | 0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的结果可用 </a:t>
            </a: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int32_t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容纳</a:t>
            </a:r>
          </a:p>
        </p:txBody>
      </p:sp>
      <p:sp>
        <p:nvSpPr>
          <p:cNvPr id="72" name="Shape 72"/>
          <p:cNvSpPr/>
          <p:nvPr/>
        </p:nvSpPr>
        <p:spPr>
          <a:xfrm>
            <a:off x="895350" y="2960588"/>
            <a:ext cx="10490052" cy="2901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69194" indent="-469194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 = i + 1;</a:t>
            </a: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      结果不确定，只能用浮点容纳</a:t>
            </a:r>
            <a:endParaRPr baseline="31999"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69194" indent="-469194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1A941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 = (i + 1) | 0;</a:t>
            </a: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结果整数，并且范围 [-2</a:t>
            </a:r>
            <a:r>
              <a:rPr baseline="31999"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31</a:t>
            </a: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, 2</a:t>
            </a:r>
            <a:r>
              <a:rPr baseline="31999"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31</a:t>
            </a: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)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850900" y="1270000"/>
            <a:ext cx="11303000" cy="1415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数字范围</a:t>
            </a:r>
          </a:p>
        </p:txBody>
      </p:sp>
      <p:sp>
        <p:nvSpPr>
          <p:cNvPr id="75" name="Shape 75"/>
          <p:cNvSpPr/>
          <p:nvPr/>
        </p:nvSpPr>
        <p:spPr>
          <a:xfrm>
            <a:off x="819150" y="7051873"/>
            <a:ext cx="9849297" cy="860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JS 引擎优化成 </a:t>
            </a:r>
            <a:r>
              <a:rPr sz="3600">
                <a:solidFill>
                  <a:srgbClr val="1A941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int32_t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，取代浮点型</a:t>
            </a:r>
          </a:p>
        </p:txBody>
      </p:sp>
      <p:sp>
        <p:nvSpPr>
          <p:cNvPr id="76" name="Shape 76"/>
          <p:cNvSpPr/>
          <p:nvPr/>
        </p:nvSpPr>
        <p:spPr>
          <a:xfrm>
            <a:off x="895350" y="3295600"/>
            <a:ext cx="9696897" cy="3146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……</a:t>
            </a:r>
            <a:b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b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for (i = 0; i &lt; n </a:t>
            </a:r>
            <a:r>
              <a:rPr sz="33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| 0</a:t>
            </a:r>
            <a: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; i = (i + 1) </a:t>
            </a:r>
            <a:r>
              <a:rPr sz="33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| 0</a:t>
            </a:r>
            <a: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) {</a:t>
            </a:r>
            <a:b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sum = (sum + i) </a:t>
            </a:r>
            <a:r>
              <a:rPr sz="33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| 0</a:t>
            </a:r>
            <a:b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3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850900" y="1270000"/>
            <a:ext cx="11303000" cy="1415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数字范围</a:t>
            </a:r>
          </a:p>
        </p:txBody>
      </p:sp>
      <p:sp>
        <p:nvSpPr>
          <p:cNvPr id="79" name="Shape 79"/>
          <p:cNvSpPr/>
          <p:nvPr/>
        </p:nvSpPr>
        <p:spPr>
          <a:xfrm>
            <a:off x="869950" y="3215902"/>
            <a:ext cx="9320411" cy="48711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44500" indent="-444500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</a:t>
            </a:r>
            <a:r>
              <a:rPr sz="3800">
                <a:solidFill>
                  <a:srgbClr val="1A941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| 0</a:t>
            </a: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                         int32_t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69194" indent="-469194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</a:t>
            </a:r>
            <a:r>
              <a:rPr sz="3800">
                <a:solidFill>
                  <a:srgbClr val="1A941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&gt;&gt;&gt; 0</a:t>
            </a: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                      uint32_t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69194" indent="-469194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</a:t>
            </a:r>
            <a:r>
              <a:rPr sz="3800">
                <a:solidFill>
                  <a:srgbClr val="1A941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 &amp; 0xffff                      </a:t>
            </a: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int16_t</a:t>
            </a:r>
            <a:endParaRPr sz="38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69194" indent="-469194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……</a:t>
            </a:r>
          </a:p>
        </p:txBody>
      </p:sp>
      <p:sp>
        <p:nvSpPr>
          <p:cNvPr id="80" name="Shape 80"/>
          <p:cNvSpPr/>
          <p:nvPr/>
        </p:nvSpPr>
        <p:spPr>
          <a:xfrm>
            <a:off x="4057650" y="4864100"/>
            <a:ext cx="1330177" cy="1048941"/>
          </a:xfrm>
          <a:prstGeom prst="rightArrow">
            <a:avLst>
              <a:gd name="adj1" fmla="val 32000"/>
              <a:gd name="adj2" fmla="val 77488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596900" y="3035300"/>
            <a:ext cx="11303000" cy="1415951"/>
          </a:xfrm>
          <a:prstGeom prst="rect">
            <a:avLst/>
          </a:prstGeom>
        </p:spPr>
        <p:txBody>
          <a:bodyPr/>
          <a:lstStyle>
            <a:lvl1pPr algn="ctr">
              <a:defRPr sz="8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8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asm.js</a:t>
            </a:r>
          </a:p>
        </p:txBody>
      </p:sp>
      <p:sp>
        <p:nvSpPr>
          <p:cNvPr id="83" name="Shape 83"/>
          <p:cNvSpPr/>
          <p:nvPr/>
        </p:nvSpPr>
        <p:spPr>
          <a:xfrm>
            <a:off x="-28327" y="4968502"/>
            <a:ext cx="12553454" cy="1716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spcBef>
                <a:spcPts val="3600"/>
              </a:spcBef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5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一种严格的 JavaScript 书写规范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title"/>
          </p:nvPr>
        </p:nvSpPr>
        <p:spPr>
          <a:xfrm>
            <a:off x="990600" y="12478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规范</a:t>
            </a:r>
          </a:p>
        </p:txBody>
      </p:sp>
      <p:sp>
        <p:nvSpPr>
          <p:cNvPr id="86" name="Shape 86"/>
          <p:cNvSpPr/>
          <p:nvPr>
            <p:ph type="body" idx="1"/>
          </p:nvPr>
        </p:nvSpPr>
        <p:spPr>
          <a:xfrm>
            <a:off x="1066800" y="2908175"/>
            <a:ext cx="9772750" cy="6181032"/>
          </a:xfrm>
          <a:prstGeom prst="rect">
            <a:avLst/>
          </a:prstGeom>
        </p:spPr>
        <p:txBody>
          <a:bodyPr anchor="ctr"/>
          <a:lstStyle/>
          <a:p>
            <a:pPr lvl="0" marL="444500" indent="-444500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只能数值计算（不支持字符串）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44500" indent="-444500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所有数值必须限定范围（模拟“强类型”）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44500" indent="-444500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不能使用全局变量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44500" indent="-444500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不支持闭包、动态参数等任何 JS 特征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44500" indent="-444500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……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违反任何一条，都会导致编译失败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模块定义</a:t>
            </a:r>
          </a:p>
        </p:txBody>
      </p:sp>
      <p:sp>
        <p:nvSpPr>
          <p:cNvPr id="89" name="Shape 89"/>
          <p:cNvSpPr/>
          <p:nvPr>
            <p:ph type="body" idx="1"/>
          </p:nvPr>
        </p:nvSpPr>
        <p:spPr>
          <a:xfrm>
            <a:off x="971549" y="2863973"/>
            <a:ext cx="10348368" cy="6006853"/>
          </a:xfrm>
          <a:prstGeom prst="rect">
            <a:avLst/>
          </a:prstGeom>
        </p:spPr>
        <p:txBody>
          <a:bodyPr anchor="ctr"/>
          <a:lstStyle/>
          <a:p>
            <a:pPr lvl="0" defTabSz="508254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                   </a:t>
            </a:r>
            <a:r>
              <a:rPr sz="3132">
                <a:solidFill>
                  <a:srgbClr val="0073C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常用函数 </a:t>
            </a: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</a:t>
            </a:r>
            <a:r>
              <a:rPr sz="3132">
                <a:solidFill>
                  <a:srgbClr val="0073C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外部函数 </a:t>
            </a: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</a:t>
            </a:r>
            <a:r>
              <a:rPr sz="3132">
                <a:solidFill>
                  <a:srgbClr val="0073C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内存</a:t>
            </a:r>
            <a:br>
              <a:rPr sz="3132">
                <a:solidFill>
                  <a:srgbClr val="0073C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function AsmModule(stdlib, foreign, heap) {</a:t>
            </a:r>
            <a:b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</a:t>
            </a: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"use asm";  </a:t>
            </a:r>
            <a:r>
              <a:rPr sz="3132">
                <a:solidFill>
                  <a:srgbClr val="0073C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开启标记</a:t>
            </a:r>
            <a:endParaRPr sz="3132">
              <a:solidFill>
                <a:srgbClr val="FFFFFF"/>
              </a:solidFill>
              <a:effectLst>
                <a:outerShdw sx="100000" sy="100000" kx="0" ky="0" algn="b" rotWithShape="0" blurRad="44196" dist="33147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defTabSz="508254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</a:t>
            </a:r>
            <a:r>
              <a:rPr sz="3132">
                <a:solidFill>
                  <a:srgbClr val="0073C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程序内容 ...</a:t>
            </a:r>
            <a:endParaRPr sz="3132">
              <a:solidFill>
                <a:srgbClr val="FFFFFF"/>
              </a:solidFill>
              <a:effectLst>
                <a:outerShdw sx="100000" sy="100000" kx="0" ky="0" algn="b" rotWithShape="0" blurRad="44196" dist="33147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defTabSz="508254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return {       </a:t>
            </a:r>
            <a:r>
              <a:rPr sz="3132">
                <a:solidFill>
                  <a:srgbClr val="0073C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导出接口</a:t>
            </a:r>
            <a:b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method_1:  fn_1,        </a:t>
            </a:r>
            <a:b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method_2:  fn_2,</a:t>
            </a:r>
            <a:b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};</a:t>
            </a:r>
            <a:b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132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title"/>
          </p:nvPr>
        </p:nvSpPr>
        <p:spPr>
          <a:xfrm>
            <a:off x="990600" y="629592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函数定义</a:t>
            </a:r>
          </a:p>
        </p:txBody>
      </p:sp>
      <p:sp>
        <p:nvSpPr>
          <p:cNvPr id="92" name="Shape 92"/>
          <p:cNvSpPr/>
          <p:nvPr/>
        </p:nvSpPr>
        <p:spPr>
          <a:xfrm>
            <a:off x="1035050" y="2640313"/>
            <a:ext cx="9779595" cy="3069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function add( a, b ) {</a:t>
            </a:r>
            <a:b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a = a </a:t>
            </a:r>
            <a:r>
              <a:rPr sz="34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| 0</a:t>
            </a: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                  // 参数类型声明</a:t>
            </a:r>
            <a:b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b = b </a:t>
            </a:r>
            <a:r>
              <a:rPr sz="34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| 0</a:t>
            </a: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  <a:b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return (a + b) </a:t>
            </a:r>
            <a:r>
              <a:rPr sz="3400">
                <a:solidFill>
                  <a:srgbClr val="1A941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| 0</a:t>
            </a: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  <a:b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4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}</a:t>
            </a:r>
          </a:p>
        </p:txBody>
      </p:sp>
      <p:sp>
        <p:nvSpPr>
          <p:cNvPr id="93" name="Shape 93"/>
          <p:cNvSpPr/>
          <p:nvPr/>
        </p:nvSpPr>
        <p:spPr>
          <a:xfrm>
            <a:off x="1035050" y="7265030"/>
            <a:ext cx="9779595" cy="1793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 defTabSz="578358">
              <a:spcBef>
                <a:spcPts val="35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366">
                <a:solidFill>
                  <a:srgbClr val="1A941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int32_t</a:t>
            </a:r>
            <a:r>
              <a:rPr sz="3366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add(</a:t>
            </a:r>
            <a:r>
              <a:rPr sz="3366">
                <a:solidFill>
                  <a:srgbClr val="1497FC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int32_t</a:t>
            </a:r>
            <a:r>
              <a:rPr sz="3366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a, </a:t>
            </a:r>
            <a:r>
              <a:rPr sz="3366">
                <a:solidFill>
                  <a:srgbClr val="1497FC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int32_t</a:t>
            </a:r>
            <a:r>
              <a:rPr sz="3366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b) {</a:t>
            </a:r>
            <a:br>
              <a:rPr sz="3366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366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return a + b;</a:t>
            </a:r>
            <a:br>
              <a:rPr sz="3366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366">
                <a:solidFill>
                  <a:srgbClr val="FFFFFF"/>
                </a:solidFill>
                <a:effectLst>
                  <a:outerShdw sx="100000" sy="100000" kx="0" ky="0" algn="b" rotWithShape="0" blurRad="50292" dist="37719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}</a:t>
            </a:r>
          </a:p>
        </p:txBody>
      </p:sp>
      <p:sp>
        <p:nvSpPr>
          <p:cNvPr id="94" name="Shape 94"/>
          <p:cNvSpPr/>
          <p:nvPr/>
        </p:nvSpPr>
        <p:spPr>
          <a:xfrm rot="5392502">
            <a:off x="5290235" y="5614753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title"/>
          </p:nvPr>
        </p:nvSpPr>
        <p:spPr>
          <a:xfrm>
            <a:off x="952500" y="6382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演示</a:t>
            </a:r>
          </a:p>
        </p:txBody>
      </p:sp>
      <p:sp>
        <p:nvSpPr>
          <p:cNvPr id="97" name="Shape 97"/>
          <p:cNvSpPr/>
          <p:nvPr>
            <p:ph type="body" idx="1"/>
          </p:nvPr>
        </p:nvSpPr>
        <p:spPr>
          <a:xfrm>
            <a:off x="971549" y="2224955"/>
            <a:ext cx="11061702" cy="6645871"/>
          </a:xfrm>
          <a:prstGeom prst="rect">
            <a:avLst/>
          </a:prstGeom>
        </p:spPr>
        <p:txBody>
          <a:bodyPr anchor="ctr"/>
          <a:lstStyle/>
          <a:p>
            <a:pPr lvl="0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function AsmTest() {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"</a:t>
            </a:r>
            <a:r>
              <a:rPr sz="3600">
                <a:solidFill>
                  <a:srgbClr val="1497F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use asm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";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function add(a, b) {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    a = a </a:t>
            </a:r>
            <a:r>
              <a:rPr sz="3600">
                <a:solidFill>
                  <a:srgbClr val="1497F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| 0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    b = b </a:t>
            </a:r>
            <a:r>
              <a:rPr sz="3600">
                <a:solidFill>
                  <a:srgbClr val="1497F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| 0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    return (a + b) </a:t>
            </a:r>
            <a:r>
              <a:rPr sz="3600">
                <a:solidFill>
                  <a:srgbClr val="1497F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| 0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return {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    add: add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    };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</a:b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内存访问</a:t>
            </a:r>
          </a:p>
        </p:txBody>
      </p:sp>
      <p:sp>
        <p:nvSpPr>
          <p:cNvPr id="100" name="Shape 100"/>
          <p:cNvSpPr/>
          <p:nvPr/>
        </p:nvSpPr>
        <p:spPr>
          <a:xfrm>
            <a:off x="1035050" y="3065611"/>
            <a:ext cx="10322520" cy="62481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DE6A1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传统 Array</a:t>
            </a:r>
            <a:endParaRPr sz="3000">
              <a:solidFill>
                <a:srgbClr val="DE6A10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可以存储任意 JS 类型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长度可变，可存在空元素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1A941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HTML5 ArrayBuffer</a:t>
            </a:r>
            <a:endParaRPr sz="3000">
              <a:solidFill>
                <a:srgbClr val="1A941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存储二进制数据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长度固定，线性存储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内存访问</a:t>
            </a:r>
          </a:p>
        </p:txBody>
      </p:sp>
      <p:sp>
        <p:nvSpPr>
          <p:cNvPr id="103" name="Shape 103"/>
          <p:cNvSpPr/>
          <p:nvPr/>
        </p:nvSpPr>
        <p:spPr>
          <a:xfrm>
            <a:off x="1035050" y="3108395"/>
            <a:ext cx="10322520" cy="573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3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var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buf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= new ArrayBuffer(1000);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var ptr8 = new </a:t>
            </a:r>
            <a:r>
              <a:rPr sz="30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Int8Array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(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buf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);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var ptr16 = new </a:t>
            </a:r>
            <a:r>
              <a:rPr sz="30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Int16Array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(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buf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);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3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char*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buf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= new char[1000];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int8_t*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ptr8 = (int8_t*)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buf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int16_t*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ptr16 = (int16_t*)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buf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</a:p>
        </p:txBody>
      </p:sp>
      <p:sp>
        <p:nvSpPr>
          <p:cNvPr id="104" name="Shape 104"/>
          <p:cNvSpPr/>
          <p:nvPr/>
        </p:nvSpPr>
        <p:spPr>
          <a:xfrm rot="5415245">
            <a:off x="4019550" y="534035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type="title"/>
          </p:nvPr>
        </p:nvSpPr>
        <p:spPr>
          <a:xfrm>
            <a:off x="1727200" y="762000"/>
            <a:ext cx="7459911" cy="2438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分享话题</a:t>
            </a:r>
          </a:p>
        </p:txBody>
      </p:sp>
      <p:sp>
        <p:nvSpPr>
          <p:cNvPr id="37" name="Shape 37"/>
          <p:cNvSpPr/>
          <p:nvPr>
            <p:ph type="body" idx="1"/>
          </p:nvPr>
        </p:nvSpPr>
        <p:spPr>
          <a:xfrm>
            <a:off x="1727200" y="2768600"/>
            <a:ext cx="9772750" cy="5715000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为什么要有 asm.js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实现原理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相关工具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实际应用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模拟指针</a:t>
            </a:r>
          </a:p>
        </p:txBody>
      </p:sp>
      <p:sp>
        <p:nvSpPr>
          <p:cNvPr id="107" name="Shape 107"/>
          <p:cNvSpPr/>
          <p:nvPr/>
        </p:nvSpPr>
        <p:spPr>
          <a:xfrm>
            <a:off x="1009650" y="3463995"/>
            <a:ext cx="10266065" cy="371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3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ptr8[</a:t>
            </a: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0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] = </a:t>
            </a:r>
            <a:r>
              <a:rPr sz="36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0x11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3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ptr8[</a:t>
            </a: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1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] = </a:t>
            </a:r>
            <a:r>
              <a:rPr sz="36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0x22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3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console.log( ptr16[</a:t>
            </a: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0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] );      // </a:t>
            </a:r>
            <a:r>
              <a:rPr sz="36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0x2211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asm.js 总结</a:t>
            </a:r>
          </a:p>
        </p:txBody>
      </p:sp>
      <p:sp>
        <p:nvSpPr>
          <p:cNvPr id="110" name="Shape 110"/>
          <p:cNvSpPr/>
          <p:nvPr/>
        </p:nvSpPr>
        <p:spPr>
          <a:xfrm>
            <a:off x="1035050" y="3108395"/>
            <a:ext cx="10322520" cy="573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70416" indent="-370416" algn="l">
              <a:lnSpc>
                <a:spcPct val="15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使用 JS 语法，描述一种底层语言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5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强类型、静态特征、线性内存，性能接近本地程序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5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不支持 asm.js 的引擎仍能正常运行，只是性能较低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DE6A1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缺点：书写复杂，需借助工具生成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相关工具</a:t>
            </a:r>
          </a:p>
        </p:txBody>
      </p:sp>
      <p:sp>
        <p:nvSpPr>
          <p:cNvPr id="113" name="Shape 113"/>
          <p:cNvSpPr/>
          <p:nvPr/>
        </p:nvSpPr>
        <p:spPr>
          <a:xfrm>
            <a:off x="1098550" y="3336995"/>
            <a:ext cx="10585996" cy="4173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能将 C/C++ 转换成 asm.js 的工具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5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Cheerp             不流行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5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DE6A1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emscripten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Mozilla 发布，免费，开源，持续更新</a:t>
            </a:r>
          </a:p>
        </p:txBody>
      </p: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转换方式</a:t>
            </a:r>
          </a:p>
        </p:txBody>
      </p:sp>
      <p:sp>
        <p:nvSpPr>
          <p:cNvPr id="116" name="Shape 116"/>
          <p:cNvSpPr/>
          <p:nvPr/>
        </p:nvSpPr>
        <p:spPr>
          <a:xfrm>
            <a:off x="1035050" y="3108395"/>
            <a:ext cx="10585996" cy="543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不同于 CoffeeScript、TypeScript 那种 1：1 转换</a:t>
            </a:r>
            <a:endParaRPr sz="3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emscripten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：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DE6A1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C/C++          LLVM  bitcode           JS</a:t>
            </a:r>
            <a:endParaRPr sz="4200">
              <a:solidFill>
                <a:srgbClr val="DE6A10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编译期间深度优化，性能再次提升</a:t>
            </a:r>
          </a:p>
        </p:txBody>
      </p:sp>
      <p:sp>
        <p:nvSpPr>
          <p:cNvPr id="117" name="Shape 117"/>
          <p:cNvSpPr/>
          <p:nvPr/>
        </p:nvSpPr>
        <p:spPr>
          <a:xfrm>
            <a:off x="3054498" y="5670550"/>
            <a:ext cx="1238499" cy="1125588"/>
          </a:xfrm>
          <a:prstGeom prst="rightArrow">
            <a:avLst>
              <a:gd name="adj1" fmla="val 32000"/>
              <a:gd name="adj2" fmla="val 7042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  <p:sp>
        <p:nvSpPr>
          <p:cNvPr id="118" name="Shape 118"/>
          <p:cNvSpPr/>
          <p:nvPr/>
        </p:nvSpPr>
        <p:spPr>
          <a:xfrm>
            <a:off x="8655198" y="5670550"/>
            <a:ext cx="1238499" cy="1125588"/>
          </a:xfrm>
          <a:prstGeom prst="rightArrow">
            <a:avLst>
              <a:gd name="adj1" fmla="val 32000"/>
              <a:gd name="adj2" fmla="val 7042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演示</a:t>
            </a:r>
          </a:p>
        </p:txBody>
      </p:sp>
      <p:pic>
        <p:nvPicPr>
          <p:cNvPr id="12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2415" y="3044618"/>
            <a:ext cx="7803458" cy="401996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Shape 122"/>
          <p:cNvSpPr/>
          <p:nvPr/>
        </p:nvSpPr>
        <p:spPr>
          <a:xfrm>
            <a:off x="1111250" y="7661324"/>
            <a:ext cx="10185152" cy="993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150000"/>
              </a:lnSpc>
              <a:spcBef>
                <a:spcPts val="3600"/>
              </a:spcBef>
              <a:defRPr sz="320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emcc main.c -o main.html</a:t>
            </a:r>
          </a:p>
        </p:txBody>
      </p:sp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演示</a:t>
            </a:r>
          </a:p>
        </p:txBody>
      </p:sp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8530" y="3143963"/>
            <a:ext cx="10501808" cy="4217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细节</a:t>
            </a:r>
          </a:p>
        </p:txBody>
      </p:sp>
      <p:sp>
        <p:nvSpPr>
          <p:cNvPr id="128" name="Shape 128"/>
          <p:cNvSpPr/>
          <p:nvPr/>
        </p:nvSpPr>
        <p:spPr>
          <a:xfrm>
            <a:off x="1035050" y="3108395"/>
            <a:ext cx="10322520" cy="5733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550333" indent="-550333" algn="l">
              <a:lnSpc>
                <a:spcPct val="150000"/>
              </a:lnSpc>
              <a:spcBef>
                <a:spcPts val="36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字符串如何实现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550333" indent="-550333" algn="l">
              <a:lnSpc>
                <a:spcPct val="150000"/>
              </a:lnSpc>
              <a:spcBef>
                <a:spcPts val="36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程序流程转换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550333" indent="-550333" algn="l">
              <a:lnSpc>
                <a:spcPct val="150000"/>
              </a:lnSpc>
              <a:spcBef>
                <a:spcPts val="36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管理内存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550333" indent="-550333" algn="l">
              <a:lnSpc>
                <a:spcPct val="150000"/>
              </a:lnSpc>
              <a:spcBef>
                <a:spcPts val="3600"/>
              </a:spcBef>
              <a:buSzPct val="100000"/>
              <a:buAutoNum type="arabicPeriod" startAt="1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API 模拟</a:t>
            </a:r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字符串</a:t>
            </a:r>
          </a:p>
        </p:txBody>
      </p:sp>
      <p:sp>
        <p:nvSpPr>
          <p:cNvPr id="131" name="Shape 131"/>
          <p:cNvSpPr/>
          <p:nvPr/>
        </p:nvSpPr>
        <p:spPr>
          <a:xfrm>
            <a:off x="1035050" y="3108395"/>
            <a:ext cx="10322520" cy="2305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 字符串本质为数字（char*），所以内部都是</a:t>
            </a:r>
            <a:r>
              <a:rPr sz="3000">
                <a:solidFill>
                  <a:srgbClr val="C3971A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数值计算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只有输出展示时，才转换成 JS 字符串 (utf-8)</a:t>
            </a:r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程序流程</a:t>
            </a:r>
          </a:p>
        </p:txBody>
      </p:sp>
      <p:sp>
        <p:nvSpPr>
          <p:cNvPr id="134" name="Shape 134"/>
          <p:cNvSpPr/>
          <p:nvPr/>
        </p:nvSpPr>
        <p:spPr>
          <a:xfrm>
            <a:off x="1035050" y="3322682"/>
            <a:ext cx="9577794" cy="5071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JS 和 C 都支持的流程符：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if / for / do / while / switch</a:t>
            </a:r>
            <a:endParaRPr sz="3000">
              <a:solidFill>
                <a:srgbClr val="0073C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endParaRPr sz="3000">
              <a:solidFill>
                <a:srgbClr val="0073C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JS 不支持的流程符：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DE6A1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goto</a:t>
            </a:r>
          </a:p>
        </p:txBody>
      </p:sp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/>
        </p:nvSpPr>
        <p:spPr>
          <a:xfrm>
            <a:off x="984250" y="3004686"/>
            <a:ext cx="4592934" cy="1014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spcBef>
                <a:spcPts val="3600"/>
              </a:spcBef>
              <a:defRPr sz="4400">
                <a:solidFill>
                  <a:srgbClr val="0073CF"/>
                </a:solidFill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模拟语块之间跳转</a:t>
            </a:r>
          </a:p>
        </p:txBody>
      </p:sp>
      <p:sp>
        <p:nvSpPr>
          <p:cNvPr id="137" name="Shape 137"/>
          <p:cNvSpPr/>
          <p:nvPr>
            <p:ph type="title"/>
          </p:nvPr>
        </p:nvSpPr>
        <p:spPr>
          <a:xfrm>
            <a:off x="990600" y="11208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reloop</a:t>
            </a:r>
          </a:p>
        </p:txBody>
      </p:sp>
      <p:sp>
        <p:nvSpPr>
          <p:cNvPr id="138" name="Shape 138"/>
          <p:cNvSpPr/>
          <p:nvPr/>
        </p:nvSpPr>
        <p:spPr>
          <a:xfrm>
            <a:off x="6432550" y="2686666"/>
            <a:ext cx="4464993" cy="592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while (true) {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switch (label) {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case </a:t>
            </a:r>
            <a:r>
              <a:rPr sz="2600">
                <a:solidFill>
                  <a:srgbClr val="7CCB25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1:</a:t>
            </a:r>
            <a:br>
              <a:rPr sz="2600">
                <a:solidFill>
                  <a:srgbClr val="7CCB25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……;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</a:t>
            </a:r>
            <a:r>
              <a:rPr sz="2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label = 3</a:t>
            </a:r>
            <a:r>
              <a:rPr sz="26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 </a:t>
            </a: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break;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case </a:t>
            </a:r>
            <a:r>
              <a:rPr sz="2600">
                <a:solidFill>
                  <a:srgbClr val="DCBD23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2: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……;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</a:t>
            </a:r>
            <a:r>
              <a:rPr sz="2600">
                <a:solidFill>
                  <a:srgbClr val="7CCB25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label = 1</a:t>
            </a: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 break;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case </a:t>
            </a:r>
            <a:r>
              <a:rPr sz="2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3: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……;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    </a:t>
            </a:r>
            <a:r>
              <a:rPr sz="2600">
                <a:solidFill>
                  <a:srgbClr val="DCBD23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label = 2</a:t>
            </a: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 break;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}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}</a:t>
            </a:r>
          </a:p>
        </p:txBody>
      </p:sp>
      <p:sp>
        <p:nvSpPr>
          <p:cNvPr id="139" name="Shape 139"/>
          <p:cNvSpPr/>
          <p:nvPr/>
        </p:nvSpPr>
        <p:spPr>
          <a:xfrm>
            <a:off x="1085850" y="4347418"/>
            <a:ext cx="3326953" cy="4491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600">
                <a:solidFill>
                  <a:srgbClr val="7CCB25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a: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……; 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goto </a:t>
            </a:r>
            <a:r>
              <a:rPr sz="2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</a:t>
            </a: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DCBD23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b: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……;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goto </a:t>
            </a:r>
            <a:r>
              <a:rPr sz="2600">
                <a:solidFill>
                  <a:srgbClr val="7CCB25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a</a:t>
            </a: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c: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……;</a:t>
            </a:r>
            <a:b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goto </a:t>
            </a:r>
            <a:r>
              <a:rPr sz="2600">
                <a:solidFill>
                  <a:srgbClr val="DCBD23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b</a:t>
            </a:r>
            <a:r>
              <a:rPr sz="2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;</a:t>
            </a:r>
          </a:p>
        </p:txBody>
      </p:sp>
      <p:sp>
        <p:nvSpPr>
          <p:cNvPr id="140" name="Shape 140"/>
          <p:cNvSpPr/>
          <p:nvPr/>
        </p:nvSpPr>
        <p:spPr>
          <a:xfrm>
            <a:off x="4425726" y="4902200"/>
            <a:ext cx="1270001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1"/>
          <p:cNvGrpSpPr/>
          <p:nvPr/>
        </p:nvGrpSpPr>
        <p:grpSpPr>
          <a:xfrm>
            <a:off x="7023100" y="2565400"/>
            <a:ext cx="5397500" cy="6121400"/>
            <a:chOff x="-190500" y="-190500"/>
            <a:chExt cx="5397500" cy="6121400"/>
          </a:xfrm>
        </p:grpSpPr>
        <p:pic>
          <p:nvPicPr>
            <p:cNvPr id="40" name="143070716_1012x1350.jpeg"/>
            <p:cNvPicPr/>
            <p:nvPr/>
          </p:nvPicPr>
          <p:blipFill>
            <a:blip r:embed="rId2">
              <a:extLst/>
            </a:blip>
            <a:srcRect l="0" t="7211" r="0" b="7388"/>
            <a:stretch>
              <a:fillRect/>
            </a:stretch>
          </p:blipFill>
          <p:spPr>
            <a:xfrm>
              <a:off x="0" y="0"/>
              <a:ext cx="5016500" cy="57150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39" name="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0" y="-190500"/>
              <a:ext cx="5397500" cy="6121400"/>
            </a:xfrm>
            <a:prstGeom prst="rect">
              <a:avLst/>
            </a:prstGeom>
            <a:effectLst/>
          </p:spPr>
        </p:pic>
      </p:grpSp>
      <p:sp>
        <p:nvSpPr>
          <p:cNvPr id="42" name="Shape 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JS 性能问题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793750" y="2654300"/>
            <a:ext cx="5422900" cy="3172024"/>
          </a:xfrm>
          <a:prstGeom prst="rect">
            <a:avLst/>
          </a:prstGeom>
        </p:spPr>
        <p:txBody>
          <a:bodyPr/>
          <a:lstStyle/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动态类型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解释执行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4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沙箱限制</a:t>
            </a:r>
          </a:p>
        </p:txBody>
      </p:sp>
      <p:sp>
        <p:nvSpPr>
          <p:cNvPr id="44" name="Shape 44"/>
          <p:cNvSpPr/>
          <p:nvPr/>
        </p:nvSpPr>
        <p:spPr>
          <a:xfrm>
            <a:off x="806450" y="6760269"/>
            <a:ext cx="5848598" cy="1913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spcBef>
                <a:spcPts val="3600"/>
              </a:spcBef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业务需求：灵活 &gt; 性能</a:t>
            </a:r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内存管理</a:t>
            </a:r>
          </a:p>
        </p:txBody>
      </p:sp>
      <p:sp>
        <p:nvSpPr>
          <p:cNvPr id="143" name="Shape 143"/>
          <p:cNvSpPr/>
          <p:nvPr/>
        </p:nvSpPr>
        <p:spPr>
          <a:xfrm>
            <a:off x="1035050" y="3108395"/>
            <a:ext cx="10294293" cy="1032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150000"/>
              </a:lnSpc>
              <a:spcBef>
                <a:spcPts val="3600"/>
              </a:spcBef>
              <a:defRPr sz="300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申请大块 ArrayBuffer，模拟地址空间</a:t>
            </a:r>
          </a:p>
        </p:txBody>
      </p:sp>
      <p:pic>
        <p:nvPicPr>
          <p:cNvPr id="1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453" y="4265947"/>
            <a:ext cx="8106058" cy="391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内存管理</a:t>
            </a:r>
          </a:p>
        </p:txBody>
      </p:sp>
      <p:sp>
        <p:nvSpPr>
          <p:cNvPr id="147" name="Shape 147"/>
          <p:cNvSpPr/>
          <p:nvPr/>
        </p:nvSpPr>
        <p:spPr>
          <a:xfrm>
            <a:off x="1047750" y="3095695"/>
            <a:ext cx="10322520" cy="5716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ArrayBuffer 的分配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全局数据（全局变量、字符串常量等）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栈（函数中的局部变量）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堆（动态申请的内存）</a:t>
            </a:r>
          </a:p>
        </p:txBody>
      </p:sp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1082377" y="3375095"/>
            <a:ext cx="10187534" cy="5494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uint8_t arr[100];            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全局变量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 main() {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int i = 123;                 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栈数据</a:t>
            </a:r>
            <a:b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malloc(100);               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堆数据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printf(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"hello world"</a:t>
            </a: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)； 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常量数据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return 0;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}</a:t>
            </a:r>
          </a:p>
        </p:txBody>
      </p:sp>
      <p:sp>
        <p:nvSpPr>
          <p:cNvPr id="150" name="Shape 150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内存管理</a:t>
            </a:r>
          </a:p>
        </p:txBody>
      </p: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栈的细节</a:t>
            </a:r>
          </a:p>
        </p:txBody>
      </p:sp>
      <p:sp>
        <p:nvSpPr>
          <p:cNvPr id="153" name="Shape 153"/>
          <p:cNvSpPr/>
          <p:nvPr/>
        </p:nvSpPr>
        <p:spPr>
          <a:xfrm>
            <a:off x="1047750" y="3032195"/>
            <a:ext cx="10322520" cy="5716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function  A() {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var a = 0;                 // 直接用 JS 层面的栈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var b = 0;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buffer[SP + 0] = 1;   // 使用虚拟的栈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buffer[SP + 1] = 2;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}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DE6A1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 中简单的局部变量，大多可编译成 JS 变量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栈的细节</a:t>
            </a:r>
          </a:p>
        </p:txBody>
      </p:sp>
      <p:sp>
        <p:nvSpPr>
          <p:cNvPr id="156" name="Shape 156"/>
          <p:cNvSpPr/>
          <p:nvPr/>
        </p:nvSpPr>
        <p:spPr>
          <a:xfrm>
            <a:off x="1082377" y="3375095"/>
            <a:ext cx="10579014" cy="5494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int func() {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int i = 123;       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独立的 C 栈变量 -&gt; 独立的 JS 栈变量</a:t>
            </a:r>
            <a:b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i = 456;          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int x = 123;       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该变量存在引用，只能使用模拟栈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int* y = &amp;x;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    ……</a:t>
            </a:r>
            <a:b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</a:b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}</a:t>
            </a:r>
          </a:p>
        </p:txBody>
      </p:sp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堆内存</a:t>
            </a:r>
          </a:p>
        </p:txBody>
      </p:sp>
      <p:pic>
        <p:nvPicPr>
          <p:cNvPr id="15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650" y="3042690"/>
            <a:ext cx="8079703" cy="4330422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Shape 160"/>
          <p:cNvSpPr/>
          <p:nvPr/>
        </p:nvSpPr>
        <p:spPr>
          <a:xfrm>
            <a:off x="984250" y="7955132"/>
            <a:ext cx="10529987" cy="1014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spcBef>
                <a:spcPts val="3600"/>
              </a:spcBef>
              <a:defRPr sz="3000">
                <a:latin typeface="Geneva"/>
                <a:ea typeface="Geneva"/>
                <a:cs typeface="Geneva"/>
                <a:sym typeface="Geneva"/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使用 malloc 和 free 函数，动态管理 ArrayBuffer 中的内存</a:t>
            </a:r>
          </a:p>
        </p:txBody>
      </p:sp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API 模拟</a:t>
            </a:r>
          </a:p>
        </p:txBody>
      </p:sp>
      <p:sp>
        <p:nvSpPr>
          <p:cNvPr id="163" name="Shape 163"/>
          <p:cNvSpPr/>
          <p:nvPr/>
        </p:nvSpPr>
        <p:spPr>
          <a:xfrm>
            <a:off x="1047750" y="3095695"/>
            <a:ext cx="10322520" cy="5716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文件系统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终端（TTY）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图像渲染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音频播放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lnSpc>
                <a:spcPct val="120000"/>
              </a:lnSpc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网络接口</a:t>
            </a:r>
          </a:p>
        </p:txBody>
      </p:sp>
    </p:spTree>
  </p:cSld>
  <p:clrMapOvr>
    <a:masterClrMapping/>
  </p:clrMapOvr>
  <p:transition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演示</a:t>
            </a:r>
          </a:p>
        </p:txBody>
      </p:sp>
      <p:sp>
        <p:nvSpPr>
          <p:cNvPr id="166" name="Shape 166"/>
          <p:cNvSpPr/>
          <p:nvPr/>
        </p:nvSpPr>
        <p:spPr>
          <a:xfrm>
            <a:off x="1022352" y="3146135"/>
            <a:ext cx="9929470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4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2" invalidUrl="" action="" tgtFrame="" tooltip="" history="1" highlightClick="0" endSnd="0"/>
              </a:rPr>
              <a:t>https://github.com/kripken/emscripten/wiki/Porting-Examples-and-Demos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4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hlinkClick r:id="rId3" invalidUrl="" action="" tgtFrame="" tooltip="" history="1" highlightClick="0" endSnd="0"/>
              </a:rPr>
              <a:t>https://tsone.kapsi.fi/em-fceux/</a:t>
            </a:r>
          </a:p>
        </p:txBody>
      </p:sp>
    </p:spTree>
  </p:cSld>
  <p:clrMapOvr>
    <a:masterClrMapping/>
  </p:clrMapOvr>
  <p:transition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asm.js 缺陷</a:t>
            </a:r>
          </a:p>
        </p:txBody>
      </p:sp>
      <p:sp>
        <p:nvSpPr>
          <p:cNvPr id="169" name="Shape 169"/>
          <p:cNvSpPr/>
          <p:nvPr/>
        </p:nvSpPr>
        <p:spPr>
          <a:xfrm>
            <a:off x="1047750" y="3032195"/>
            <a:ext cx="10644694" cy="597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本质仍是 JS 代码，初始化开销很大（语法分析、优化等）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解决方案：</a:t>
            </a: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Emterpreter</a:t>
            </a:r>
            <a:endParaRPr sz="3000">
              <a:solidFill>
                <a:srgbClr val="0073C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lnSpc>
                <a:spcPct val="15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C -&gt; 字节码，由虚拟机解释执行（运行变慢，启动加快）</a:t>
            </a:r>
            <a:endParaRPr sz="3000">
              <a:solidFill>
                <a:srgbClr val="0073C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原理：</a:t>
            </a:r>
            <a:r>
              <a:rPr sz="22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  <a:hlinkClick r:id="rId2" invalidUrl="" action="" tgtFrame="" tooltip="" history="1" highlightClick="0" endSnd="0"/>
              </a:rPr>
              <a:t>https://github.com/kripken/emscripten/wiki/Emterpreter</a:t>
            </a:r>
            <a:endParaRPr sz="22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2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对比：</a:t>
            </a:r>
            <a:r>
              <a:rPr sz="22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  <a:hlinkClick r:id="rId3" invalidUrl="" action="" tgtFrame="" tooltip="" history="1" highlightClick="0" endSnd="0"/>
              </a:rPr>
              <a:t>https://research.mozilla.org/2015/02/23/the-emterpreter-run-code-before-it-can-be-parsed/</a:t>
            </a:r>
          </a:p>
        </p:txBody>
      </p:sp>
    </p:spTree>
  </p:cSld>
  <p:clrMapOvr>
    <a:masterClrMapping/>
  </p:clrMapOvr>
  <p:transition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Emterpreter 案例</a:t>
            </a:r>
          </a:p>
        </p:txBody>
      </p:sp>
      <p:sp>
        <p:nvSpPr>
          <p:cNvPr id="172" name="Shape 172"/>
          <p:cNvSpPr/>
          <p:nvPr/>
        </p:nvSpPr>
        <p:spPr>
          <a:xfrm>
            <a:off x="1047750" y="3032195"/>
            <a:ext cx="10644694" cy="597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网页版 DOSBOX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  <a:hlinkClick r:id="rId2" invalidUrl="" action="" tgtFrame="" tooltip="" history="1" highlightClick="0" endSnd="0"/>
              </a:rPr>
              <a:t>https://github.com/dreamlayers/em-dosbox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在线演示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 u="sng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  <a:hlinkClick r:id="rId3" invalidUrl="" action="" tgtFrame="" tooltip="" history="1" highlightClick="0" endSnd="0"/>
              </a:rPr>
              <a:t>http://playdosgamesonline.com/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编译型语言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901700" y="2805038"/>
            <a:ext cx="3170387" cy="6099325"/>
          </a:xfrm>
          <a:prstGeom prst="rect">
            <a:avLst/>
          </a:prstGeom>
        </p:spPr>
        <p:txBody>
          <a:bodyPr anchor="t"/>
          <a:lstStyle/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ActiveX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Applet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NPAPI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Silverlight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NaCl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Flash</a:t>
            </a:r>
          </a:p>
        </p:txBody>
      </p:sp>
      <p:sp>
        <p:nvSpPr>
          <p:cNvPr id="48" name="Shape 48"/>
          <p:cNvSpPr/>
          <p:nvPr/>
        </p:nvSpPr>
        <p:spPr>
          <a:xfrm>
            <a:off x="4445000" y="2803375"/>
            <a:ext cx="6960345" cy="610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lnSpc>
                <a:spcPct val="16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需安装</a:t>
            </a:r>
            <a:endParaRPr sz="3600">
              <a:solidFill>
                <a:srgbClr val="C82506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lnSpc>
                <a:spcPct val="16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需安装</a:t>
            </a:r>
            <a:endParaRPr sz="3600">
              <a:solidFill>
                <a:srgbClr val="C82506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lnSpc>
                <a:spcPct val="16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需安装</a:t>
            </a:r>
            <a:endParaRPr sz="3600">
              <a:solidFill>
                <a:srgbClr val="C82506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lnSpc>
                <a:spcPct val="16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需安装</a:t>
            </a:r>
            <a:endParaRPr sz="3600">
              <a:solidFill>
                <a:srgbClr val="C82506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lnSpc>
                <a:spcPct val="16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C3971A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只支持 Chrome（商店应用）</a:t>
            </a:r>
            <a:endParaRPr sz="3600">
              <a:solidFill>
                <a:srgbClr val="C3971A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algn="l">
              <a:lnSpc>
                <a:spcPct val="160000"/>
              </a:lnSpc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C3971A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即将淘汰</a:t>
            </a:r>
          </a:p>
        </p:txBody>
      </p:sp>
    </p:spTree>
  </p:cSld>
  <p:clrMapOvr>
    <a:masterClrMapping/>
  </p:clrMapOvr>
  <p:transition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asted-image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1631" y="101615"/>
            <a:ext cx="9428709" cy="9550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EM-DOSBOX</a:t>
            </a:r>
          </a:p>
        </p:txBody>
      </p:sp>
      <p:sp>
        <p:nvSpPr>
          <p:cNvPr id="177" name="Shape 177"/>
          <p:cNvSpPr/>
          <p:nvPr/>
        </p:nvSpPr>
        <p:spPr>
          <a:xfrm>
            <a:off x="1047750" y="3032195"/>
            <a:ext cx="10644694" cy="597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虚拟机（JS 引擎）里的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虚拟机（emterpreter）里的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虚拟机（X86 模拟）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盗梦空间的感觉~ </a:t>
            </a:r>
            <a:endParaRPr sz="3000">
              <a:solidFill>
                <a:srgbClr val="0073C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不过仍然很流畅。。。</a:t>
            </a:r>
          </a:p>
        </p:txBody>
      </p:sp>
    </p:spTree>
  </p:cSld>
  <p:clrMapOvr>
    <a:masterClrMapping/>
  </p:clrMapOvr>
  <p:transition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888" y="258261"/>
            <a:ext cx="12733024" cy="8998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xfrm>
            <a:off x="990600" y="1260524"/>
            <a:ext cx="11303000" cy="141595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原生虚拟机</a:t>
            </a:r>
          </a:p>
        </p:txBody>
      </p:sp>
      <p:sp>
        <p:nvSpPr>
          <p:cNvPr id="182" name="Shape 182"/>
          <p:cNvSpPr/>
          <p:nvPr/>
        </p:nvSpPr>
        <p:spPr>
          <a:xfrm>
            <a:off x="1047750" y="3032195"/>
            <a:ext cx="10644694" cy="597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WebAssembly</a:t>
            </a:r>
            <a:endParaRPr sz="4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二进制字节码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支持 64 bit 运算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marL="370416" indent="-370416" algn="l">
              <a:spcBef>
                <a:spcPts val="36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标准规范，未来兼容性更好</a:t>
            </a:r>
            <a:endParaRPr sz="30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  <a:latin typeface="Geneva"/>
              <a:ea typeface="Geneva"/>
              <a:cs typeface="Geneva"/>
              <a:sym typeface="Geneva"/>
            </a:endParaRPr>
          </a:p>
          <a:p>
            <a:pPr lvl="0" algn="l"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0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  <a:latin typeface="Geneva"/>
                <a:ea typeface="Geneva"/>
                <a:cs typeface="Geneva"/>
                <a:sym typeface="Geneva"/>
              </a:rPr>
              <a:t>拭目以待…</a:t>
            </a:r>
          </a:p>
        </p:txBody>
      </p:sp>
    </p:spTree>
  </p:cSld>
  <p:clrMapOvr>
    <a:masterClrMapping/>
  </p:clrMapOvr>
  <p:transition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title"/>
          </p:nvPr>
        </p:nvSpPr>
        <p:spPr>
          <a:xfrm>
            <a:off x="850899" y="3988686"/>
            <a:ext cx="11303001" cy="1776228"/>
          </a:xfrm>
          <a:prstGeom prst="rect">
            <a:avLst/>
          </a:prstGeom>
        </p:spPr>
        <p:txBody>
          <a:bodyPr/>
          <a:lstStyle>
            <a:lvl1pPr algn="ctr">
              <a:defRPr sz="99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99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EOF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body" idx="1"/>
          </p:nvPr>
        </p:nvSpPr>
        <p:spPr>
          <a:xfrm>
            <a:off x="787400" y="2133600"/>
            <a:ext cx="11430000" cy="57150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0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提升 JavaScript 性能 ...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850900" y="1270000"/>
            <a:ext cx="11303000" cy="1415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脑筋急转弯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850900" y="4686845"/>
            <a:ext cx="11303000" cy="1666082"/>
          </a:xfrm>
          <a:prstGeom prst="rect">
            <a:avLst/>
          </a:prstGeom>
        </p:spPr>
        <p:txBody>
          <a:bodyPr/>
          <a:lstStyle/>
          <a:p>
            <a:pPr lvl="0" marL="503025" indent="-503025" defTabSz="566674">
              <a:lnSpc>
                <a:spcPct val="150000"/>
              </a:lnSpc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4074">
                <a:solidFill>
                  <a:srgbClr val="FFFFFF"/>
                </a:solidFill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rPr>
              <a:t>2</a:t>
            </a:r>
            <a:endParaRPr sz="4074">
              <a:solidFill>
                <a:srgbClr val="FFFFFF"/>
              </a:solidFill>
              <a:effectLst>
                <a:outerShdw sx="100000" sy="100000" kx="0" ky="0" algn="b" rotWithShape="0" blurRad="49276" dist="36957" dir="5400000">
                  <a:srgbClr val="000000"/>
                </a:outerShdw>
              </a:effectLst>
            </a:endParaRPr>
          </a:p>
          <a:p>
            <a:pPr lvl="0" marL="503025" indent="-503025" defTabSz="566674">
              <a:lnSpc>
                <a:spcPct val="150000"/>
              </a:lnSpc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4074">
                <a:solidFill>
                  <a:srgbClr val="FFFFFF"/>
                </a:solidFill>
                <a:effectLst>
                  <a:outerShdw sx="100000" sy="100000" kx="0" ky="0" algn="b" rotWithShape="0" blurRad="49276" dist="36957" dir="5400000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54" name="Shape 54"/>
          <p:cNvSpPr/>
          <p:nvPr/>
        </p:nvSpPr>
        <p:spPr>
          <a:xfrm>
            <a:off x="768350" y="6775549"/>
            <a:ext cx="9569847" cy="14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spcBef>
                <a:spcPts val="3600"/>
              </a:spcBef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动态判断类型，开销很大。</a:t>
            </a:r>
          </a:p>
        </p:txBody>
      </p:sp>
      <p:sp>
        <p:nvSpPr>
          <p:cNvPr id="55" name="Shape 55"/>
          <p:cNvSpPr/>
          <p:nvPr/>
        </p:nvSpPr>
        <p:spPr>
          <a:xfrm>
            <a:off x="850900" y="3294409"/>
            <a:ext cx="11303000" cy="969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l">
              <a:lnSpc>
                <a:spcPct val="150000"/>
              </a:lnSpc>
              <a:defRPr>
                <a:solidFill>
                  <a:srgbClr val="73B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73B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1 + 1 = ？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ntr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" grpId="2"/>
      <p:bldP build="whole" bldLvl="1" animBg="1" rev="0" advAuto="0" spid="5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850900" y="1155700"/>
            <a:ext cx="11303000" cy="1415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优化</a:t>
            </a:r>
          </a:p>
        </p:txBody>
      </p:sp>
      <p:sp>
        <p:nvSpPr>
          <p:cNvPr id="58" name="Shape 58"/>
          <p:cNvSpPr/>
          <p:nvPr/>
        </p:nvSpPr>
        <p:spPr>
          <a:xfrm>
            <a:off x="908050" y="2944242"/>
            <a:ext cx="6332240" cy="541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algn="l" defTabSz="537463">
              <a:lnSpc>
                <a:spcPct val="150000"/>
              </a:lnSpc>
              <a:spcBef>
                <a:spcPts val="33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var a = 0;</a:t>
            </a:r>
            <a:b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</a:br>
            <a: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for (var i = 0; i &lt; 10000; i ++) {</a:t>
            </a:r>
            <a:b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</a:br>
            <a: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    a = a + 1;</a:t>
            </a:r>
            <a:b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</a:br>
            <a: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}</a:t>
            </a:r>
            <a:b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</a:br>
            <a:r>
              <a:rPr sz="3496">
                <a:solidFill>
                  <a:srgbClr val="0073C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……</a:t>
            </a:r>
            <a:br>
              <a:rPr sz="3312">
                <a:solidFill>
                  <a:srgbClr val="FFFFFF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</a:br>
            <a:r>
              <a:rPr sz="3312">
                <a:solidFill>
                  <a:srgbClr val="C82506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a = “abc”;</a:t>
            </a:r>
            <a:br>
              <a:rPr sz="3312">
                <a:solidFill>
                  <a:srgbClr val="C82506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</a:br>
            <a:r>
              <a:rPr sz="3312">
                <a:solidFill>
                  <a:srgbClr val="C82506"/>
                </a:solidFill>
                <a:effectLst>
                  <a:outerShdw sx="100000" sy="100000" kx="0" ky="0" algn="b" rotWithShape="0" blurRad="46736" dist="35052" dir="5400000">
                    <a:srgbClr val="000000"/>
                  </a:outerShdw>
                </a:effectLst>
              </a:rPr>
              <a:t>a = a + 1</a:t>
            </a:r>
          </a:p>
        </p:txBody>
      </p:sp>
      <p:sp>
        <p:nvSpPr>
          <p:cNvPr id="59" name="Shape 59"/>
          <p:cNvSpPr/>
          <p:nvPr/>
        </p:nvSpPr>
        <p:spPr>
          <a:xfrm>
            <a:off x="7700681" y="4043460"/>
            <a:ext cx="4657039" cy="2949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 defTabSz="508254">
              <a:defRPr sz="1800">
                <a:solidFill>
                  <a:srgbClr val="000000"/>
                </a:solidFill>
                <a:effectLst/>
              </a:defRPr>
            </a:pPr>
            <a:r>
              <a:rPr sz="4089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rPr>
              <a:t>该片段内，</a:t>
            </a:r>
            <a:endParaRPr sz="4089">
              <a:solidFill>
                <a:srgbClr val="FFFFFF"/>
              </a:solidFill>
              <a:effectLst>
                <a:outerShdw sx="100000" sy="100000" kx="0" ky="0" algn="b" rotWithShape="0" blurRad="44196" dist="33147" dir="5400000">
                  <a:srgbClr val="000000"/>
                </a:outerShdw>
              </a:effectLst>
            </a:endParaRPr>
          </a:p>
          <a:p>
            <a:pPr lvl="0" defTabSz="508254">
              <a:defRPr sz="1800">
                <a:solidFill>
                  <a:srgbClr val="000000"/>
                </a:solidFill>
                <a:effectLst/>
              </a:defRPr>
            </a:pPr>
            <a:r>
              <a:rPr sz="4089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rPr>
              <a:t>a 始终是数字型，</a:t>
            </a:r>
            <a:endParaRPr sz="4089">
              <a:solidFill>
                <a:srgbClr val="FFFFFF"/>
              </a:solidFill>
              <a:effectLst>
                <a:outerShdw sx="100000" sy="100000" kx="0" ky="0" algn="b" rotWithShape="0" blurRad="44196" dist="33147" dir="5400000">
                  <a:srgbClr val="000000"/>
                </a:outerShdw>
              </a:effectLst>
            </a:endParaRPr>
          </a:p>
          <a:p>
            <a:pPr lvl="0" defTabSz="508254">
              <a:defRPr sz="1800">
                <a:solidFill>
                  <a:srgbClr val="000000"/>
                </a:solidFill>
                <a:effectLst/>
              </a:defRPr>
            </a:pPr>
            <a:r>
              <a:rPr sz="4089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rPr>
              <a:t>无需判断类型</a:t>
            </a:r>
            <a:br>
              <a:rPr sz="4089">
                <a:solidFill>
                  <a:srgbClr val="FFFFFF"/>
                </a:solidFill>
                <a:effectLst>
                  <a:outerShdw sx="100000" sy="100000" kx="0" ky="0" algn="b" rotWithShape="0" blurRad="44196" dist="33147" dir="5400000">
                    <a:srgbClr val="000000"/>
                  </a:outerShdw>
                </a:effectLst>
              </a:rPr>
            </a:br>
          </a:p>
        </p:txBody>
      </p:sp>
      <p:sp>
        <p:nvSpPr>
          <p:cNvPr id="60" name="Shape 60"/>
          <p:cNvSpPr/>
          <p:nvPr/>
        </p:nvSpPr>
        <p:spPr>
          <a:xfrm>
            <a:off x="6347693" y="4752781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2"/>
          </a:blip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850900" y="1270000"/>
            <a:ext cx="11303000" cy="1415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数字范围</a:t>
            </a:r>
          </a:p>
        </p:txBody>
      </p:sp>
      <p:sp>
        <p:nvSpPr>
          <p:cNvPr id="63" name="Shape 63"/>
          <p:cNvSpPr/>
          <p:nvPr/>
        </p:nvSpPr>
        <p:spPr>
          <a:xfrm>
            <a:off x="857250" y="6991449"/>
            <a:ext cx="9569847" cy="141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spcBef>
                <a:spcPts val="3600"/>
              </a:spcBef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再简单的计算，也使用双精度浮点。</a:t>
            </a:r>
          </a:p>
        </p:txBody>
      </p:sp>
      <p:sp>
        <p:nvSpPr>
          <p:cNvPr id="64" name="Shape 64"/>
          <p:cNvSpPr/>
          <p:nvPr/>
        </p:nvSpPr>
        <p:spPr>
          <a:xfrm>
            <a:off x="895350" y="2960588"/>
            <a:ext cx="9137055" cy="3502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 marL="469194" indent="-469194" algn="l">
              <a:lnSpc>
                <a:spcPct val="120000"/>
              </a:lnSpc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传统语言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int8, int16, int32, …</a:t>
            </a:r>
            <a:endParaRPr sz="3600">
              <a:solidFill>
                <a:srgbClr val="1A941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69194" indent="-469194" algn="l">
              <a:lnSpc>
                <a:spcPct val="120000"/>
              </a:lnSpc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JavaScript</a:t>
            </a:r>
            <a:b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</a:br>
            <a:r>
              <a:rPr sz="3600">
                <a:solidFill>
                  <a:srgbClr val="0073C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number  </a:t>
            </a:r>
            <a:r>
              <a:rPr sz="3600">
                <a:solidFill>
                  <a:srgbClr val="C82506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(内存布局 double 类型)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type="title"/>
          </p:nvPr>
        </p:nvSpPr>
        <p:spPr>
          <a:xfrm>
            <a:off x="850900" y="1270000"/>
            <a:ext cx="11303000" cy="1415951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范围约束</a:t>
            </a:r>
          </a:p>
        </p:txBody>
      </p:sp>
      <p:sp>
        <p:nvSpPr>
          <p:cNvPr id="67" name="Shape 67"/>
          <p:cNvSpPr/>
          <p:nvPr/>
        </p:nvSpPr>
        <p:spPr>
          <a:xfrm>
            <a:off x="895350" y="3171353"/>
            <a:ext cx="9287570" cy="1159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l">
              <a:lnSpc>
                <a:spcPct val="120000"/>
              </a:lnSpc>
              <a:spcBef>
                <a:spcPts val="3600"/>
              </a:spcBef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2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信息越充足，优化越容易</a:t>
            </a:r>
          </a:p>
        </p:txBody>
      </p:sp>
      <p:sp>
        <p:nvSpPr>
          <p:cNvPr id="68" name="Shape 68"/>
          <p:cNvSpPr/>
          <p:nvPr>
            <p:ph type="body" idx="1"/>
          </p:nvPr>
        </p:nvSpPr>
        <p:spPr>
          <a:xfrm>
            <a:off x="895349" y="4816276"/>
            <a:ext cx="9287571" cy="3447307"/>
          </a:xfrm>
          <a:prstGeom prst="rect">
            <a:avLst/>
          </a:prstGeom>
        </p:spPr>
        <p:txBody>
          <a:bodyPr anchor="ctr"/>
          <a:lstStyle/>
          <a:p>
            <a:pPr lvl="0">
              <a:lnSpc>
                <a:spcPct val="120000"/>
              </a:lnSpc>
              <a:spcBef>
                <a:spcPts val="36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800">
                <a:solidFill>
                  <a:srgbClr val="C3971A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例如，明天有人来做客：</a:t>
            </a:r>
            <a:endParaRPr sz="3800">
              <a:solidFill>
                <a:srgbClr val="C3971A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44500" indent="-444500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确定</a:t>
            </a:r>
            <a:r>
              <a:rPr sz="3600">
                <a:solidFill>
                  <a:srgbClr val="DE6A10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十个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人，则准备 10 个座位</a:t>
            </a:r>
            <a:endParaRPr sz="3600">
              <a:solidFill>
                <a:srgbClr val="FFFFFF"/>
              </a:solidFill>
              <a:effectLst>
                <a:outerShdw sx="100000" sy="100000" kx="0" ky="0" algn="b" rotWithShape="0" blurRad="50800" dist="38100" dir="5400000">
                  <a:srgbClr val="000000"/>
                </a:outerShdw>
              </a:effectLst>
            </a:endParaRPr>
          </a:p>
          <a:p>
            <a:pPr lvl="0" marL="444500" indent="-444500">
              <a:spcBef>
                <a:spcPts val="3600"/>
              </a:spcBef>
              <a:buSzPct val="30000"/>
              <a:buBlip>
                <a:blip r:embed="rId2"/>
              </a:buBlip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来</a:t>
            </a:r>
            <a:r>
              <a:rPr sz="3600">
                <a:solidFill>
                  <a:srgbClr val="BD5B0C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十几个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人，只能准备 19 个</a:t>
            </a: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38100" dir="5400000">
                    <a:srgbClr val="000000"/>
                  </a:outerShdw>
                </a:effectLst>
              </a:rPr>
              <a:t>座位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