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3004800" cy="9753600"/>
  <p:notesSz cx="6858000" cy="9144000"/>
  <p:defaultTextStyle>
    <a:lvl1pPr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1pPr>
    <a:lvl2pPr indent="2286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2pPr>
    <a:lvl3pPr indent="4572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3pPr>
    <a:lvl4pPr indent="6858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4pPr>
    <a:lvl5pPr indent="9144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5pPr>
    <a:lvl6pPr indent="11430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6pPr>
    <a:lvl7pPr indent="13716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7pPr>
    <a:lvl8pPr indent="16002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8pPr>
    <a:lvl9pPr indent="18288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818181"/>
        </a:fontRef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818181"/>
        </a:fontRef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25400" cap="flat">
              <a:solidFill>
                <a:srgbClr val="66635E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 b="off" i="off">
        <a:fontRef idx="minor">
          <a:srgbClr val="818181"/>
        </a:fontRef>
        <a:srgbClr val="818181"/>
      </a:tcTxStyle>
      <a:tcStyle>
        <a:tcBdr>
          <a:left>
            <a:ln w="12700" cap="flat">
              <a:solidFill>
                <a:srgbClr val="D6D5CB"/>
              </a:solidFill>
              <a:prstDash val="solid"/>
              <a:miter lim="400000"/>
            </a:ln>
          </a:left>
          <a:right>
            <a:ln w="12700" cap="flat">
              <a:solidFill>
                <a:srgbClr val="D6D5CB"/>
              </a:solidFill>
              <a:prstDash val="solid"/>
              <a:miter lim="400000"/>
            </a:ln>
          </a:right>
          <a:top>
            <a:ln w="12700" cap="flat">
              <a:solidFill>
                <a:srgbClr val="D6D5CB"/>
              </a:solidFill>
              <a:prstDash val="solid"/>
              <a:miter lim="400000"/>
            </a:ln>
          </a:top>
          <a:bottom>
            <a:ln w="12700" cap="flat">
              <a:solidFill>
                <a:srgbClr val="D6D5CB"/>
              </a:solidFill>
              <a:prstDash val="solid"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818181"/>
        </a:fontRef>
        <a:srgbClr val="818181"/>
      </a:tcTxStyle>
      <a:tcStyle>
        <a:tcBdr>
          <a:left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7660F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818181"/>
        </a:fontRef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87660F"/>
              </a:solidFill>
              <a:prstDash val="solid"/>
              <a:miter lim="400000"/>
            </a:ln>
          </a:top>
          <a:bottom>
            <a:ln w="12700" cap="flat">
              <a:solidFill>
                <a:srgbClr val="87660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87660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Ref idx="minor">
          <a:srgbClr val="818181"/>
        </a:fontRef>
        <a:srgbClr val="818181"/>
      </a:tcTxStyle>
      <a:tcStyle>
        <a:tcBdr>
          <a:lef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ff" i="off">
        <a:fontRef idx="minor">
          <a:srgbClr val="818181"/>
        </a:fontRef>
        <a:srgbClr val="818181"/>
      </a:tcTxStyle>
      <a:tcStyle>
        <a:tcBdr>
          <a:left>
            <a:ln w="12700" cap="flat">
              <a:solidFill>
                <a:srgbClr val="AEADA0"/>
              </a:solidFill>
              <a:prstDash val="solid"/>
              <a:miter lim="400000"/>
            </a:ln>
          </a:left>
          <a:right>
            <a:ln w="12700" cap="flat">
              <a:solidFill>
                <a:srgbClr val="AEADA0"/>
              </a:solidFill>
              <a:prstDash val="solid"/>
              <a:miter lim="400000"/>
            </a:ln>
          </a:right>
          <a:top>
            <a:ln w="12700" cap="flat">
              <a:solidFill>
                <a:srgbClr val="AEADA0"/>
              </a:solidFill>
              <a:prstDash val="solid"/>
              <a:miter lim="400000"/>
            </a:ln>
          </a:top>
          <a:bottom>
            <a:ln w="12700" cap="flat">
              <a:solidFill>
                <a:srgbClr val="AEADA0"/>
              </a:solidFill>
              <a:prstDash val="solid"/>
              <a:miter lim="400000"/>
            </a:ln>
          </a:bottom>
          <a:insideH>
            <a:ln w="12700" cap="flat">
              <a:solidFill>
                <a:srgbClr val="AEADA0"/>
              </a:solidFill>
              <a:prstDash val="solid"/>
              <a:miter lim="400000"/>
            </a:ln>
          </a:insideH>
          <a:insideV>
            <a:ln w="12700" cap="flat">
              <a:solidFill>
                <a:srgbClr val="AEADA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2708684C-4D16-4618-839F-0558EEFCDFE6}" styleName="">
    <a:tblBg/>
    <a:wholeTbl>
      <a:tcTxStyle b="off" i="off">
        <a:fontRef idx="minor">
          <a:srgbClr val="818181"/>
        </a:fontRef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Ref idx="minor">
          <a:srgbClr val="818181"/>
        </a:fontRef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83827D"/>
              </a:solidFill>
              <a:prstDash val="solid"/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flat">
              <a:solidFill>
                <a:srgbClr val="83827D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818181"/>
        </a:fontRef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flat">
              <a:solidFill>
                <a:srgbClr val="83827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818181"/>
        </a:fontRef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83827D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422400" y="5245100"/>
            <a:ext cx="10541000" cy="26289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422400" y="7861300"/>
            <a:ext cx="10541000" cy="13716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One</a:t>
            </a:r>
            <a:endParaRPr cap="all" sz="3600">
              <a:solidFill>
                <a:srgbClr val="558AAB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Two</a:t>
            </a:r>
            <a:endParaRPr cap="all" sz="3600">
              <a:solidFill>
                <a:srgbClr val="558AAB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Three</a:t>
            </a:r>
            <a:endParaRPr cap="all" sz="3600">
              <a:solidFill>
                <a:srgbClr val="558AAB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Four</a:t>
            </a:r>
            <a:endParaRPr cap="all" sz="3600">
              <a:solidFill>
                <a:srgbClr val="558AAB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3 联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78468" y="8356600"/>
            <a:ext cx="1245950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" name="Shape 39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368300" y="8369300"/>
            <a:ext cx="108458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cap="all" sz="42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200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368300" y="9017000"/>
            <a:ext cx="108458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One</a:t>
            </a:r>
            <a:endParaRPr cap="all" sz="2400">
              <a:solidFill>
                <a:srgbClr val="558AAB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Two</a:t>
            </a:r>
            <a:endParaRPr cap="all" sz="2400">
              <a:solidFill>
                <a:srgbClr val="558AAB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Three</a:t>
            </a:r>
            <a:endParaRPr cap="all" sz="2400">
              <a:solidFill>
                <a:srgbClr val="558AAB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Four</a:t>
            </a:r>
            <a:endParaRPr cap="all" sz="2400">
              <a:solidFill>
                <a:srgbClr val="558AAB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1 联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78468" y="8356600"/>
            <a:ext cx="1245950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45" name="Shape 45"/>
          <p:cNvSpPr/>
          <p:nvPr>
            <p:ph type="title"/>
          </p:nvPr>
        </p:nvSpPr>
        <p:spPr>
          <a:xfrm>
            <a:off x="368300" y="8369300"/>
            <a:ext cx="108458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cap="all" sz="42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200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368300" y="9017000"/>
            <a:ext cx="108458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One</a:t>
            </a:r>
            <a:endParaRPr cap="all" sz="2400">
              <a:solidFill>
                <a:srgbClr val="558AAB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Two</a:t>
            </a:r>
            <a:endParaRPr cap="all" sz="2400">
              <a:solidFill>
                <a:srgbClr val="558AAB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Three</a:t>
            </a:r>
            <a:endParaRPr cap="all" sz="2400">
              <a:solidFill>
                <a:srgbClr val="558AAB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Four</a:t>
            </a:r>
            <a:endParaRPr cap="all" sz="2400">
              <a:solidFill>
                <a:srgbClr val="558AAB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8468" y="8915400"/>
            <a:ext cx="1244693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" name="Shape 10"/>
          <p:cNvSpPr/>
          <p:nvPr/>
        </p:nvSpPr>
        <p:spPr>
          <a:xfrm rot="5400000">
            <a:off x="4960888" y="9198807"/>
            <a:ext cx="59221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" name="Shape 11"/>
          <p:cNvSpPr/>
          <p:nvPr/>
        </p:nvSpPr>
        <p:spPr>
          <a:xfrm>
            <a:off x="278468" y="7188200"/>
            <a:ext cx="1244693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Shape 12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cap="all" sz="42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200">
                <a:solidFill>
                  <a:srgbClr val="DEDEDE"/>
                </a:solidFill>
              </a:rPr>
              <a:t>Body Level One</a:t>
            </a:r>
            <a:endParaRPr cap="all" sz="4200">
              <a:solidFill>
                <a:srgbClr val="DEDEDE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4500">
                <a:solidFill>
                  <a:srgbClr val="DDDDDE"/>
                </a:solidFill>
              </a:rPr>
              <a:t>Body Level Two</a:t>
            </a:r>
            <a:endParaRPr cap="all" sz="4500">
              <a:solidFill>
                <a:srgbClr val="DDDDDE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4500">
                <a:solidFill>
                  <a:srgbClr val="DDDDDE"/>
                </a:solidFill>
              </a:rPr>
              <a:t>Body Level Three</a:t>
            </a:r>
            <a:endParaRPr cap="all" sz="4500">
              <a:solidFill>
                <a:srgbClr val="DDDDDE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4500">
                <a:solidFill>
                  <a:srgbClr val="DDDDDE"/>
                </a:solidFill>
              </a:rPr>
              <a:t>Body Level Four</a:t>
            </a:r>
            <a:endParaRPr cap="all" sz="4500">
              <a:solidFill>
                <a:srgbClr val="DDDDDE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4500">
                <a:solidFill>
                  <a:srgbClr val="DDDDD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 4 联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278468" y="8915400"/>
            <a:ext cx="1244693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/>
        </p:nvSpPr>
        <p:spPr>
          <a:xfrm rot="5400000">
            <a:off x="4960888" y="9198807"/>
            <a:ext cx="59221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" name="Shape 18"/>
          <p:cNvSpPr/>
          <p:nvPr/>
        </p:nvSpPr>
        <p:spPr>
          <a:xfrm>
            <a:off x="278468" y="7188200"/>
            <a:ext cx="1244693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20" name="Shape 20"/>
          <p:cNvSpPr/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cap="all" sz="42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200">
                <a:solidFill>
                  <a:srgbClr val="DEDEDE"/>
                </a:solidFill>
              </a:rPr>
              <a:t>Body Level One</a:t>
            </a:r>
            <a:endParaRPr cap="all" sz="4200">
              <a:solidFill>
                <a:srgbClr val="DEDEDE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4500">
                <a:solidFill>
                  <a:srgbClr val="DDDDDE"/>
                </a:solidFill>
              </a:rPr>
              <a:t>Body Level Two</a:t>
            </a:r>
            <a:endParaRPr cap="all" sz="4500">
              <a:solidFill>
                <a:srgbClr val="DDDDDE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4500">
                <a:solidFill>
                  <a:srgbClr val="DDDDDE"/>
                </a:solidFill>
              </a:rPr>
              <a:t>Body Level Three</a:t>
            </a:r>
            <a:endParaRPr cap="all" sz="4500">
              <a:solidFill>
                <a:srgbClr val="DDDDDE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4500">
                <a:solidFill>
                  <a:srgbClr val="DDDDDE"/>
                </a:solidFill>
              </a:rPr>
              <a:t>Body Level Four</a:t>
            </a:r>
            <a:endParaRPr cap="all" sz="4500">
              <a:solidFill>
                <a:srgbClr val="DDDDDE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4500">
                <a:solidFill>
                  <a:srgbClr val="DDDDD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1231900" y="3568700"/>
            <a:ext cx="10541000" cy="2628900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DEDEDE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1041400" y="1295400"/>
            <a:ext cx="5334000" cy="3924300"/>
          </a:xfrm>
          <a:prstGeom prst="rect">
            <a:avLst/>
          </a:prstGeom>
        </p:spPr>
        <p:txBody>
          <a:bodyPr anchor="b"/>
          <a:lstStyle>
            <a:lvl1pPr>
              <a:defRPr cap="all" sz="65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500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1041400" y="5207000"/>
            <a:ext cx="5334000" cy="3225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One</a:t>
            </a:r>
            <a:endParaRPr cap="all" sz="3600">
              <a:solidFill>
                <a:srgbClr val="558AAB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Two</a:t>
            </a:r>
            <a:endParaRPr cap="all" sz="3600">
              <a:solidFill>
                <a:srgbClr val="558AAB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Three</a:t>
            </a:r>
            <a:endParaRPr cap="all" sz="3600">
              <a:solidFill>
                <a:srgbClr val="558AAB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Four</a:t>
            </a:r>
            <a:endParaRPr cap="all" sz="3600">
              <a:solidFill>
                <a:srgbClr val="558AAB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One</a:t>
            </a:r>
            <a:endParaRPr sz="3600">
              <a:solidFill>
                <a:srgbClr val="73737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Two</a:t>
            </a:r>
            <a:endParaRPr sz="3600">
              <a:solidFill>
                <a:srgbClr val="73737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Three</a:t>
            </a:r>
            <a:endParaRPr sz="3600">
              <a:solidFill>
                <a:srgbClr val="73737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Four</a:t>
            </a:r>
            <a:endParaRPr sz="3600">
              <a:solidFill>
                <a:srgbClr val="73737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Title Text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1041400" y="2768600"/>
            <a:ext cx="5334000" cy="57150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2800"/>
              </a:spcBef>
              <a:buBlip>
                <a:blip r:embed="rId2"/>
              </a:buBlip>
              <a:defRPr sz="3000"/>
            </a:lvl1pPr>
            <a:lvl2pPr marL="762000" indent="-381000">
              <a:spcBef>
                <a:spcPts val="2800"/>
              </a:spcBef>
              <a:buBlip>
                <a:blip r:embed="rId2"/>
              </a:buBlip>
              <a:defRPr sz="3000"/>
            </a:lvl2pPr>
            <a:lvl3pPr marL="1143000" indent="-381000">
              <a:spcBef>
                <a:spcPts val="2800"/>
              </a:spcBef>
              <a:buBlip>
                <a:blip r:embed="rId2"/>
              </a:buBlip>
              <a:defRPr sz="3000"/>
            </a:lvl3pPr>
            <a:lvl4pPr marL="1524000" indent="-381000">
              <a:spcBef>
                <a:spcPts val="2800"/>
              </a:spcBef>
              <a:buBlip>
                <a:blip r:embed="rId2"/>
              </a:buBlip>
              <a:defRPr sz="3000"/>
            </a:lvl4pPr>
            <a:lvl5pPr marL="1905000" indent="-3810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Body Level One</a:t>
            </a:r>
            <a:endParaRPr sz="3000">
              <a:solidFill>
                <a:srgbClr val="73737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Body Level Two</a:t>
            </a:r>
            <a:endParaRPr sz="3000">
              <a:solidFill>
                <a:srgbClr val="73737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Body Level Three</a:t>
            </a:r>
            <a:endParaRPr sz="3000">
              <a:solidFill>
                <a:srgbClr val="73737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Body Level Four</a:t>
            </a:r>
            <a:endParaRPr sz="3000">
              <a:solidFill>
                <a:srgbClr val="73737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body" idx="1"/>
          </p:nvPr>
        </p:nvSpPr>
        <p:spPr>
          <a:xfrm>
            <a:off x="1041400" y="1473200"/>
            <a:ext cx="10922000" cy="68072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One</a:t>
            </a:r>
            <a:endParaRPr sz="3600">
              <a:solidFill>
                <a:srgbClr val="73737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Two</a:t>
            </a:r>
            <a:endParaRPr sz="3600">
              <a:solidFill>
                <a:srgbClr val="73737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Three</a:t>
            </a:r>
            <a:endParaRPr sz="3600">
              <a:solidFill>
                <a:srgbClr val="73737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Four</a:t>
            </a:r>
            <a:endParaRPr sz="3600">
              <a:solidFill>
                <a:srgbClr val="73737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1041400" y="2768600"/>
            <a:ext cx="10922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One</a:t>
            </a:r>
            <a:endParaRPr sz="3600">
              <a:solidFill>
                <a:srgbClr val="73737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Two</a:t>
            </a:r>
            <a:endParaRPr sz="3600">
              <a:solidFill>
                <a:srgbClr val="73737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Three</a:t>
            </a:r>
            <a:endParaRPr sz="3600">
              <a:solidFill>
                <a:srgbClr val="73737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Four</a:t>
            </a:r>
            <a:endParaRPr sz="3600">
              <a:solidFill>
                <a:srgbClr val="73737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transition spd="med" advClick="1"/>
  <p:txStyles>
    <p:titleStyle>
      <a:lvl1pPr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"/>
        </a:defRPr>
      </a:lvl1pPr>
      <a:lvl2pPr indent="2286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"/>
        </a:defRPr>
      </a:lvl2pPr>
      <a:lvl3pPr indent="4572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"/>
        </a:defRPr>
      </a:lvl3pPr>
      <a:lvl4pPr indent="6858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"/>
        </a:defRPr>
      </a:lvl4pPr>
      <a:lvl5pPr indent="9144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"/>
        </a:defRPr>
      </a:lvl5pPr>
      <a:lvl6pPr indent="11430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"/>
        </a:defRPr>
      </a:lvl6pPr>
      <a:lvl7pPr indent="13716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"/>
        </a:defRPr>
      </a:lvl7pPr>
      <a:lvl8pPr indent="16002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"/>
        </a:defRPr>
      </a:lvl8pPr>
      <a:lvl9pPr indent="18288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"/>
        </a:defRPr>
      </a:lvl9pPr>
    </p:titleStyle>
    <p:bodyStyle>
      <a:lvl1pPr marL="4445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+mn-lt"/>
          <a:ea typeface="+mn-ea"/>
          <a:cs typeface="+mn-cs"/>
          <a:sym typeface="Helvetica Neue"/>
        </a:defRPr>
      </a:lvl1pPr>
      <a:lvl2pPr marL="8890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+mn-lt"/>
          <a:ea typeface="+mn-ea"/>
          <a:cs typeface="+mn-cs"/>
          <a:sym typeface="Helvetica Neue"/>
        </a:defRPr>
      </a:lvl2pPr>
      <a:lvl3pPr marL="13335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+mn-lt"/>
          <a:ea typeface="+mn-ea"/>
          <a:cs typeface="+mn-cs"/>
          <a:sym typeface="Helvetica Neue"/>
        </a:defRPr>
      </a:lvl3pPr>
      <a:lvl4pPr marL="17780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+mn-lt"/>
          <a:ea typeface="+mn-ea"/>
          <a:cs typeface="+mn-cs"/>
          <a:sym typeface="Helvetica Neue"/>
        </a:defRPr>
      </a:lvl4pPr>
      <a:lvl5pPr marL="22225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+mn-lt"/>
          <a:ea typeface="+mn-ea"/>
          <a:cs typeface="+mn-cs"/>
          <a:sym typeface="Helvetica Neue"/>
        </a:defRPr>
      </a:lvl5pPr>
      <a:lvl6pPr marL="26670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+mn-lt"/>
          <a:ea typeface="+mn-ea"/>
          <a:cs typeface="+mn-cs"/>
          <a:sym typeface="Helvetica Neue"/>
        </a:defRPr>
      </a:lvl6pPr>
      <a:lvl7pPr marL="31115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+mn-lt"/>
          <a:ea typeface="+mn-ea"/>
          <a:cs typeface="+mn-cs"/>
          <a:sym typeface="Helvetica Neue"/>
        </a:defRPr>
      </a:lvl7pPr>
      <a:lvl8pPr marL="35560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+mn-lt"/>
          <a:ea typeface="+mn-ea"/>
          <a:cs typeface="+mn-cs"/>
          <a:sym typeface="Helvetica Neue"/>
        </a:defRPr>
      </a:lvl8pPr>
      <a:lvl9pPr marL="40005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+mn-lt"/>
          <a:ea typeface="+mn-ea"/>
          <a:cs typeface="+mn-cs"/>
          <a:sym typeface="Helvetica Neue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cnblogs.com/index-html/p/web-pow-research.html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www.etherdream.com/FunnyScript/glminer/glminer.html" TargetMode="External"/><Relationship Id="rId4" Type="http://schemas.openxmlformats.org/officeDocument/2006/relationships/hyperlink" Target="127.0.0.1:8080/wpa2-test.html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www.etherdream.com/FunnyScript/XSSGhost/" TargetMode="Externa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etherdream.com/webscrypt/example/login/" TargetMode="External"/><Relationship Id="rId3" Type="http://schemas.openxmlformats.org/officeDocument/2006/relationships/hyperlink" Target="https://github.com/EtherDream/webscrypt" TargetMode="Externa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270000" y="3657600"/>
            <a:ext cx="10464800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2400"/>
              </a:spcBef>
              <a:defRPr sz="700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3585F"/>
                </a:solidFill>
              </a:rPr>
              <a:t>“前端算力攻防”</a:t>
            </a:r>
          </a:p>
        </p:txBody>
      </p:sp>
      <p:sp>
        <p:nvSpPr>
          <p:cNvPr id="54" name="Shape 54"/>
          <p:cNvSpPr/>
          <p:nvPr/>
        </p:nvSpPr>
        <p:spPr>
          <a:xfrm>
            <a:off x="1270000" y="5727700"/>
            <a:ext cx="10464800" cy="52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2400"/>
              </a:spcBef>
              <a:defRPr sz="2800">
                <a:solidFill>
                  <a:srgbClr val="73737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37373"/>
                </a:solidFill>
              </a:rPr>
              <a:t>2017.03  | @EtherDream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body" idx="1"/>
          </p:nvPr>
        </p:nvSpPr>
        <p:spPr>
          <a:xfrm>
            <a:off x="1041400" y="2802773"/>
            <a:ext cx="10922000" cy="5921417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3600">
                <a:latin typeface="Consolas"/>
                <a:ea typeface="Consolas"/>
                <a:cs typeface="Consolas"/>
                <a:sym typeface="Consolas"/>
              </a:rPr>
              <a:t>难度控制</a:t>
            </a:r>
            <a:endParaRPr b="1" sz="36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Hash(</a:t>
            </a:r>
            <a:r>
              <a:rPr sz="46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问题</a:t>
            </a:r>
            <a:r>
              <a:rPr sz="46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sz="46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答案</a:t>
            </a:r>
            <a:r>
              <a:rPr sz="46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) == '</a:t>
            </a:r>
            <a:r>
              <a:rPr sz="4600">
                <a:solidFill>
                  <a:srgbClr val="B98F20"/>
                </a:solidFill>
                <a:latin typeface="Consolas"/>
                <a:ea typeface="Consolas"/>
                <a:cs typeface="Consolas"/>
                <a:sym typeface="Consolas"/>
              </a:rPr>
              <a:t>000000</a:t>
            </a:r>
            <a:r>
              <a:rPr sz="46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……'</a:t>
            </a:r>
            <a:endParaRPr sz="4600">
              <a:solidFill>
                <a:srgbClr val="5358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latin typeface="Consolas"/>
                <a:ea typeface="Consolas"/>
                <a:cs typeface="Consolas"/>
                <a:sym typeface="Consolas"/>
              </a:rPr>
              <a:t>条件：结果前 N 位都是 0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latin typeface="Consolas"/>
                <a:ea typeface="Consolas"/>
                <a:cs typeface="Consolas"/>
                <a:sym typeface="Consolas"/>
              </a:rPr>
              <a:t>效果：N 越大，难度越大</a:t>
            </a:r>
          </a:p>
        </p:txBody>
      </p:sp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工作量证明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body" idx="1"/>
          </p:nvPr>
        </p:nvSpPr>
        <p:spPr>
          <a:xfrm>
            <a:off x="1041400" y="2802773"/>
            <a:ext cx="10922000" cy="5921417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3600">
                <a:latin typeface="Consolas"/>
                <a:ea typeface="Consolas"/>
                <a:cs typeface="Consolas"/>
                <a:sym typeface="Consolas"/>
              </a:rPr>
              <a:t>JavaScript PoW 演示</a:t>
            </a:r>
            <a:endParaRPr b="1" sz="36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500">
                <a:latin typeface="Consolas"/>
                <a:ea typeface="Consolas"/>
                <a:cs typeface="Consolas"/>
                <a:sym typeface="Consolas"/>
              </a:rPr>
              <a:t>http://www.etherdream.com/FunnyScript/hashcash/js/test.html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500">
                <a:latin typeface="Consolas"/>
                <a:ea typeface="Consolas"/>
                <a:cs typeface="Consolas"/>
                <a:sym typeface="Consolas"/>
              </a:rPr>
              <a:t>http://www.etherdream.com/hashcash/login.php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500" u="sng">
                <a:latin typeface="Consolas"/>
                <a:ea typeface="Consolas"/>
                <a:cs typeface="Consolas"/>
                <a:sym typeface="Consolas"/>
                <a:hlinkClick r:id="rId2" invalidUrl="" action="" tgtFrame="" tooltip="" history="1" highlightClick="0" endSnd="0"/>
              </a:rPr>
              <a:t>https://www.cnblogs.com/index-html/p/web-pow-research.html</a:t>
            </a:r>
          </a:p>
        </p:txBody>
      </p:sp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工作量证明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body" idx="1"/>
          </p:nvPr>
        </p:nvSpPr>
        <p:spPr>
          <a:xfrm>
            <a:off x="1041400" y="2802773"/>
            <a:ext cx="10922000" cy="6019240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20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/>
              <a:t>口令 Hash 破解，也需要大量的计算</a:t>
            </a:r>
            <a:endParaRPr sz="3600"/>
          </a:p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b7a2cbd7bcce4b87</a:t>
            </a:r>
            <a:r>
              <a:rPr sz="40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 == hash(</a:t>
            </a:r>
            <a:r>
              <a:rPr b="1" sz="50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sz="40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4000">
              <a:solidFill>
                <a:srgbClr val="5358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Hash 函数不可逆，所以只能穷举。</a:t>
            </a:r>
          </a:p>
        </p:txBody>
      </p:sp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口令破解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1041400" y="2802773"/>
            <a:ext cx="10922000" cy="5817960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2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/>
              <a:t>暴力穷举：</a:t>
            </a:r>
            <a:endParaRPr sz="3600"/>
          </a:p>
          <a:p>
            <a:pPr lvl="0" marL="0" indent="0">
              <a:lnSpc>
                <a:spcPct val="12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latin typeface="Consolas"/>
                <a:ea typeface="Consolas"/>
                <a:cs typeface="Consolas"/>
                <a:sym typeface="Consolas"/>
              </a:rPr>
              <a:t>for i = 0 … 1000000000</a:t>
            </a:r>
            <a:br>
              <a:rPr sz="2800"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latin typeface="Consolas"/>
                <a:ea typeface="Consolas"/>
                <a:cs typeface="Consolas"/>
                <a:sym typeface="Consolas"/>
              </a:rPr>
              <a:t>    if hash(i) == </a:t>
            </a:r>
            <a: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b7a2cbd7bcce4b87</a:t>
            </a:r>
            <a:b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        cracked !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lnSpc>
                <a:spcPct val="12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/>
              <a:t>字典穷举：</a:t>
            </a:r>
            <a:endParaRPr sz="3600">
              <a:solidFill>
                <a:srgbClr val="59824B"/>
              </a:solidFill>
            </a:endParaRPr>
          </a:p>
          <a:p>
            <a:pPr lvl="0" marL="0" indent="0">
              <a:lnSpc>
                <a:spcPct val="12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latin typeface="Consolas"/>
                <a:ea typeface="Consolas"/>
                <a:cs typeface="Consolas"/>
                <a:sym typeface="Consolas"/>
              </a:rPr>
              <a:t>for i in dict</a:t>
            </a:r>
            <a:br>
              <a:rPr sz="2800"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latin typeface="Consolas"/>
                <a:ea typeface="Consolas"/>
                <a:cs typeface="Consolas"/>
                <a:sym typeface="Consolas"/>
              </a:rPr>
              <a:t>    if hash(i) == </a:t>
            </a:r>
            <a: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  <a:t>b7a2cbd7bcce4b87</a:t>
            </a:r>
            <a:br>
              <a:rPr sz="2800">
                <a:solidFill>
                  <a:srgbClr val="59824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        cracked !</a:t>
            </a:r>
          </a:p>
        </p:txBody>
      </p:sp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口令破解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前端计算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1041400" y="2802773"/>
            <a:ext cx="10922000" cy="5935903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3600"/>
              <a:t>相比客户端，浏览器面临更多挑战</a:t>
            </a:r>
            <a:endParaRPr b="1" sz="3600"/>
          </a:p>
          <a:p>
            <a:pPr lvl="0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/>
              <a:t>如何提高脚本性能？</a:t>
            </a:r>
            <a:endParaRPr sz="3600"/>
          </a:p>
          <a:p>
            <a:pPr lvl="0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/>
              <a:t>如何</a:t>
            </a:r>
            <a:r>
              <a:rPr sz="3600"/>
              <a:t>充分利用</a:t>
            </a:r>
            <a:r>
              <a:rPr sz="3600"/>
              <a:t>硬件？</a:t>
            </a:r>
            <a:endParaRPr sz="3600"/>
          </a:p>
          <a:p>
            <a:pPr lvl="0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/>
              <a:t>如何延长</a:t>
            </a:r>
            <a:r>
              <a:rPr sz="3600"/>
              <a:t>运行时间？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body" idx="1"/>
          </p:nvPr>
        </p:nvSpPr>
        <p:spPr>
          <a:xfrm>
            <a:off x="1041400" y="2802773"/>
            <a:ext cx="10922000" cy="5518489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2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/>
              <a:t>HTML</a:t>
            </a:r>
            <a:endParaRPr sz="3600"/>
          </a:p>
          <a:p>
            <a:pPr lvl="0">
              <a:lnSpc>
                <a:spcPct val="20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/>
              <a:t>WebAssembly / asm.js</a:t>
            </a:r>
            <a:endParaRPr sz="3600"/>
          </a:p>
          <a:p>
            <a:pPr lvl="0" marL="0" indent="0">
              <a:lnSpc>
                <a:spcPct val="12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/>
              <a:t>Flash</a:t>
            </a:r>
            <a:endParaRPr sz="3600"/>
          </a:p>
          <a:p>
            <a:pPr lvl="0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/>
              <a:t>FlasCC、HaXe</a:t>
            </a:r>
          </a:p>
        </p:txBody>
      </p:sp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性能提升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body" idx="1"/>
          </p:nvPr>
        </p:nvSpPr>
        <p:spPr>
          <a:xfrm>
            <a:off x="1041400" y="2802773"/>
            <a:ext cx="10922000" cy="5518489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20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/>
              <a:t>通过 Worker，充分利用 CPU 资源</a:t>
            </a:r>
            <a:endParaRPr sz="3600"/>
          </a:p>
          <a:p>
            <a:pPr lvl="0" marL="0" indent="0">
              <a:lnSpc>
                <a:spcPct val="12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F6532"/>
                </a:solidFill>
                <a:latin typeface="Consolas"/>
                <a:ea typeface="Consolas"/>
                <a:cs typeface="Consolas"/>
                <a:sym typeface="Consolas"/>
              </a:rPr>
              <a:t>for i = 0 … navigator.hardwareConcurrency</a:t>
            </a:r>
            <a:br>
              <a:rPr sz="3600">
                <a:solidFill>
                  <a:srgbClr val="3F65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3600">
                <a:solidFill>
                  <a:srgbClr val="3F6532"/>
                </a:solidFill>
                <a:latin typeface="Consolas"/>
                <a:ea typeface="Consolas"/>
                <a:cs typeface="Consolas"/>
                <a:sym typeface="Consolas"/>
              </a:rPr>
              <a:t>    new Worker(url)</a:t>
            </a:r>
          </a:p>
        </p:txBody>
      </p:sp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CPU 潜力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GPU 潜力</a:t>
            </a:r>
          </a:p>
        </p:txBody>
      </p:sp>
      <p:sp>
        <p:nvSpPr>
          <p:cNvPr id="102" name="Shape 102"/>
          <p:cNvSpPr/>
          <p:nvPr/>
        </p:nvSpPr>
        <p:spPr>
          <a:xfrm>
            <a:off x="3189094" y="2727057"/>
            <a:ext cx="1413419" cy="1408408"/>
          </a:xfrm>
          <a:prstGeom prst="rect">
            <a:avLst/>
          </a:prstGeom>
          <a:solidFill>
            <a:srgbClr val="1497FC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线程</a:t>
            </a:r>
          </a:p>
        </p:txBody>
      </p:sp>
      <p:sp>
        <p:nvSpPr>
          <p:cNvPr id="103" name="Shape 103"/>
          <p:cNvSpPr/>
          <p:nvPr/>
        </p:nvSpPr>
        <p:spPr>
          <a:xfrm>
            <a:off x="4862875" y="2727057"/>
            <a:ext cx="1413419" cy="1408408"/>
          </a:xfrm>
          <a:prstGeom prst="rect">
            <a:avLst/>
          </a:prstGeom>
          <a:solidFill>
            <a:srgbClr val="1497FC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线程</a:t>
            </a:r>
          </a:p>
        </p:txBody>
      </p:sp>
      <p:sp>
        <p:nvSpPr>
          <p:cNvPr id="104" name="Shape 104"/>
          <p:cNvSpPr/>
          <p:nvPr/>
        </p:nvSpPr>
        <p:spPr>
          <a:xfrm>
            <a:off x="6536656" y="2727057"/>
            <a:ext cx="1413420" cy="1408408"/>
          </a:xfrm>
          <a:prstGeom prst="rect">
            <a:avLst/>
          </a:prstGeom>
          <a:solidFill>
            <a:srgbClr val="1497FC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线程</a:t>
            </a:r>
          </a:p>
        </p:txBody>
      </p:sp>
      <p:sp>
        <p:nvSpPr>
          <p:cNvPr id="105" name="Shape 105"/>
          <p:cNvSpPr/>
          <p:nvPr/>
        </p:nvSpPr>
        <p:spPr>
          <a:xfrm>
            <a:off x="8210438" y="2727057"/>
            <a:ext cx="1413419" cy="1408408"/>
          </a:xfrm>
          <a:prstGeom prst="rect">
            <a:avLst/>
          </a:prstGeom>
          <a:solidFill>
            <a:srgbClr val="1497FC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线程</a:t>
            </a:r>
          </a:p>
        </p:txBody>
      </p:sp>
      <p:graphicFrame>
        <p:nvGraphicFramePr>
          <p:cNvPr id="106" name="Table 106"/>
          <p:cNvGraphicFramePr/>
          <p:nvPr/>
        </p:nvGraphicFramePr>
        <p:xfrm>
          <a:off x="3198486" y="4888702"/>
          <a:ext cx="6443772" cy="3823375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535922"/>
                <a:gridCol w="535922"/>
                <a:gridCol w="535922"/>
                <a:gridCol w="535922"/>
                <a:gridCol w="535922"/>
                <a:gridCol w="535922"/>
                <a:gridCol w="535922"/>
                <a:gridCol w="535922"/>
                <a:gridCol w="535922"/>
                <a:gridCol w="535922"/>
                <a:gridCol w="535922"/>
                <a:gridCol w="535922"/>
              </a:tblGrid>
              <a:tr h="476334">
                <a:tc>
                  <a:txBody>
                    <a:bodyPr/>
                    <a:lstStyle/>
                    <a:p>
                      <a:pPr lvl="0" defTabSz="914400">
                        <a:defRPr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</a:tr>
              <a:tr h="476334">
                <a:tc>
                  <a:txBody>
                    <a:bodyPr/>
                    <a:lstStyle/>
                    <a:p>
                      <a:pPr lvl="0" defTabSz="914400">
                        <a:defRPr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</a:tr>
              <a:tr h="476334">
                <a:tc>
                  <a:txBody>
                    <a:bodyPr/>
                    <a:lstStyle/>
                    <a:p>
                      <a:pPr lvl="0" defTabSz="914400">
                        <a:defRPr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</a:tr>
              <a:tr h="476334">
                <a:tc>
                  <a:txBody>
                    <a:bodyPr/>
                    <a:lstStyle/>
                    <a:p>
                      <a:pPr lvl="0" defTabSz="914400">
                        <a:defRPr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</a:tr>
              <a:tr h="476334">
                <a:tc>
                  <a:txBody>
                    <a:bodyPr/>
                    <a:lstStyle/>
                    <a:p>
                      <a:pPr lvl="0" defTabSz="914400">
                        <a:defRPr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</a:tr>
              <a:tr h="476334">
                <a:tc>
                  <a:txBody>
                    <a:bodyPr/>
                    <a:lstStyle/>
                    <a:p>
                      <a:pPr lvl="0" defTabSz="914400">
                        <a:defRPr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</a:tr>
              <a:tr h="476334">
                <a:tc>
                  <a:txBody>
                    <a:bodyPr/>
                    <a:lstStyle/>
                    <a:p>
                      <a:pPr lvl="0" defTabSz="914400">
                        <a:defRPr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</a:tr>
              <a:tr h="476334">
                <a:tc>
                  <a:txBody>
                    <a:bodyPr/>
                    <a:lstStyle/>
                    <a:p>
                      <a:pPr lvl="0" defTabSz="914400">
                        <a:defRPr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254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1497FC"/>
                    </a:solidFill>
                  </a:tcPr>
                </a:tc>
              </a:tr>
            </a:tbl>
          </a:graphicData>
        </a:graphic>
      </p:graphicFrame>
      <p:sp>
        <p:nvSpPr>
          <p:cNvPr id="107" name="Shape 107"/>
          <p:cNvSpPr/>
          <p:nvPr/>
        </p:nvSpPr>
        <p:spPr>
          <a:xfrm>
            <a:off x="952500" y="6101780"/>
            <a:ext cx="1729137" cy="1384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150000"/>
              </a:lnSpc>
              <a:spcBef>
                <a:spcPts val="4200"/>
              </a:spcBef>
              <a:defRPr b="1" sz="4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4000"/>
              <a:t>GPU：</a:t>
            </a:r>
          </a:p>
        </p:txBody>
      </p:sp>
      <p:sp>
        <p:nvSpPr>
          <p:cNvPr id="108" name="Shape 108"/>
          <p:cNvSpPr/>
          <p:nvPr/>
        </p:nvSpPr>
        <p:spPr>
          <a:xfrm>
            <a:off x="952500" y="2739001"/>
            <a:ext cx="1729137" cy="1384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150000"/>
              </a:lnSpc>
              <a:spcBef>
                <a:spcPts val="4200"/>
              </a:spcBef>
              <a:defRPr b="1" sz="4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4000"/>
              <a:t>CPU：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GPU 潜力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xfrm>
            <a:off x="1041400" y="2802773"/>
            <a:ext cx="10922000" cy="6019976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3600">
                <a:latin typeface="Consolas"/>
                <a:ea typeface="Consolas"/>
                <a:cs typeface="Consolas"/>
                <a:sym typeface="Consolas"/>
              </a:rPr>
              <a:t>WebGL API</a:t>
            </a:r>
            <a:endParaRPr b="1" sz="36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latin typeface="Consolas"/>
                <a:ea typeface="Consolas"/>
                <a:cs typeface="Consolas"/>
                <a:sym typeface="Consolas"/>
              </a:rPr>
              <a:t>初衷</a:t>
            </a:r>
            <a:br>
              <a:rPr sz="3600">
                <a:latin typeface="Consolas"/>
                <a:ea typeface="Consolas"/>
                <a:cs typeface="Consolas"/>
                <a:sym typeface="Consolas"/>
              </a:rPr>
            </a:br>
            <a:r>
              <a:rPr sz="3600">
                <a:latin typeface="Consolas"/>
                <a:ea typeface="Consolas"/>
                <a:cs typeface="Consolas"/>
                <a:sym typeface="Consolas"/>
              </a:rPr>
              <a:t>通过 GPU 加速 3D 图形渲染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5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latin typeface="Consolas"/>
                <a:ea typeface="Consolas"/>
                <a:cs typeface="Consolas"/>
                <a:sym typeface="Consolas"/>
              </a:rPr>
              <a:t>利用</a:t>
            </a:r>
            <a:br>
              <a:rPr sz="3600">
                <a:latin typeface="Consolas"/>
                <a:ea typeface="Consolas"/>
                <a:cs typeface="Consolas"/>
                <a:sym typeface="Consolas"/>
              </a:rPr>
            </a:br>
            <a:r>
              <a:rPr sz="3600">
                <a:latin typeface="Consolas"/>
                <a:ea typeface="Consolas"/>
                <a:cs typeface="Consolas"/>
                <a:sym typeface="Consolas"/>
              </a:rPr>
              <a:t>通过 GPU 加速 </a:t>
            </a:r>
            <a:r>
              <a:rPr sz="36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天生可并行 </a:t>
            </a:r>
            <a:r>
              <a:rPr sz="3600">
                <a:latin typeface="Consolas"/>
                <a:ea typeface="Consolas"/>
                <a:cs typeface="Consolas"/>
                <a:sym typeface="Consolas"/>
              </a:rPr>
              <a:t>的计算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通用计算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1041400" y="2802773"/>
            <a:ext cx="10922000" cy="6019976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latin typeface="Consolas"/>
                <a:ea typeface="Consolas"/>
                <a:cs typeface="Consolas"/>
                <a:sym typeface="Consolas"/>
              </a:rPr>
              <a:t>GP-GPU (</a:t>
            </a:r>
            <a:r>
              <a:rPr sz="36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sz="3600">
                <a:latin typeface="Consolas"/>
                <a:ea typeface="Consolas"/>
                <a:cs typeface="Consolas"/>
                <a:sym typeface="Consolas"/>
              </a:rPr>
              <a:t>eneral </a:t>
            </a:r>
            <a:r>
              <a:rPr sz="36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sz="3600">
                <a:latin typeface="Consolas"/>
                <a:ea typeface="Consolas"/>
                <a:cs typeface="Consolas"/>
                <a:sym typeface="Consolas"/>
              </a:rPr>
              <a:t>urpose </a:t>
            </a:r>
            <a:r>
              <a:rPr sz="36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GPU</a:t>
            </a:r>
            <a:r>
              <a:rPr sz="3600"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&lt;canvas height="1" width="</a:t>
            </a:r>
            <a:r>
              <a:rPr b="1" sz="3600">
                <a:latin typeface="Consolas"/>
                <a:ea typeface="Consolas"/>
                <a:cs typeface="Consolas"/>
                <a:sym typeface="Consolas"/>
              </a:rPr>
              <a:t>并发数</a:t>
            </a:r>
            <a:r>
              <a:rPr sz="36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3600">
              <a:solidFill>
                <a:srgbClr val="5358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b="1" sz="3600"/>
              <a:t>输入</a:t>
            </a:r>
            <a:r>
              <a:rPr sz="3600">
                <a:solidFill>
                  <a:srgbClr val="53585F"/>
                </a:solidFill>
              </a:rPr>
              <a:t>：uniform / attribute / 纹理</a:t>
            </a:r>
            <a:endParaRPr sz="3600">
              <a:solidFill>
                <a:srgbClr val="53585F"/>
              </a:solidFill>
            </a:endParaRPr>
          </a:p>
          <a:p>
            <a:pPr lvl="0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b="1" sz="3600"/>
              <a:t>算法</a:t>
            </a:r>
            <a:r>
              <a:rPr sz="3600">
                <a:solidFill>
                  <a:srgbClr val="53585F"/>
                </a:solidFill>
              </a:rPr>
              <a:t>：GLSL 着色器</a:t>
            </a:r>
            <a:endParaRPr sz="3600">
              <a:solidFill>
                <a:srgbClr val="53585F"/>
              </a:solidFill>
            </a:endParaRPr>
          </a:p>
          <a:p>
            <a:pPr lvl="0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b="1" sz="3600"/>
              <a:t>输出</a:t>
            </a:r>
            <a:r>
              <a:rPr sz="3600">
                <a:solidFill>
                  <a:srgbClr val="53585F"/>
                </a:solidFill>
              </a:rPr>
              <a:t>：片元 RGBA 颜色值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分享内容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041400" y="2802773"/>
            <a:ext cx="10922000" cy="5518489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本次分享主要内容</a:t>
            </a:r>
            <a:endParaRPr sz="3600">
              <a:solidFill>
                <a:srgbClr val="53585F"/>
              </a:solidFill>
            </a:endParaRPr>
          </a:p>
          <a:p>
            <a:pPr lvl="0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算力攻击</a:t>
            </a:r>
            <a:endParaRPr sz="3600">
              <a:solidFill>
                <a:srgbClr val="53585F"/>
              </a:solidFill>
            </a:endParaRPr>
          </a:p>
          <a:p>
            <a:pPr lvl="0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算力防御</a:t>
            </a:r>
            <a:endParaRPr sz="3600">
              <a:solidFill>
                <a:srgbClr val="53585F"/>
              </a:solidFill>
            </a:endParaRPr>
          </a:p>
          <a:p>
            <a:pPr lvl="0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计算优化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 WebGL2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1041400" y="2802773"/>
            <a:ext cx="10922000" cy="6263555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2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/>
              <a:t>支持 </a:t>
            </a:r>
            <a:r>
              <a:rPr sz="3600">
                <a:solidFill>
                  <a:srgbClr val="902422"/>
                </a:solidFill>
              </a:rPr>
              <a:t>整数、位运算</a:t>
            </a:r>
            <a:r>
              <a:rPr sz="3600"/>
              <a:t>，密码学算法的基础</a:t>
            </a:r>
            <a:endParaRPr sz="3600"/>
          </a:p>
          <a:p>
            <a:pPr lvl="0" marL="0" indent="0">
              <a:lnSpc>
                <a:spcPct val="12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/>
              <a:t>演示：</a:t>
            </a:r>
            <a:endParaRPr sz="3600"/>
          </a:p>
          <a:p>
            <a:pPr lvl="0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/>
              <a:t>SHA256  PoW</a:t>
            </a:r>
            <a:br>
              <a:rPr sz="3600"/>
            </a:br>
            <a:r>
              <a:rPr sz="2900">
                <a:hlinkClick r:id="rId3" invalidUrl="" action="" tgtFrame="" tooltip="" history="1" highlightClick="0" endSnd="0"/>
              </a:rPr>
              <a:t>http://www.etherdream.com/FunnyScript/glminer/glminer.html</a:t>
            </a:r>
            <a:endParaRPr sz="3600"/>
          </a:p>
          <a:p>
            <a:pPr lvl="0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/>
              <a:t>WiFi Crack (WPA-2)</a:t>
            </a:r>
            <a:br>
              <a:rPr sz="3600"/>
            </a:br>
            <a:r>
              <a:rPr sz="2900">
                <a:hlinkClick r:id="rId4" invalidUrl="" action="" tgtFrame="" tooltip="" history="1" highlightClick="0" endSnd="0"/>
              </a:rPr>
              <a:t>http://127.0.0.1:8080/wpa2-test.html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GLSL 优化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xfrm>
            <a:off x="1041400" y="2802773"/>
            <a:ext cx="10922000" cy="6147931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2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/>
              <a:t>运行时常量替换：</a:t>
            </a:r>
            <a:endParaRPr sz="3600"/>
          </a:p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var shaderCode = </a:t>
            </a: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`</a:t>
            </a:r>
            <a:br>
              <a:rPr sz="3000">
                <a:latin typeface="Consolas"/>
                <a:ea typeface="Consolas"/>
                <a:cs typeface="Consolas"/>
                <a:sym typeface="Consolas"/>
              </a:rPr>
            </a:br>
            <a:r>
              <a:rPr sz="3000">
                <a:solidFill>
                  <a:srgbClr val="3F6532"/>
                </a:solidFill>
                <a:latin typeface="Consolas"/>
                <a:ea typeface="Consolas"/>
                <a:cs typeface="Consolas"/>
                <a:sym typeface="Consolas"/>
              </a:rPr>
              <a:t>    salt = </a:t>
            </a:r>
            <a:r>
              <a:rPr sz="30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${SALT}</a:t>
            </a:r>
            <a:br>
              <a:rPr sz="3000">
                <a:solidFill>
                  <a:srgbClr val="3F65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3000">
                <a:solidFill>
                  <a:srgbClr val="3F6532"/>
                </a:solidFill>
                <a:latin typeface="Consolas"/>
                <a:ea typeface="Consolas"/>
                <a:cs typeface="Consolas"/>
                <a:sym typeface="Consolas"/>
              </a:rPr>
              <a:t>    saltLen = </a:t>
            </a:r>
            <a:r>
              <a:rPr sz="30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${SALT_LEN}</a:t>
            </a:r>
            <a:br>
              <a:rPr sz="3000">
                <a:solidFill>
                  <a:srgbClr val="3F65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3000">
                <a:solidFill>
                  <a:srgbClr val="3F6532"/>
                </a:solidFill>
                <a:latin typeface="Consolas"/>
                <a:ea typeface="Consolas"/>
                <a:cs typeface="Consolas"/>
                <a:sym typeface="Consolas"/>
              </a:rPr>
              <a:t>    ……</a:t>
            </a:r>
            <a:br>
              <a:rPr sz="3000">
                <a:solidFill>
                  <a:srgbClr val="3F65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3000">
                <a:solidFill>
                  <a:srgbClr val="3F6532"/>
                </a:solidFill>
                <a:latin typeface="Consolas"/>
                <a:ea typeface="Consolas"/>
                <a:cs typeface="Consolas"/>
                <a:sym typeface="Consolas"/>
              </a:rPr>
              <a:t>    if (final_hash == </a:t>
            </a:r>
            <a:r>
              <a:rPr sz="30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${HASH}</a:t>
            </a:r>
            <a:r>
              <a:rPr sz="3000">
                <a:solidFill>
                  <a:srgbClr val="3F6532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sz="3000">
                <a:solidFill>
                  <a:srgbClr val="3F65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3000">
                <a:solidFill>
                  <a:srgbClr val="3F6532"/>
                </a:solidFill>
                <a:latin typeface="Consolas"/>
                <a:ea typeface="Consolas"/>
                <a:cs typeface="Consolas"/>
                <a:sym typeface="Consolas"/>
              </a:rPr>
              <a:t>        // cracked</a:t>
            </a:r>
            <a:br>
              <a:rPr sz="3000">
                <a:solidFill>
                  <a:srgbClr val="3F65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3000">
                <a:solidFill>
                  <a:srgbClr val="3F653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sz="3000">
                <a:solidFill>
                  <a:srgbClr val="3F65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`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body" idx="1"/>
          </p:nvPr>
        </p:nvSpPr>
        <p:spPr>
          <a:xfrm>
            <a:off x="1041400" y="2802773"/>
            <a:ext cx="10922000" cy="5518489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2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/>
              <a:t>页面关闭、刷新、跳转，计算就会中断</a:t>
            </a:r>
            <a:endParaRPr sz="3600"/>
          </a:p>
          <a:p>
            <a:pPr lvl="0" marL="0" indent="0">
              <a:lnSpc>
                <a:spcPct val="12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改进方案：</a:t>
            </a:r>
            <a:endParaRPr sz="3600">
              <a:solidFill>
                <a:srgbClr val="53585F"/>
              </a:solidFill>
            </a:endParaRPr>
          </a:p>
          <a:p>
            <a:pPr lvl="0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SharedWorker</a:t>
            </a:r>
            <a:endParaRPr sz="3600">
              <a:solidFill>
                <a:srgbClr val="53585F"/>
              </a:solidFill>
            </a:endParaRPr>
          </a:p>
          <a:p>
            <a:pPr lvl="0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SharedWorker</a:t>
            </a:r>
            <a:endParaRPr sz="3600">
              <a:solidFill>
                <a:srgbClr val="53585F"/>
              </a:solidFill>
            </a:endParaRPr>
          </a:p>
          <a:p>
            <a:pPr lvl="0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Broadcast Channel API</a:t>
            </a:r>
          </a:p>
        </p:txBody>
      </p:sp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计算连续性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body" idx="1"/>
          </p:nvPr>
        </p:nvSpPr>
        <p:spPr>
          <a:xfrm>
            <a:off x="1041400" y="2802773"/>
            <a:ext cx="10922000" cy="5855202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2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/>
              <a:t>离开受控页面，计算会就终止</a:t>
            </a:r>
            <a:endParaRPr sz="3600"/>
          </a:p>
          <a:p>
            <a:pPr lvl="0" marL="0" indent="0">
              <a:lnSpc>
                <a:spcPct val="12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改进方案：</a:t>
            </a:r>
            <a:endParaRPr sz="3600">
              <a:solidFill>
                <a:srgbClr val="53585F"/>
              </a:solidFill>
            </a:endParaRPr>
          </a:p>
          <a:p>
            <a:pPr lvl="0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ServiceWorker</a:t>
            </a:r>
            <a:endParaRPr sz="3600">
              <a:solidFill>
                <a:srgbClr val="53585F"/>
              </a:solidFill>
            </a:endParaRPr>
          </a:p>
          <a:p>
            <a:pPr lvl="0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XSS 续命魔法（注入 opener、劫持超链接）</a:t>
            </a:r>
            <a:br>
              <a:rPr sz="3600">
                <a:solidFill>
                  <a:srgbClr val="53585F"/>
                </a:solidFill>
              </a:rPr>
            </a:br>
            <a:r>
              <a:rPr sz="3600">
                <a:solidFill>
                  <a:srgbClr val="53585F"/>
                </a:solidFill>
              </a:rPr>
              <a:t>演示：</a:t>
            </a:r>
            <a:r>
              <a:rPr sz="2900">
                <a:solidFill>
                  <a:srgbClr val="53585F"/>
                </a:solidFill>
                <a:hlinkClick r:id="rId3" invalidUrl="" action="" tgtFrame="" tooltip="" history="1" highlightClick="0" endSnd="0"/>
              </a:rPr>
              <a:t>http://www.etherdream.com/FunnyScript/XSSGhost/</a:t>
            </a:r>
          </a:p>
        </p:txBody>
      </p:sp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计算持久性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方案对比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1092200" y="2802773"/>
            <a:ext cx="10922000" cy="5518489"/>
          </a:xfrm>
          <a:prstGeom prst="rect">
            <a:avLst/>
          </a:prstGeom>
        </p:spPr>
        <p:txBody>
          <a:bodyPr anchor="t"/>
          <a:lstStyle/>
          <a:p>
            <a:pPr lvl="0" marL="0" indent="0" defTabSz="572516">
              <a:lnSpc>
                <a:spcPct val="150000"/>
              </a:lnSpc>
              <a:spcBef>
                <a:spcPts val="3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3920"/>
              <a:t>WebAssembly</a:t>
            </a:r>
            <a:endParaRPr b="1" sz="3920"/>
          </a:p>
          <a:p>
            <a:pPr lvl="0" marL="435609" indent="-435609" defTabSz="572516">
              <a:lnSpc>
                <a:spcPct val="120000"/>
              </a:lnSpc>
              <a:spcBef>
                <a:spcPts val="3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528"/>
              <a:t>设备：CPU</a:t>
            </a:r>
            <a:endParaRPr sz="3528"/>
          </a:p>
          <a:p>
            <a:pPr lvl="0" marL="435609" indent="-435609" defTabSz="572516">
              <a:lnSpc>
                <a:spcPct val="120000"/>
              </a:lnSpc>
              <a:spcBef>
                <a:spcPts val="3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528"/>
              <a:t>算力：中</a:t>
            </a:r>
            <a:endParaRPr sz="3528"/>
          </a:p>
          <a:p>
            <a:pPr lvl="0" marL="435609" indent="-435609" defTabSz="572516">
              <a:lnSpc>
                <a:spcPct val="120000"/>
              </a:lnSpc>
              <a:spcBef>
                <a:spcPts val="3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528"/>
              <a:t>体验：无感知</a:t>
            </a:r>
            <a:endParaRPr sz="3528"/>
          </a:p>
          <a:p>
            <a:pPr lvl="0" marL="435609" indent="-435609" defTabSz="572516">
              <a:lnSpc>
                <a:spcPct val="120000"/>
              </a:lnSpc>
              <a:spcBef>
                <a:spcPts val="3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528"/>
              <a:t>可在 Worker 中运行</a:t>
            </a:r>
          </a:p>
        </p:txBody>
      </p:sp>
      <p:sp>
        <p:nvSpPr>
          <p:cNvPr id="130" name="Shape 130"/>
          <p:cNvSpPr/>
          <p:nvPr/>
        </p:nvSpPr>
        <p:spPr>
          <a:xfrm>
            <a:off x="7005601" y="2802773"/>
            <a:ext cx="6191642" cy="5518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572516">
              <a:lnSpc>
                <a:spcPct val="150000"/>
              </a:lnSpc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b="1" sz="3920">
                <a:latin typeface="+mn-lt"/>
                <a:ea typeface="+mn-ea"/>
                <a:cs typeface="+mn-cs"/>
                <a:sym typeface="Helvetica Neue"/>
              </a:rPr>
              <a:t>WebGL2</a:t>
            </a:r>
            <a:endParaRPr b="1" sz="3920">
              <a:latin typeface="+mn-lt"/>
              <a:ea typeface="+mn-ea"/>
              <a:cs typeface="+mn-cs"/>
              <a:sym typeface="Helvetica Neue"/>
            </a:endParaRPr>
          </a:p>
          <a:p>
            <a:pPr lvl="0" marL="435609" indent="-435609" algn="l" defTabSz="572516">
              <a:lnSpc>
                <a:spcPct val="120000"/>
              </a:lnSpc>
              <a:spcBef>
                <a:spcPts val="3100"/>
              </a:spcBef>
              <a:buSzPct val="4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528">
                <a:latin typeface="+mn-lt"/>
                <a:ea typeface="+mn-ea"/>
                <a:cs typeface="+mn-cs"/>
                <a:sym typeface="Helvetica Neue"/>
              </a:rPr>
              <a:t>设备：GPU</a:t>
            </a:r>
            <a:endParaRPr sz="3528">
              <a:latin typeface="+mn-lt"/>
              <a:ea typeface="+mn-ea"/>
              <a:cs typeface="+mn-cs"/>
              <a:sym typeface="Helvetica Neue"/>
            </a:endParaRPr>
          </a:p>
          <a:p>
            <a:pPr lvl="0" marL="435609" indent="-435609" algn="l" defTabSz="572516">
              <a:lnSpc>
                <a:spcPct val="120000"/>
              </a:lnSpc>
              <a:spcBef>
                <a:spcPts val="3100"/>
              </a:spcBef>
              <a:buSzPct val="4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528">
                <a:latin typeface="+mn-lt"/>
                <a:ea typeface="+mn-ea"/>
                <a:cs typeface="+mn-cs"/>
                <a:sym typeface="Helvetica Neue"/>
              </a:rPr>
              <a:t>算力：高</a:t>
            </a:r>
            <a:endParaRPr sz="3528">
              <a:latin typeface="+mn-lt"/>
              <a:ea typeface="+mn-ea"/>
              <a:cs typeface="+mn-cs"/>
              <a:sym typeface="Helvetica Neue"/>
            </a:endParaRPr>
          </a:p>
          <a:p>
            <a:pPr lvl="0" marL="435609" indent="-435609" algn="l" defTabSz="572516">
              <a:lnSpc>
                <a:spcPct val="120000"/>
              </a:lnSpc>
              <a:spcBef>
                <a:spcPts val="3100"/>
              </a:spcBef>
              <a:buSzPct val="4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528">
                <a:latin typeface="+mn-lt"/>
                <a:ea typeface="+mn-ea"/>
                <a:cs typeface="+mn-cs"/>
                <a:sym typeface="Helvetica Neue"/>
              </a:rPr>
              <a:t>体验：界面有卡顿</a:t>
            </a:r>
            <a:endParaRPr sz="3528">
              <a:latin typeface="+mn-lt"/>
              <a:ea typeface="+mn-ea"/>
              <a:cs typeface="+mn-cs"/>
              <a:sym typeface="Helvetica Neue"/>
            </a:endParaRPr>
          </a:p>
          <a:p>
            <a:pPr lvl="0" marL="435609" indent="-435609" algn="l" defTabSz="572516">
              <a:lnSpc>
                <a:spcPct val="120000"/>
              </a:lnSpc>
              <a:spcBef>
                <a:spcPts val="3100"/>
              </a:spcBef>
              <a:buSzPct val="4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528">
                <a:latin typeface="+mn-lt"/>
                <a:ea typeface="+mn-ea"/>
                <a:cs typeface="+mn-cs"/>
                <a:sym typeface="Helvetica Neue"/>
              </a:rPr>
              <a:t>只能在页面运行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1041400" y="3670300"/>
            <a:ext cx="10922000" cy="24384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算力防御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口令破解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1041400" y="2802773"/>
            <a:ext cx="10922000" cy="5518489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/>
              <a:t>为什么 </a:t>
            </a:r>
            <a:r>
              <a:rPr sz="3600">
                <a:solidFill>
                  <a:srgbClr val="59824B"/>
                </a:solidFill>
              </a:rPr>
              <a:t>Hash 后的口令 </a:t>
            </a:r>
            <a:r>
              <a:rPr sz="3600"/>
              <a:t>仍能破解？</a:t>
            </a:r>
            <a:endParaRPr sz="3600"/>
          </a:p>
          <a:p>
            <a:pPr lvl="0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口令大多有规律，可以跑字典</a:t>
            </a:r>
            <a:endParaRPr sz="3600">
              <a:solidFill>
                <a:srgbClr val="53585F"/>
              </a:solidFill>
            </a:endParaRPr>
          </a:p>
          <a:p>
            <a:pPr lvl="0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计算时间短，所以跑字典很快</a:t>
            </a:r>
            <a:endParaRPr sz="3600">
              <a:solidFill>
                <a:srgbClr val="53585F"/>
              </a:solidFill>
            </a:endParaRPr>
          </a:p>
          <a:p>
            <a:pPr lvl="0" marL="0" indent="0">
              <a:lnSpc>
                <a:spcPct val="12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所以，需要 </a:t>
            </a:r>
            <a:r>
              <a:rPr sz="3600">
                <a:solidFill>
                  <a:srgbClr val="902422"/>
                </a:solidFill>
              </a:rPr>
              <a:t>提高 Hash 计算时间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慢 Hash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xfrm>
            <a:off x="1041400" y="2802773"/>
            <a:ext cx="10922000" cy="5518489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/>
              <a:t>高成本的 Hash 函数，可以增加破解时间</a:t>
            </a:r>
            <a:endParaRPr sz="3600"/>
          </a:p>
          <a:p>
            <a:pPr lvl="0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PBKDF2</a:t>
            </a:r>
            <a:endParaRPr sz="3600">
              <a:solidFill>
                <a:srgbClr val="53585F"/>
              </a:solidFill>
            </a:endParaRPr>
          </a:p>
          <a:p>
            <a:pPr lvl="0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bcrypt</a:t>
            </a:r>
            <a:endParaRPr sz="3600">
              <a:solidFill>
                <a:srgbClr val="53585F"/>
              </a:solidFill>
            </a:endParaRPr>
          </a:p>
          <a:p>
            <a:pPr lvl="0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scrypt</a:t>
            </a:r>
            <a:endParaRPr sz="3600">
              <a:solidFill>
                <a:srgbClr val="53585F"/>
              </a:solidFill>
            </a:endParaRPr>
          </a:p>
          <a:p>
            <a:pPr lvl="0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argon2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前端计算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1041400" y="2802773"/>
            <a:ext cx="10922000" cy="5646654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/>
              <a:t>口令 Hash 在前端计算，分担后端压力</a:t>
            </a:r>
            <a:endParaRPr sz="3600"/>
          </a:p>
          <a:p>
            <a:pPr lvl="0" marL="0" indent="0">
              <a:lnSpc>
                <a:spcPct val="12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dk = hash(password, username, cost …)</a:t>
            </a:r>
            <a:endParaRPr sz="3600">
              <a:solidFill>
                <a:srgbClr val="9024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注册时，使用 dk 代替口令</a:t>
            </a:r>
            <a:endParaRPr sz="3600">
              <a:solidFill>
                <a:srgbClr val="53585F"/>
              </a:solidFill>
            </a:endParaRPr>
          </a:p>
          <a:p>
            <a:pPr lvl="0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登录时，使用同样算法，算出 dk</a:t>
            </a:r>
            <a:endParaRPr sz="3600">
              <a:solidFill>
                <a:srgbClr val="53585F"/>
              </a:solidFill>
            </a:endParaRPr>
          </a:p>
          <a:p>
            <a:pPr lvl="0" marL="0" indent="0">
              <a:lnSpc>
                <a:spcPct val="12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9824B"/>
                </a:solidFill>
              </a:rPr>
              <a:t>如果 dk 相同，意味口令相同（无需提交明文口令）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前端计算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1041400" y="2802773"/>
            <a:ext cx="10922000" cy="564665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SzTx/>
              <a:buNone/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后端收到后，再 hash 一次，防止 dk 泄露</a:t>
            </a:r>
          </a:p>
        </p:txBody>
      </p:sp>
      <p:pic>
        <p:nvPicPr>
          <p:cNvPr id="14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217" y="4254215"/>
            <a:ext cx="10318866" cy="2932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body" idx="1"/>
          </p:nvPr>
        </p:nvSpPr>
        <p:spPr>
          <a:xfrm>
            <a:off x="1041400" y="2802773"/>
            <a:ext cx="10922000" cy="5935903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20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500"/>
              <a:t>先来想象下：</a:t>
            </a:r>
            <a:endParaRPr sz="4500"/>
          </a:p>
          <a:p>
            <a:pPr lvl="0" marL="0" indent="0">
              <a:lnSpc>
                <a:spcPct val="20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000"/>
              <a:t>假如黑客控制了一个访问量巨大的网页，</a:t>
            </a:r>
            <a:endParaRPr sz="4000"/>
          </a:p>
          <a:p>
            <a:pPr lvl="0" marL="0" indent="0">
              <a:lnSpc>
                <a:spcPct val="20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000"/>
              <a:t>那么，可以用它来做些什么？</a:t>
            </a:r>
          </a:p>
        </p:txBody>
      </p:sp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前端能做什么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其他意义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xfrm>
            <a:off x="1041400" y="2802773"/>
            <a:ext cx="10922000" cy="5646654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20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前端 Hash 除了分担后端计算，还可以：</a:t>
            </a:r>
            <a:endParaRPr sz="3600">
              <a:solidFill>
                <a:srgbClr val="53585F"/>
              </a:solidFill>
            </a:endParaRPr>
          </a:p>
          <a:p>
            <a:pPr lvl="0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增加登录成本，对抗撞库攻击</a:t>
            </a:r>
            <a:endParaRPr sz="3600">
              <a:solidFill>
                <a:srgbClr val="53585F"/>
              </a:solidFill>
            </a:endParaRPr>
          </a:p>
          <a:p>
            <a:pPr lvl="0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明文更早消失，减少泄露环节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演示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xfrm>
            <a:off x="1041400" y="2802773"/>
            <a:ext cx="10922000" cy="5646654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20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scrypt hash 算法前端计算</a:t>
            </a:r>
            <a:endParaRPr sz="3600">
              <a:solidFill>
                <a:srgbClr val="53585F"/>
              </a:solidFill>
            </a:endParaRPr>
          </a:p>
          <a:p>
            <a:pPr lvl="0" marL="0" indent="0">
              <a:lnSpc>
                <a:spcPct val="20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 u="sng">
                <a:solidFill>
                  <a:srgbClr val="53585F"/>
                </a:solidFill>
                <a:hlinkClick r:id="rId2" invalidUrl="" action="" tgtFrame="" tooltip="" history="1" highlightClick="0" endSnd="0"/>
              </a:rPr>
              <a:t>http://www.etherdream.com/webscrypt/example/login/</a:t>
            </a:r>
            <a:endParaRPr sz="3200">
              <a:solidFill>
                <a:srgbClr val="53585F"/>
              </a:solidFill>
            </a:endParaRPr>
          </a:p>
          <a:p>
            <a:pPr lvl="0" marL="0" indent="0">
              <a:lnSpc>
                <a:spcPct val="20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 u="sng">
                <a:solidFill>
                  <a:srgbClr val="53585F"/>
                </a:solidFill>
                <a:hlinkClick r:id="rId3" invalidUrl="" action="" tgtFrame="" tooltip="" history="1" highlightClick="0" endSnd="0"/>
              </a:rPr>
              <a:t>https://github.com/EtherDream/webscrypt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改进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xfrm>
            <a:off x="1041400" y="2802773"/>
            <a:ext cx="10922000" cy="5646654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使用 </a:t>
            </a:r>
            <a:r>
              <a:rPr sz="3600">
                <a:solidFill>
                  <a:srgbClr val="902422"/>
                </a:solidFill>
              </a:rPr>
              <a:t>WebGL2 </a:t>
            </a:r>
            <a:r>
              <a:rPr sz="3600">
                <a:solidFill>
                  <a:srgbClr val="53585F"/>
                </a:solidFill>
              </a:rPr>
              <a:t>强化口令 Hash</a:t>
            </a:r>
            <a:endParaRPr sz="3600">
              <a:solidFill>
                <a:srgbClr val="53585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53585F"/>
                </a:solidFill>
              </a:rPr>
              <a:t>线程 1：R[1] = KDF(password, salt + </a:t>
            </a:r>
            <a:r>
              <a:rPr sz="2900">
                <a:solidFill>
                  <a:srgbClr val="902422"/>
                </a:solidFill>
              </a:rPr>
              <a:t>‘1’</a:t>
            </a:r>
            <a:r>
              <a:rPr sz="2900">
                <a:solidFill>
                  <a:srgbClr val="53585F"/>
                </a:solidFill>
              </a:rPr>
              <a:t>, cost …)</a:t>
            </a:r>
            <a:endParaRPr sz="2900">
              <a:solidFill>
                <a:srgbClr val="53585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53585F"/>
                </a:solidFill>
              </a:rPr>
              <a:t>线程 2：R[2] = KDF(password, salt + </a:t>
            </a:r>
            <a:r>
              <a:rPr sz="2900">
                <a:solidFill>
                  <a:srgbClr val="902422"/>
                </a:solidFill>
              </a:rPr>
              <a:t>‘2’</a:t>
            </a:r>
            <a:r>
              <a:rPr sz="2900">
                <a:solidFill>
                  <a:srgbClr val="53585F"/>
                </a:solidFill>
              </a:rPr>
              <a:t>, cost …)</a:t>
            </a:r>
            <a:endParaRPr sz="2900">
              <a:solidFill>
                <a:srgbClr val="53585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53585F"/>
                </a:solidFill>
              </a:rPr>
              <a:t>…</a:t>
            </a:r>
            <a:endParaRPr sz="2900">
              <a:solidFill>
                <a:srgbClr val="53585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53585F"/>
                </a:solidFill>
              </a:rPr>
              <a:t>线程 1024：R[1024] = KDF(password, salt + </a:t>
            </a:r>
            <a:r>
              <a:rPr sz="2900">
                <a:solidFill>
                  <a:srgbClr val="902422"/>
                </a:solidFill>
              </a:rPr>
              <a:t>‘1024’</a:t>
            </a:r>
            <a:r>
              <a:rPr sz="2900">
                <a:solidFill>
                  <a:srgbClr val="53585F"/>
                </a:solidFill>
              </a:rPr>
              <a:t>, cost …)</a:t>
            </a:r>
            <a:endParaRPr sz="2900">
              <a:solidFill>
                <a:srgbClr val="53585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53585F"/>
                </a:solidFill>
              </a:rPr>
              <a:t>最终结果：</a:t>
            </a:r>
            <a:r>
              <a:rPr sz="2900">
                <a:solidFill>
                  <a:srgbClr val="59824B"/>
                </a:solidFill>
              </a:rPr>
              <a:t>DK = Hash( R[1] + R[2] + … + R[1024] )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分享总结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xfrm>
            <a:off x="1041400" y="2802773"/>
            <a:ext cx="10922000" cy="5518489"/>
          </a:xfrm>
          <a:prstGeom prst="rect">
            <a:avLst/>
          </a:prstGeom>
        </p:spPr>
        <p:txBody>
          <a:bodyPr anchor="t"/>
          <a:lstStyle/>
          <a:p>
            <a:pPr lvl="0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算力攻击（免费矿工、口令破解）</a:t>
            </a:r>
            <a:endParaRPr sz="3600">
              <a:solidFill>
                <a:srgbClr val="53585F"/>
              </a:solidFill>
            </a:endParaRPr>
          </a:p>
          <a:p>
            <a:pPr lvl="0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算力防御（PoW 风控、前端 Hash 口令）</a:t>
            </a:r>
            <a:endParaRPr sz="3600">
              <a:solidFill>
                <a:srgbClr val="53585F"/>
              </a:solidFill>
            </a:endParaRPr>
          </a:p>
          <a:p>
            <a:pPr lvl="0">
              <a:lnSpc>
                <a:spcPct val="1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计算优化（CPU、GPU、连续性、持久性）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idx="1"/>
          </p:nvPr>
        </p:nvSpPr>
        <p:spPr>
          <a:xfrm>
            <a:off x="1041400" y="2802773"/>
            <a:ext cx="10922000" cy="5935903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3600"/>
              <a:t>传统的利用方式</a:t>
            </a:r>
            <a:endParaRPr b="1" sz="3600"/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/>
              <a:t>挂马</a:t>
            </a:r>
            <a:endParaRPr sz="3600"/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/>
              <a:t>打广告</a:t>
            </a:r>
            <a:endParaRPr sz="3600"/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/>
              <a:t>界面钓鱼</a:t>
            </a:r>
            <a:endParaRPr sz="3600"/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/>
              <a:t>隐私收集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前端能做什么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body" idx="1"/>
          </p:nvPr>
        </p:nvSpPr>
        <p:spPr>
          <a:xfrm>
            <a:off x="1041400" y="2802773"/>
            <a:ext cx="10922000" cy="5935903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3600"/>
              <a:t>网络资源也能利用</a:t>
            </a:r>
            <a:endParaRPr b="1" sz="3600"/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/>
              <a:t>内网扫描</a:t>
            </a:r>
            <a:endParaRPr sz="3600"/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/>
              <a:t>CC / DDOS（</a:t>
            </a:r>
            <a:r>
              <a:rPr sz="3600">
                <a:solidFill>
                  <a:srgbClr val="A27D19"/>
                </a:solidFill>
              </a:rPr>
              <a:t>Great Cannon</a:t>
            </a:r>
            <a:r>
              <a:rPr sz="3600"/>
              <a:t>）</a:t>
            </a:r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前端能做什么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前端能做什么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1041400" y="2802773"/>
            <a:ext cx="10922000" cy="5935903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3600"/>
              <a:t>硬件</a:t>
            </a:r>
            <a:r>
              <a:rPr b="1" sz="3600"/>
              <a:t>资源，是否也能利用？</a:t>
            </a:r>
            <a:endParaRPr b="1" sz="3600"/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/>
              <a:t>CPU</a:t>
            </a:r>
            <a:endParaRPr sz="3600"/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/>
              <a:t>GPU</a:t>
            </a:r>
            <a:endParaRPr sz="3600"/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/>
              <a:t>内存</a:t>
            </a:r>
            <a:endParaRPr sz="3600"/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/>
              <a:t>…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算力攻击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1041400" y="2802773"/>
            <a:ext cx="10922000" cy="5935903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20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3600"/>
              <a:t>纯粹的计算，也有很多玩法</a:t>
            </a:r>
            <a:endParaRPr b="1" sz="3600"/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/>
              <a:t>在线挖矿</a:t>
            </a:r>
            <a:endParaRPr sz="3600"/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/>
              <a:t>密码破解</a:t>
            </a:r>
            <a:endParaRPr sz="3600"/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/>
              <a:t>…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计算的价值</a:t>
            </a:r>
          </a:p>
        </p:txBody>
      </p:sp>
      <p:pic>
        <p:nvPicPr>
          <p:cNvPr id="7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7150" y="2620850"/>
            <a:ext cx="6010500" cy="6010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"/>
          </p:nvPr>
        </p:nvSpPr>
        <p:spPr>
          <a:xfrm>
            <a:off x="1041400" y="2802773"/>
            <a:ext cx="10922000" cy="5960714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20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/>
              <a:t>只能通过 </a:t>
            </a:r>
            <a:r>
              <a:rPr sz="3600">
                <a:solidFill>
                  <a:srgbClr val="902422"/>
                </a:solidFill>
              </a:rPr>
              <a:t>暴力穷举 </a:t>
            </a:r>
            <a:r>
              <a:rPr sz="3600"/>
              <a:t>才能解决的问题</a:t>
            </a:r>
            <a:endParaRPr sz="3600"/>
          </a:p>
          <a:p>
            <a:pPr lvl="0" mar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902422"/>
                </a:solidFill>
                <a:latin typeface="Consolas"/>
                <a:ea typeface="Consolas"/>
                <a:cs typeface="Consolas"/>
                <a:sym typeface="Consolas"/>
              </a:rPr>
              <a:t>MD5(X) == X</a:t>
            </a:r>
            <a:endParaRPr sz="6000">
              <a:solidFill>
                <a:srgbClr val="9024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lnSpc>
                <a:spcPct val="20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/>
              <a:t>计算很困难，验证却很容易。</a:t>
            </a:r>
          </a:p>
        </p:txBody>
      </p:sp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工作量证明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Blueprint">
  <a:themeElements>
    <a:clrScheme name="Blueprint">
      <a:dk1>
        <a:srgbClr val="AB7655"/>
      </a:dk1>
      <a:lt1>
        <a:srgbClr val="558AAB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"/>
        <a:ea typeface="Helvetica Neue"/>
        <a:cs typeface="Helvetica Neue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DEDED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77198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ueprint">
  <a:themeElements>
    <a:clrScheme name="Bluepri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"/>
        <a:ea typeface="Helvetica Neue"/>
        <a:cs typeface="Helvetica Neue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DEDED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77198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