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13004800" cy="9753600"/>
  <p:notesSz cx="6858000" cy="9144000"/>
  <p:defaultTextStyle>
    <a:lvl1pPr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1pPr>
    <a:lvl2pPr indent="2286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2pPr>
    <a:lvl3pPr indent="4572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3pPr>
    <a:lvl4pPr indent="6858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4pPr>
    <a:lvl5pPr indent="9144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5pPr>
    <a:lvl6pPr indent="11430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6pPr>
    <a:lvl7pPr indent="13716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7pPr>
    <a:lvl8pPr indent="16002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8pPr>
    <a:lvl9pPr indent="18288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7660F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7660F"/>
              </a:solidFill>
              <a:prstDash val="solid"/>
              <a:miter lim="400000"/>
            </a:ln>
          </a:top>
          <a:bottom>
            <a:ln w="12700" cap="flat">
              <a:solidFill>
                <a:srgbClr val="87660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87660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818181"/>
        </a:fontRef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2708684C-4D16-4618-839F-0558EEFCDFE6}" styleName="">
    <a:tblBg/>
    <a:wholeTbl>
      <a:tcTxStyle b="off" i="off">
        <a:fontRef idx="minor">
          <a:srgbClr val="818181"/>
        </a:fontRef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818181"/>
        </a:fontRef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818181"/>
        </a:fontRef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One</a:t>
            </a:r>
            <a:endParaRPr cap="all" sz="3600">
              <a:solidFill>
                <a:srgbClr val="558AAB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Two</a:t>
            </a:r>
            <a:endParaRPr cap="all" sz="3600">
              <a:solidFill>
                <a:srgbClr val="558AAB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Three</a:t>
            </a:r>
            <a:endParaRPr cap="all" sz="3600">
              <a:solidFill>
                <a:srgbClr val="558AAB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Four</a:t>
            </a:r>
            <a:endParaRPr cap="all" sz="3600">
              <a:solidFill>
                <a:srgbClr val="558AAB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78468" y="8356600"/>
            <a:ext cx="1245950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368300" y="8369300"/>
            <a:ext cx="108458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368300" y="9017000"/>
            <a:ext cx="108458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One</a:t>
            </a:r>
            <a:endParaRPr cap="all" sz="2400">
              <a:solidFill>
                <a:srgbClr val="558AAB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Two</a:t>
            </a:r>
            <a:endParaRPr cap="all" sz="2400">
              <a:solidFill>
                <a:srgbClr val="558AAB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Three</a:t>
            </a:r>
            <a:endParaRPr cap="all" sz="2400">
              <a:solidFill>
                <a:srgbClr val="558AAB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Four</a:t>
            </a:r>
            <a:endParaRPr cap="all" sz="2400">
              <a:solidFill>
                <a:srgbClr val="558AAB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1 联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78468" y="8356600"/>
            <a:ext cx="1245950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45" name="Shape 45"/>
          <p:cNvSpPr/>
          <p:nvPr>
            <p:ph type="title"/>
          </p:nvPr>
        </p:nvSpPr>
        <p:spPr>
          <a:xfrm>
            <a:off x="368300" y="8369300"/>
            <a:ext cx="108458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368300" y="9017000"/>
            <a:ext cx="108458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One</a:t>
            </a:r>
            <a:endParaRPr cap="all" sz="2400">
              <a:solidFill>
                <a:srgbClr val="558AAB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Two</a:t>
            </a:r>
            <a:endParaRPr cap="all" sz="2400">
              <a:solidFill>
                <a:srgbClr val="558AAB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Three</a:t>
            </a:r>
            <a:endParaRPr cap="all" sz="2400">
              <a:solidFill>
                <a:srgbClr val="558AAB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Four</a:t>
            </a:r>
            <a:endParaRPr cap="all" sz="2400">
              <a:solidFill>
                <a:srgbClr val="558AAB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8468" y="89154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/>
        </p:nvSpPr>
        <p:spPr>
          <a:xfrm rot="5400000">
            <a:off x="4960888" y="9198807"/>
            <a:ext cx="59221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/>
        </p:nvSpPr>
        <p:spPr>
          <a:xfrm>
            <a:off x="278468" y="71882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Shape 1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DEDEDE"/>
                </a:solidFill>
              </a:rPr>
              <a:t>Body Level One</a:t>
            </a:r>
            <a:endParaRPr cap="all" sz="4200">
              <a:solidFill>
                <a:srgbClr val="DEDEDE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Two</a:t>
            </a:r>
            <a:endParaRPr cap="all" sz="4500">
              <a:solidFill>
                <a:srgbClr val="DDDDDE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Three</a:t>
            </a:r>
            <a:endParaRPr cap="all" sz="4500">
              <a:solidFill>
                <a:srgbClr val="DDDDDE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Four</a:t>
            </a:r>
            <a:endParaRPr cap="all" sz="4500">
              <a:solidFill>
                <a:srgbClr val="DDDDDE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 4 联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278468" y="89154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/>
        </p:nvSpPr>
        <p:spPr>
          <a:xfrm rot="5400000">
            <a:off x="4960888" y="9198807"/>
            <a:ext cx="59221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278468" y="71882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20" name="Shape 20"/>
          <p:cNvSpPr/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DEDEDE"/>
                </a:solidFill>
              </a:rPr>
              <a:t>Body Level One</a:t>
            </a:r>
            <a:endParaRPr cap="all" sz="4200">
              <a:solidFill>
                <a:srgbClr val="DEDEDE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Two</a:t>
            </a:r>
            <a:endParaRPr cap="all" sz="4500">
              <a:solidFill>
                <a:srgbClr val="DDDDDE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Three</a:t>
            </a:r>
            <a:endParaRPr cap="all" sz="4500">
              <a:solidFill>
                <a:srgbClr val="DDDDDE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Four</a:t>
            </a:r>
            <a:endParaRPr cap="all" sz="4500">
              <a:solidFill>
                <a:srgbClr val="DDDDDE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1231900" y="3568700"/>
            <a:ext cx="10541000" cy="2628900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DEDED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cap="all" sz="65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5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One</a:t>
            </a:r>
            <a:endParaRPr cap="all" sz="3600">
              <a:solidFill>
                <a:srgbClr val="558AAB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Two</a:t>
            </a:r>
            <a:endParaRPr cap="all" sz="3600">
              <a:solidFill>
                <a:srgbClr val="558AAB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Three</a:t>
            </a:r>
            <a:endParaRPr cap="all" sz="3600">
              <a:solidFill>
                <a:srgbClr val="558AAB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Four</a:t>
            </a:r>
            <a:endParaRPr cap="all" sz="3600">
              <a:solidFill>
                <a:srgbClr val="558AAB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  <a:endParaRPr sz="3600">
              <a:solidFill>
                <a:srgbClr val="73737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  <a:endParaRPr sz="3600">
              <a:solidFill>
                <a:srgbClr val="73737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  <a:endParaRPr sz="3600">
              <a:solidFill>
                <a:srgbClr val="73737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  <a:endParaRPr sz="3600">
              <a:solidFill>
                <a:srgbClr val="73737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One</a:t>
            </a:r>
            <a:endParaRPr sz="3000">
              <a:solidFill>
                <a:srgbClr val="73737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Two</a:t>
            </a:r>
            <a:endParaRPr sz="3000">
              <a:solidFill>
                <a:srgbClr val="73737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Three</a:t>
            </a:r>
            <a:endParaRPr sz="3000">
              <a:solidFill>
                <a:srgbClr val="73737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Four</a:t>
            </a:r>
            <a:endParaRPr sz="3000">
              <a:solidFill>
                <a:srgbClr val="73737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  <a:endParaRPr sz="3600">
              <a:solidFill>
                <a:srgbClr val="73737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  <a:endParaRPr sz="3600">
              <a:solidFill>
                <a:srgbClr val="73737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  <a:endParaRPr sz="3600">
              <a:solidFill>
                <a:srgbClr val="73737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  <a:endParaRPr sz="3600">
              <a:solidFill>
                <a:srgbClr val="73737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  <a:endParaRPr sz="3600">
              <a:solidFill>
                <a:srgbClr val="73737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  <a:endParaRPr sz="3600">
              <a:solidFill>
                <a:srgbClr val="73737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  <a:endParaRPr sz="3600">
              <a:solidFill>
                <a:srgbClr val="73737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  <a:endParaRPr sz="3600">
              <a:solidFill>
                <a:srgbClr val="73737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spd="med" advClick="1"/>
  <p:txStyles>
    <p:titleStyle>
      <a:lvl1pPr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1pPr>
      <a:lvl2pPr indent="2286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2pPr>
      <a:lvl3pPr indent="4572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3pPr>
      <a:lvl4pPr indent="6858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4pPr>
      <a:lvl5pPr indent="9144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5pPr>
      <a:lvl6pPr indent="11430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6pPr>
      <a:lvl7pPr indent="13716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7pPr>
      <a:lvl8pPr indent="16002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8pPr>
      <a:lvl9pPr indent="18288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9pPr>
    </p:titleStyle>
    <p:bodyStyle>
      <a:lvl1pPr marL="444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1pPr>
      <a:lvl2pPr marL="8890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2pPr>
      <a:lvl3pPr marL="1333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3pPr>
      <a:lvl4pPr marL="17780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4pPr>
      <a:lvl5pPr marL="2222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5pPr>
      <a:lvl6pPr marL="26670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6pPr>
      <a:lvl7pPr marL="3111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7pPr>
      <a:lvl8pPr marL="35560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8pPr>
      <a:lvl9pPr marL="4000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odepen.io/anon/pen/RVgaxB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odepen.io/anon/pen/RVgajB" TargetMode="Externa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jsfiddle.net/gqLu0uvm/1/" TargetMode="Externa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270000" y="3657600"/>
            <a:ext cx="10464800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2400"/>
              </a:spcBef>
              <a:defRPr sz="70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85F"/>
                </a:solidFill>
              </a:rPr>
              <a:t>“前端加密与混淆”</a:t>
            </a:r>
          </a:p>
        </p:txBody>
      </p:sp>
      <p:sp>
        <p:nvSpPr>
          <p:cNvPr id="54" name="Shape 54"/>
          <p:cNvSpPr/>
          <p:nvPr/>
        </p:nvSpPr>
        <p:spPr>
          <a:xfrm>
            <a:off x="1270000" y="5727700"/>
            <a:ext cx="10464800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2400"/>
              </a:spcBef>
              <a:defRPr sz="2800">
                <a:solidFill>
                  <a:srgbClr val="73737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</a:rPr>
              <a:t>2017.04  | @EtherDream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"/>
          </p:nvPr>
        </p:nvSpPr>
        <p:spPr>
          <a:xfrm>
            <a:off x="1041400" y="2730500"/>
            <a:ext cx="11229132" cy="618018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0"/>
              <a:t>登录器有个 </a:t>
            </a:r>
            <a:r>
              <a:rPr sz="3300">
                <a:solidFill>
                  <a:srgbClr val="902422"/>
                </a:solidFill>
              </a:rPr>
              <a:t>内嵌网页</a:t>
            </a:r>
            <a:r>
              <a:rPr sz="3300"/>
              <a:t>，正好可以部署 JS 脚本！</a:t>
            </a:r>
            <a:endParaRPr sz="3300"/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737373"/>
              </a:solidFill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737373"/>
              </a:solidFill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737373"/>
              </a:solidFill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737373"/>
              </a:solidFill>
            </a:endParaRPr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1041400" y="254000"/>
            <a:ext cx="10922000" cy="24384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前端战场</a:t>
            </a:r>
          </a:p>
        </p:txBody>
      </p:sp>
      <p:pic>
        <p:nvPicPr>
          <p:cNvPr id="81" name="pasted-image.png"/>
          <p:cNvPicPr/>
          <p:nvPr/>
        </p:nvPicPr>
        <p:blipFill>
          <a:blip r:embed="rId2">
            <a:extLst/>
          </a:blip>
          <a:srcRect l="0" t="2234" r="0" b="0"/>
          <a:stretch>
            <a:fillRect/>
          </a:stretch>
        </p:blipFill>
        <p:spPr>
          <a:xfrm>
            <a:off x="2441971" y="3965798"/>
            <a:ext cx="8120725" cy="5035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实现原理</a:t>
            </a:r>
          </a:p>
        </p:txBody>
      </p:sp>
      <p:pic>
        <p:nvPicPr>
          <p:cNvPr id="8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070" y="2660855"/>
            <a:ext cx="11774660" cy="6124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方案缺陷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1041400" y="2740843"/>
            <a:ext cx="10922000" cy="613191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前端的一切都是公开的，严重依赖</a:t>
            </a:r>
            <a:endParaRPr sz="3600"/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000">
                <a:solidFill>
                  <a:srgbClr val="902422"/>
                </a:solidFill>
              </a:rPr>
              <a:t>代码保护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代码保护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1041400" y="2818408"/>
            <a:ext cx="11084828" cy="6121549"/>
          </a:xfrm>
          <a:prstGeom prst="rect">
            <a:avLst/>
          </a:prstGeom>
        </p:spPr>
        <p:txBody>
          <a:bodyPr anchor="t"/>
          <a:lstStyle/>
          <a:p>
            <a:pPr lvl="0" marL="370416" indent="-370416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85F"/>
                </a:solidFill>
              </a:rPr>
              <a:t>脚本压缩、加壳</a:t>
            </a:r>
            <a:endParaRPr sz="3000">
              <a:solidFill>
                <a:srgbClr val="53585F"/>
              </a:solidFill>
            </a:endParaRPr>
          </a:p>
          <a:p>
            <a:pPr lvl="0" marL="370416" indent="-370416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85F"/>
                </a:solidFill>
              </a:rPr>
              <a:t>检测篡改、黑盒</a:t>
            </a:r>
            <a:endParaRPr sz="3000">
              <a:solidFill>
                <a:srgbClr val="53585F"/>
              </a:solidFill>
            </a:endParaRPr>
          </a:p>
          <a:p>
            <a:pPr lvl="0" marL="370416" indent="-370416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85F"/>
                </a:solidFill>
              </a:rPr>
              <a:t>通过 </a:t>
            </a:r>
            <a:r>
              <a:rPr sz="3000">
                <a:solidFill>
                  <a:srgbClr val="902422"/>
                </a:solidFill>
              </a:rPr>
              <a:t>语法树 </a:t>
            </a:r>
            <a:r>
              <a:rPr sz="3000">
                <a:solidFill>
                  <a:srgbClr val="53585F"/>
                </a:solidFill>
              </a:rPr>
              <a:t>混淆</a:t>
            </a:r>
            <a:endParaRPr sz="3000">
              <a:solidFill>
                <a:srgbClr val="53585F"/>
              </a:solidFill>
            </a:endParaRPr>
          </a:p>
          <a:p>
            <a:pPr lvl="0" marL="370416" indent="-370416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85F"/>
                </a:solidFill>
              </a:rPr>
              <a:t>通过 </a:t>
            </a:r>
            <a:r>
              <a:rPr sz="3000">
                <a:solidFill>
                  <a:srgbClr val="902422"/>
                </a:solidFill>
              </a:rPr>
              <a:t>控制流 </a:t>
            </a:r>
            <a:r>
              <a:rPr sz="3000">
                <a:solidFill>
                  <a:srgbClr val="53585F"/>
                </a:solidFill>
              </a:rPr>
              <a:t>混淆</a:t>
            </a:r>
            <a:endParaRPr sz="3000">
              <a:solidFill>
                <a:srgbClr val="53585F"/>
              </a:solidFill>
            </a:endParaRPr>
          </a:p>
          <a:p>
            <a:pPr lvl="0" marL="370416" indent="-370416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85F"/>
                </a:solidFill>
              </a:rPr>
              <a:t>通过 </a:t>
            </a:r>
            <a:r>
              <a:rPr sz="3000">
                <a:solidFill>
                  <a:srgbClr val="902422"/>
                </a:solidFill>
              </a:rPr>
              <a:t>虚拟机 </a:t>
            </a:r>
            <a:r>
              <a:rPr sz="3000">
                <a:solidFill>
                  <a:srgbClr val="53585F"/>
                </a:solidFill>
              </a:rPr>
              <a:t>混淆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1041400" y="3670300"/>
            <a:ext cx="10922000" cy="24384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脚本压缩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脚本压缩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1041400" y="3022600"/>
            <a:ext cx="10922000" cy="6295182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去除尽可能多的 </a:t>
            </a:r>
            <a:r>
              <a:rPr sz="3600">
                <a:solidFill>
                  <a:srgbClr val="59824B"/>
                </a:solidFill>
              </a:rPr>
              <a:t>有意义信息</a:t>
            </a:r>
            <a:endParaRPr sz="36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删除 </a:t>
            </a:r>
            <a:r>
              <a:rPr sz="2800">
                <a:solidFill>
                  <a:srgbClr val="902422"/>
                </a:solidFill>
              </a:rPr>
              <a:t>注释、空格、换行、冗余符号</a:t>
            </a:r>
            <a:r>
              <a:rPr sz="2800">
                <a:solidFill>
                  <a:srgbClr val="53585F"/>
                </a:solidFill>
              </a:rPr>
              <a:t> 等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变量重命名，变成 </a:t>
            </a:r>
            <a:r>
              <a:rPr sz="2800">
                <a:solidFill>
                  <a:srgbClr val="902422"/>
                </a:solidFill>
              </a:rPr>
              <a:t>a、b、c</a:t>
            </a:r>
            <a:r>
              <a:rPr sz="2800">
                <a:solidFill>
                  <a:srgbClr val="53585F"/>
                </a:solidFill>
              </a:rPr>
              <a:t> 等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属性重命名，变成 </a:t>
            </a:r>
            <a:r>
              <a:rPr sz="2800">
                <a:solidFill>
                  <a:srgbClr val="902422"/>
                </a:solidFill>
              </a:rPr>
              <a:t>a.a、a.b()</a:t>
            </a:r>
            <a:r>
              <a:rPr sz="2800">
                <a:solidFill>
                  <a:srgbClr val="53585F"/>
                </a:solidFill>
              </a:rPr>
              <a:t> 等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无用代码移除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body" idx="1"/>
          </p:nvPr>
        </p:nvSpPr>
        <p:spPr>
          <a:xfrm>
            <a:off x="1041400" y="3022600"/>
            <a:ext cx="10922000" cy="6295182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对抗方式</a:t>
            </a:r>
            <a:endParaRPr sz="3600"/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通过脚本美化工具，恢复成可读格式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分析 </a:t>
            </a:r>
            <a:r>
              <a:rPr sz="2800">
                <a:solidFill>
                  <a:srgbClr val="902422"/>
                </a:solidFill>
              </a:rPr>
              <a:t>全局变量、JS 属性、DOM 属性</a:t>
            </a:r>
            <a:r>
              <a:rPr sz="2800">
                <a:solidFill>
                  <a:srgbClr val="53585F"/>
                </a:solidFill>
              </a:rPr>
              <a:t> 等保留名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分析 </a:t>
            </a:r>
            <a:r>
              <a:rPr sz="2800">
                <a:solidFill>
                  <a:srgbClr val="902422"/>
                </a:solidFill>
              </a:rPr>
              <a:t>字符串、数字、正则</a:t>
            </a:r>
            <a:r>
              <a:rPr sz="2800">
                <a:solidFill>
                  <a:srgbClr val="53585F"/>
                </a:solidFill>
              </a:rPr>
              <a:t> 等常量</a:t>
            </a:r>
          </a:p>
        </p:txBody>
      </p:sp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脚本压缩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body" idx="1"/>
          </p:nvPr>
        </p:nvSpPr>
        <p:spPr>
          <a:xfrm>
            <a:off x="1041400" y="2641600"/>
            <a:ext cx="10922000" cy="78978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SzTx/>
              <a:buNone/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单例模式，尽可能平坦化</a:t>
            </a:r>
          </a:p>
        </p:txBody>
      </p:sp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小技巧</a:t>
            </a:r>
          </a:p>
        </p:txBody>
      </p:sp>
      <p:sp>
        <p:nvSpPr>
          <p:cNvPr id="102" name="Shape 102"/>
          <p:cNvSpPr/>
          <p:nvPr/>
        </p:nvSpPr>
        <p:spPr>
          <a:xfrm>
            <a:off x="1041400" y="3985692"/>
            <a:ext cx="5354885" cy="4606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util = {</a:t>
            </a:r>
            <a:b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    fnA: function() {</a:t>
            </a:r>
            <a:b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        ……</a:t>
            </a:r>
            <a:b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  <a:b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    fnB: function() {</a:t>
            </a:r>
            <a:b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        ……</a:t>
            </a:r>
            <a:b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  <a:b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90242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6955325" y="3985692"/>
            <a:ext cx="5265787" cy="4606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function util_fnA() {</a:t>
            </a:r>
            <a:br>
              <a:rPr sz="30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    ……</a:t>
            </a:r>
            <a:br>
              <a:rPr sz="30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sz="30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30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function util_fnB() {</a:t>
            </a:r>
            <a:br>
              <a:rPr sz="30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    ……</a:t>
            </a:r>
            <a:br>
              <a:rPr sz="30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4" name="Shape 104"/>
          <p:cNvSpPr/>
          <p:nvPr/>
        </p:nvSpPr>
        <p:spPr>
          <a:xfrm>
            <a:off x="1041400" y="8128000"/>
            <a:ext cx="10922000" cy="789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50000"/>
              </a:lnSpc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Neue"/>
              </a:rPr>
              <a:t>原因：</a:t>
            </a:r>
            <a:r>
              <a:rPr sz="3000">
                <a:solidFill>
                  <a:srgbClr val="902422"/>
                </a:solidFill>
                <a:latin typeface="+mn-lt"/>
                <a:ea typeface="+mn-ea"/>
                <a:cs typeface="+mn-cs"/>
                <a:sym typeface="Helvetica Neue"/>
              </a:rPr>
              <a:t>属性名</a:t>
            </a:r>
            <a:r>
              <a:rPr sz="30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Neue"/>
              </a:rPr>
              <a:t> 难混淆、</a:t>
            </a:r>
            <a:r>
              <a:rPr sz="3000">
                <a:solidFill>
                  <a:srgbClr val="902422"/>
                </a:solidFill>
                <a:latin typeface="+mn-lt"/>
                <a:ea typeface="+mn-ea"/>
                <a:cs typeface="+mn-cs"/>
                <a:sym typeface="Helvetica Neue"/>
              </a:rPr>
              <a:t>无用代码 </a:t>
            </a:r>
            <a:r>
              <a:rPr sz="30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Neue"/>
              </a:rPr>
              <a:t>难移除</a:t>
            </a:r>
          </a:p>
        </p:txBody>
      </p:sp>
      <p:sp>
        <p:nvSpPr>
          <p:cNvPr id="105" name="Shape 105"/>
          <p:cNvSpPr/>
          <p:nvPr/>
        </p:nvSpPr>
        <p:spPr>
          <a:xfrm>
            <a:off x="4701182" y="6756400"/>
            <a:ext cx="1652539" cy="966887"/>
          </a:xfrm>
          <a:prstGeom prst="rightArrow">
            <a:avLst>
              <a:gd name="adj1" fmla="val 32000"/>
              <a:gd name="adj2" fmla="val 84064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DEDEDE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1041400" y="3670300"/>
            <a:ext cx="10922000" cy="24384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脚本加壳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body" idx="1"/>
          </p:nvPr>
        </p:nvSpPr>
        <p:spPr>
          <a:xfrm>
            <a:off x="1041400" y="2768600"/>
            <a:ext cx="10922000" cy="621787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/>
              <a:t>将脚本进行编码，运行时 </a:t>
            </a:r>
            <a:r>
              <a:rPr sz="3400">
                <a:solidFill>
                  <a:srgbClr val="902422"/>
                </a:solidFill>
              </a:rPr>
              <a:t>解码</a:t>
            </a:r>
            <a:r>
              <a:rPr sz="3400"/>
              <a:t> 再 </a:t>
            </a:r>
            <a:r>
              <a:rPr sz="3400">
                <a:solidFill>
                  <a:srgbClr val="902422"/>
                </a:solidFill>
              </a:rPr>
              <a:t>eval</a:t>
            </a:r>
            <a:r>
              <a:rPr sz="3400"/>
              <a:t> 执行</a:t>
            </a:r>
            <a:endParaRPr sz="3400">
              <a:solidFill>
                <a:srgbClr val="53585F"/>
              </a:solidFill>
            </a:endParaRPr>
          </a:p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02422"/>
                </a:solidFill>
              </a:rPr>
              <a:t>eval </a:t>
            </a:r>
            <a:r>
              <a:rPr sz="2800">
                <a:solidFill>
                  <a:srgbClr val="53585F"/>
                </a:solidFill>
              </a:rPr>
              <a:t>(…………………………..……………. </a:t>
            </a:r>
            <a:endParaRPr sz="2800">
              <a:solidFill>
                <a:srgbClr val="53585F"/>
              </a:solidFill>
            </a:endParaRPr>
          </a:p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        ……………. !@#$%^&amp;* ……………. </a:t>
            </a:r>
            <a:endParaRPr sz="2800">
              <a:solidFill>
                <a:srgbClr val="53585F"/>
              </a:solidFill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        .…………………………..……………. )</a:t>
            </a:r>
            <a:endParaRPr sz="2800">
              <a:solidFill>
                <a:srgbClr val="53585F"/>
              </a:solidFill>
            </a:endParaRPr>
          </a:p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85F"/>
                </a:solidFill>
              </a:rPr>
              <a:t>对抗：</a:t>
            </a:r>
            <a:r>
              <a:rPr sz="3000">
                <a:solidFill>
                  <a:srgbClr val="902422"/>
                </a:solidFill>
              </a:rPr>
              <a:t>eval</a:t>
            </a:r>
            <a:r>
              <a:rPr sz="3000">
                <a:solidFill>
                  <a:srgbClr val="53585F"/>
                </a:solidFill>
              </a:rPr>
              <a:t> 换成 </a:t>
            </a:r>
            <a:r>
              <a:rPr sz="3000">
                <a:solidFill>
                  <a:srgbClr val="902422"/>
                </a:solidFill>
              </a:rPr>
              <a:t>alert</a:t>
            </a:r>
            <a:r>
              <a:rPr sz="3000">
                <a:solidFill>
                  <a:srgbClr val="53585F"/>
                </a:solidFill>
              </a:rPr>
              <a:t> 就能原形毕露。</a:t>
            </a:r>
          </a:p>
        </p:txBody>
      </p:sp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脚本加壳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关于我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041400" y="2298700"/>
            <a:ext cx="10922000" cy="5715000"/>
          </a:xfrm>
          <a:prstGeom prst="rect">
            <a:avLst/>
          </a:prstGeom>
        </p:spPr>
        <p:txBody>
          <a:bodyPr/>
          <a:lstStyle/>
          <a:p>
            <a:pPr lvl="0" marL="444499" indent="-444499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85F"/>
                </a:solidFill>
              </a:rPr>
              <a:t>网名：</a:t>
            </a:r>
            <a:r>
              <a:rPr sz="4000">
                <a:solidFill>
                  <a:srgbClr val="53585F"/>
                </a:solidFill>
                <a:latin typeface="Comic Sans MS"/>
                <a:ea typeface="Comic Sans MS"/>
                <a:cs typeface="Comic Sans MS"/>
                <a:sym typeface="Comic Sans MS"/>
              </a:rPr>
              <a:t>EtherDream</a:t>
            </a:r>
            <a:endParaRPr sz="4000">
              <a:solidFill>
                <a:srgbClr val="53585F"/>
              </a:solidFill>
            </a:endParaRPr>
          </a:p>
          <a:p>
            <a:pPr lvl="0" marL="444499" indent="-444499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85F"/>
                </a:solidFill>
              </a:rPr>
              <a:t>属性：</a:t>
            </a:r>
            <a:r>
              <a:rPr sz="4000">
                <a:solidFill>
                  <a:srgbClr val="53585F"/>
                </a:solidFill>
                <a:latin typeface="Comic Sans MS"/>
                <a:ea typeface="Comic Sans MS"/>
                <a:cs typeface="Comic Sans MS"/>
                <a:sym typeface="Comic Sans MS"/>
              </a:rPr>
              <a:t>[Geeker, Hacker)</a:t>
            </a:r>
            <a:endParaRPr sz="4000">
              <a:solidFill>
                <a:srgbClr val="53585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marL="444499" indent="-444499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85F"/>
                </a:solidFill>
              </a:rPr>
              <a:t>爱好：前端技术、网络安全，探索黑科技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body" idx="1"/>
          </p:nvPr>
        </p:nvSpPr>
        <p:spPr>
          <a:xfrm>
            <a:off x="1041400" y="2755900"/>
            <a:ext cx="10922000" cy="6257876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/>
              <a:t>改进方案：用其他 API 代替 eval</a:t>
            </a:r>
            <a:endParaRPr sz="3000"/>
          </a:p>
          <a:p>
            <a:pPr lvl="0" marL="345722" indent="-345722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85F"/>
                </a:solidFill>
              </a:rPr>
              <a:t>Function  /  (function(){}).constructor</a:t>
            </a:r>
            <a:endParaRPr sz="30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85F"/>
                </a:solidFill>
              </a:rPr>
              <a:t>setTimeout、setInterval(“</a:t>
            </a:r>
            <a:r>
              <a:rPr sz="3000">
                <a:solidFill>
                  <a:srgbClr val="B35A58"/>
                </a:solidFill>
              </a:rPr>
              <a:t>code</a:t>
            </a:r>
            <a:r>
              <a:rPr sz="3000">
                <a:solidFill>
                  <a:srgbClr val="53585F"/>
                </a:solidFill>
              </a:rPr>
              <a:t>”)</a:t>
            </a:r>
            <a:endParaRPr sz="30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85F"/>
                </a:solidFill>
              </a:rPr>
              <a:t>&lt;script&gt;</a:t>
            </a:r>
            <a:r>
              <a:rPr sz="3000">
                <a:solidFill>
                  <a:srgbClr val="B35A58"/>
                </a:solidFill>
              </a:rPr>
              <a:t>code</a:t>
            </a:r>
            <a:r>
              <a:rPr sz="3000">
                <a:solidFill>
                  <a:srgbClr val="53585F"/>
                </a:solidFill>
              </a:rPr>
              <a:t>&lt;/script&gt;</a:t>
            </a:r>
            <a:endParaRPr sz="30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85F"/>
                </a:solidFill>
              </a:rPr>
              <a:t>&lt;img onerror=“</a:t>
            </a:r>
            <a:r>
              <a:rPr sz="3000">
                <a:solidFill>
                  <a:srgbClr val="B35A58"/>
                </a:solidFill>
              </a:rPr>
              <a:t>code</a:t>
            </a:r>
            <a:r>
              <a:rPr sz="3000">
                <a:solidFill>
                  <a:srgbClr val="53585F"/>
                </a:solidFill>
              </a:rPr>
              <a:t>” … &gt;</a:t>
            </a:r>
            <a:endParaRPr sz="30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85F"/>
                </a:solidFill>
              </a:rPr>
              <a:t>frames[0].eval、opener.eval</a:t>
            </a:r>
          </a:p>
        </p:txBody>
      </p:sp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脚本加壳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body" idx="1"/>
          </p:nvPr>
        </p:nvSpPr>
        <p:spPr>
          <a:xfrm>
            <a:off x="1041400" y="2755900"/>
            <a:ext cx="11245463" cy="6505661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对抗方式：监控 API 调用</a:t>
            </a:r>
            <a:endParaRPr sz="3600"/>
          </a:p>
          <a:p>
            <a:pPr lvl="0" marL="370416" indent="-370416">
              <a:lnSpc>
                <a:spcPct val="14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87660F"/>
                </a:solidFill>
              </a:rPr>
              <a:t>Hook 函数</a:t>
            </a:r>
            <a:br>
              <a:rPr sz="3000">
                <a:solidFill>
                  <a:srgbClr val="53585F"/>
                </a:solidFill>
              </a:rPr>
            </a:br>
            <a:r>
              <a:rPr sz="3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window.setTimeout = …</a:t>
            </a:r>
            <a:endParaRPr sz="3000">
              <a:solidFill>
                <a:srgbClr val="53585F"/>
              </a:solidFill>
            </a:endParaRPr>
          </a:p>
          <a:p>
            <a:pPr lvl="0" marL="370416" indent="-370416">
              <a:lnSpc>
                <a:spcPct val="14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87660F"/>
                </a:solidFill>
              </a:rPr>
              <a:t>Hook 访问器</a:t>
            </a:r>
            <a:br>
              <a:rPr sz="3000">
                <a:solidFill>
                  <a:srgbClr val="53585F"/>
                </a:solidFill>
              </a:rPr>
            </a:b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Function.prototype.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__defineGetter__</a:t>
            </a: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('constructor', …)</a:t>
            </a:r>
            <a:endParaRPr sz="3000">
              <a:solidFill>
                <a:srgbClr val="53585F"/>
              </a:solidFill>
            </a:endParaRPr>
          </a:p>
          <a:p>
            <a:pPr lvl="0" marL="370416" indent="-370416">
              <a:lnSpc>
                <a:spcPct val="14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87660F"/>
                </a:solidFill>
              </a:rPr>
              <a:t>监控元素</a:t>
            </a:r>
            <a:br>
              <a:rPr sz="3000">
                <a:solidFill>
                  <a:srgbClr val="53585F"/>
                </a:solidFill>
              </a:rPr>
            </a:br>
            <a:r>
              <a:rPr sz="3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MutationEvent / MutationObserver</a:t>
            </a:r>
          </a:p>
        </p:txBody>
      </p:sp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脚本加壳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加壳欺骗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1041400" y="2768600"/>
            <a:ext cx="10922000" cy="6478935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585F"/>
                </a:solidFill>
              </a:rPr>
              <a:t>99% 的人会尝试 </a:t>
            </a:r>
            <a:r>
              <a:rPr sz="3400">
                <a:solidFill>
                  <a:srgbClr val="902422"/>
                </a:solidFill>
              </a:rPr>
              <a:t>打印 eval 参数</a:t>
            </a:r>
            <a:r>
              <a:rPr sz="3400">
                <a:solidFill>
                  <a:srgbClr val="53585F"/>
                </a:solidFill>
              </a:rPr>
              <a:t>，因此可埋设陷阱：</a:t>
            </a:r>
            <a:endParaRPr sz="34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trike="sngStrike" sz="3200">
                <a:latin typeface="Comic Sans MS"/>
                <a:ea typeface="Comic Sans MS"/>
                <a:cs typeface="Comic Sans MS"/>
                <a:sym typeface="Comic Sans MS"/>
              </a:rPr>
              <a:t> eval </a:t>
            </a:r>
            <a:r>
              <a:rPr sz="3200">
                <a:solidFill>
                  <a:srgbClr val="53585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sz="3200">
                <a:solidFill>
                  <a:srgbClr val="B98F2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</a:t>
            </a:r>
            <a:r>
              <a:rPr sz="2800">
                <a:solidFill>
                  <a:srgbClr val="902422"/>
                </a:solidFill>
              </a:rPr>
              <a:t> </a:t>
            </a:r>
            <a:r>
              <a:rPr sz="2800">
                <a:solidFill>
                  <a:srgbClr val="53585F"/>
                </a:solidFill>
              </a:rPr>
              <a:t>( …………………………………………………………...</a:t>
            </a:r>
            <a:br>
              <a:rPr sz="2800">
                <a:solidFill>
                  <a:srgbClr val="53585F"/>
                </a:solidFill>
              </a:rPr>
            </a:br>
            <a:r>
              <a:rPr sz="2800">
                <a:solidFill>
                  <a:srgbClr val="53585F"/>
                </a:solidFill>
              </a:rPr>
              <a:t>        ……</a:t>
            </a:r>
            <a:br>
              <a:rPr sz="2800">
                <a:solidFill>
                  <a:srgbClr val="53585F"/>
                </a:solidFill>
              </a:rPr>
            </a:br>
            <a:r>
              <a:rPr sz="2800">
                <a:solidFill>
                  <a:srgbClr val="53585F"/>
                </a:solidFill>
              </a:rPr>
              <a:t>        T = 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setTimeout(bomb, 0)</a:t>
            </a:r>
            <a:r>
              <a:rPr sz="2800">
                <a:solidFill>
                  <a:srgbClr val="902422"/>
                </a:solidFill>
              </a:rPr>
              <a:t>         // 埋一颗定时炸弹</a:t>
            </a:r>
            <a:br>
              <a:rPr sz="2800">
                <a:solidFill>
                  <a:srgbClr val="902422"/>
                </a:solidFill>
              </a:rPr>
            </a:br>
            <a:r>
              <a:rPr sz="2800">
                <a:solidFill>
                  <a:srgbClr val="53585F"/>
                </a:solidFill>
              </a:rPr>
              <a:t>        ……</a:t>
            </a:r>
            <a:br>
              <a:rPr sz="2800">
                <a:solidFill>
                  <a:srgbClr val="53585F"/>
                </a:solidFill>
              </a:rPr>
            </a:br>
            <a:r>
              <a:rPr sz="2800">
                <a:solidFill>
                  <a:srgbClr val="53585F"/>
                </a:solidFill>
              </a:rPr>
              <a:t>        code += </a:t>
            </a: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'clearTimeout(T)'</a:t>
            </a:r>
            <a:r>
              <a:rPr sz="2800">
                <a:solidFill>
                  <a:srgbClr val="59824B"/>
                </a:solidFill>
              </a:rPr>
              <a:t>     // 执行 eval 可解除</a:t>
            </a:r>
            <a:br>
              <a:rPr sz="2800">
                <a:solidFill>
                  <a:srgbClr val="59824B"/>
                </a:solidFill>
              </a:rPr>
            </a:br>
            <a:r>
              <a:rPr sz="2800">
                <a:solidFill>
                  <a:srgbClr val="53585F"/>
                </a:solidFill>
              </a:rPr>
              <a:t>        ……………………………………………………………………</a:t>
            </a:r>
            <a:br>
              <a:rPr sz="2800">
                <a:solidFill>
                  <a:srgbClr val="53585F"/>
                </a:solidFill>
              </a:rPr>
            </a:br>
            <a:r>
              <a:rPr sz="2800">
                <a:solidFill>
                  <a:srgbClr val="53585F"/>
                </a:solidFill>
              </a:rPr>
              <a:t>)</a:t>
            </a:r>
            <a:endParaRPr sz="2800">
              <a:solidFill>
                <a:srgbClr val="53585F"/>
              </a:solidFill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如果 eval 未执行，定时器就会触发！</a:t>
            </a:r>
            <a:br>
              <a:rPr sz="2800">
                <a:solidFill>
                  <a:srgbClr val="53585F"/>
                </a:solidFill>
              </a:rPr>
            </a:br>
            <a:r>
              <a:rPr sz="2800">
                <a:solidFill>
                  <a:srgbClr val="A6AAA8"/>
                </a:solidFill>
              </a:rPr>
              <a:t>演示：</a:t>
            </a:r>
            <a:r>
              <a:rPr sz="2800">
                <a:solidFill>
                  <a:srgbClr val="A6AAA8"/>
                </a:solidFill>
                <a:hlinkClick r:id="rId2" invalidUrl="" action="" tgtFrame="" tooltip="" history="1" highlightClick="0" endSnd="0"/>
              </a:rPr>
              <a:t>https://codepen.io/anon/pen/RVgaxB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加壳欺骗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1041400" y="2768600"/>
            <a:ext cx="10922000" cy="6295182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定时器触发后。。。</a:t>
            </a:r>
            <a:endParaRPr sz="3600"/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日志上报，及时了解情况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在本地存储 </a:t>
            </a:r>
            <a:r>
              <a:rPr sz="2800">
                <a:solidFill>
                  <a:srgbClr val="902422"/>
                </a:solidFill>
              </a:rPr>
              <a:t>隐写</a:t>
            </a:r>
            <a:r>
              <a:rPr sz="2800">
                <a:solidFill>
                  <a:srgbClr val="53585F"/>
                </a:solidFill>
              </a:rPr>
              <a:t> 特征，长期跟踪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释放 CSRF 漏洞，获得破解者的详细信息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开启自杀程序（页面崩溃、死循环、耗尽内存等）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加壳干扰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1041400" y="2768600"/>
            <a:ext cx="10922000" cy="6219081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解码时插入无用代码，干扰显示</a:t>
            </a:r>
            <a:endParaRPr sz="3600"/>
          </a:p>
          <a:p>
            <a:pPr lvl="0" marL="345722" indent="-345722">
              <a:lnSpc>
                <a:spcPct val="20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大量换行、注释、字符串等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20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大量特殊字符，导致显示卡顿</a:t>
            </a:r>
            <a:endParaRPr sz="28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对抗方式：不通过 GUI 复制粘贴代码，直接工具过滤</a:t>
            </a:r>
            <a:endParaRPr sz="2800">
              <a:solidFill>
                <a:srgbClr val="53585F"/>
              </a:solidFill>
            </a:endParaRPr>
          </a:p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相应攻击：检测运行环境，非浏览器环境下，释放无效的代码 :)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1041400" y="3670300"/>
            <a:ext cx="10922000" cy="24384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环境监测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代码自检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1041400" y="2768600"/>
            <a:ext cx="10922000" cy="6219081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/>
              <a:t>通过函数 </a:t>
            </a:r>
            <a:r>
              <a:rPr sz="3400">
                <a:solidFill>
                  <a:srgbClr val="902422"/>
                </a:solidFill>
              </a:rPr>
              <a:t>toString </a:t>
            </a:r>
            <a:r>
              <a:rPr sz="3400"/>
              <a:t>方法，检测代码是否被篡改</a:t>
            </a:r>
            <a:endParaRPr sz="34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function Module() {</a:t>
            </a:r>
            <a:endParaRPr sz="2800">
              <a:solidFill>
                <a:srgbClr val="5358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   ………</a:t>
            </a:r>
            <a:endParaRPr sz="2800">
              <a:solidFill>
                <a:srgbClr val="5358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Hash</a:t>
            </a: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Module + ''</a:t>
            </a: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) != </a:t>
            </a: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0x11223344</a:t>
            </a: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>
              <a:solidFill>
                <a:srgbClr val="5358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       // 代码被篡改！</a:t>
            </a:r>
            <a:endParaRPr sz="2800">
              <a:solidFill>
                <a:srgbClr val="5358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   ………</a:t>
            </a:r>
            <a:b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调试自检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1041400" y="2768600"/>
            <a:ext cx="10922000" cy="6219081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/>
              <a:t>检测是否有调试特征</a:t>
            </a:r>
            <a:endParaRPr sz="3400">
              <a:solidFill>
                <a:srgbClr val="53585F"/>
              </a:solidFill>
            </a:endParaRPr>
          </a:p>
          <a:p>
            <a:pPr lvl="0" marL="345722" indent="-345722">
              <a:lnSpc>
                <a:spcPct val="20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控制台是否打开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20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通过算法执行时间，判断其中 debugger 指令是否执行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20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Worker 之间心跳检测…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环境自检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1041400" y="2768600"/>
            <a:ext cx="10922000" cy="5633022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/>
              <a:t>检测环境是否异常，识别</a:t>
            </a:r>
            <a:r>
              <a:rPr sz="3400">
                <a:solidFill>
                  <a:srgbClr val="791E1C"/>
                </a:solidFill>
              </a:rPr>
              <a:t> 黑盒攻击</a:t>
            </a:r>
            <a:endParaRPr sz="34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页面 URL 在白名单外（脚本被扒到其他地方运行）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用户行为存在异常（数量特别少，或者不合常理）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在特殊浏览器上运行（WebDriver、PhantomJS 等）</a:t>
            </a:r>
            <a:br>
              <a:rPr sz="2800">
                <a:solidFill>
                  <a:srgbClr val="53585F"/>
                </a:solidFill>
              </a:rPr>
            </a:br>
            <a:r>
              <a:rPr sz="2800">
                <a:solidFill>
                  <a:srgbClr val="53585F"/>
                </a:solidFill>
              </a:rPr>
              <a:t>如果是 NodeJS 环境，甚至可以启动木马，长期跟踪 :)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延时反馈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1041400" y="2768600"/>
            <a:ext cx="10922000" cy="6315052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/>
              <a:t>检测到异常，不立即反馈，防止过早暴露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x = 1</a:t>
            </a:r>
            <a:endParaRPr sz="2600">
              <a:solidFill>
                <a:srgbClr val="5358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2600">
                <a:solidFill>
                  <a:srgbClr val="53585F"/>
                </a:solidFill>
              </a:rPr>
              <a:t>  </a:t>
            </a:r>
            <a:r>
              <a:rPr sz="2600">
                <a:solidFill>
                  <a:srgbClr val="902422"/>
                </a:solidFill>
              </a:rPr>
              <a:t>检测到异常</a:t>
            </a:r>
            <a:br>
              <a:rPr sz="2600">
                <a:solidFill>
                  <a:srgbClr val="53585F"/>
                </a:solidFill>
              </a:rPr>
            </a:br>
            <a:r>
              <a:rPr strike="sngStrike" sz="2600">
                <a:solidFill>
                  <a:srgbClr val="B98F20"/>
                </a:solidFill>
              </a:rPr>
              <a:t>        </a:t>
            </a:r>
            <a:r>
              <a:rPr strike="sngStrike" sz="2600">
                <a:solidFill>
                  <a:srgbClr val="B98F20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r>
              <a:rPr strike="sngStrike" sz="2600">
                <a:solidFill>
                  <a:srgbClr val="B98F20"/>
                </a:solidFill>
              </a:rPr>
              <a:t>         </a:t>
            </a:r>
            <a:r>
              <a:rPr sz="2600">
                <a:solidFill>
                  <a:srgbClr val="B98F20"/>
                </a:solidFill>
              </a:rPr>
              <a:t>                  # 容易暴露，强烈不推荐</a:t>
            </a:r>
            <a:br>
              <a:rPr sz="2600">
                <a:solidFill>
                  <a:srgbClr val="53585F"/>
                </a:solidFill>
              </a:rPr>
            </a:br>
            <a:r>
              <a:rPr sz="26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6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r>
              <a:rPr sz="26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600">
                <a:solidFill>
                  <a:srgbClr val="53585F"/>
                </a:solidFill>
              </a:rPr>
              <a:t>                           </a:t>
            </a:r>
            <a:r>
              <a:rPr sz="2600">
                <a:solidFill>
                  <a:srgbClr val="59824B"/>
                </a:solidFill>
              </a:rPr>
              <a:t># 先悄悄记下</a:t>
            </a:r>
            <a:br>
              <a:rPr sz="2600">
                <a:solidFill>
                  <a:srgbClr val="59824B"/>
                </a:solidFill>
              </a:rPr>
            </a:br>
            <a:br>
              <a:rPr sz="2600">
                <a:solidFill>
                  <a:srgbClr val="59824B"/>
                </a:solidFill>
              </a:rPr>
            </a:br>
            <a:r>
              <a:rPr sz="26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for i = 0 to N </a:t>
            </a:r>
            <a:r>
              <a:rPr sz="26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^ x</a:t>
            </a:r>
            <a:r>
              <a:rPr sz="2600">
                <a:solidFill>
                  <a:srgbClr val="902422"/>
                </a:solidFill>
              </a:rPr>
              <a:t>           </a:t>
            </a:r>
            <a:r>
              <a:rPr sz="2600">
                <a:solidFill>
                  <a:srgbClr val="59824B"/>
                </a:solidFill>
              </a:rPr>
              <a:t># 增加复杂度，让性能变差，但不影响逻辑</a:t>
            </a:r>
            <a:br>
              <a:rPr sz="2600">
                <a:solidFill>
                  <a:srgbClr val="902422"/>
                </a:solidFill>
              </a:rPr>
            </a:br>
            <a:r>
              <a:rPr sz="26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6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malloc(M </a:t>
            </a:r>
            <a:r>
              <a:rPr sz="26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^ x</a:t>
            </a:r>
            <a:r>
              <a:rPr sz="26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2600">
                <a:solidFill>
                  <a:srgbClr val="53585F"/>
                </a:solidFill>
              </a:rPr>
            </a:br>
            <a:br>
              <a:rPr sz="2600">
                <a:solidFill>
                  <a:srgbClr val="53585F"/>
                </a:solidFill>
              </a:rPr>
            </a:br>
            <a:r>
              <a:rPr sz="26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val = arr[index </a:t>
            </a:r>
            <a:r>
              <a:rPr sz="26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% x</a:t>
            </a:r>
            <a:r>
              <a:rPr sz="26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sz="2600">
                <a:solidFill>
                  <a:srgbClr val="53585F"/>
                </a:solidFill>
              </a:rPr>
              <a:t>       </a:t>
            </a:r>
            <a:r>
              <a:rPr sz="2600">
                <a:solidFill>
                  <a:srgbClr val="59824B"/>
                </a:solidFill>
              </a:rPr>
              <a:t># 甚至可以影响逻辑，偶尔算出错误结果~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body" idx="1"/>
          </p:nvPr>
        </p:nvSpPr>
        <p:spPr>
          <a:xfrm>
            <a:off x="1041400" y="2249933"/>
            <a:ext cx="10922000" cy="527913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SzTx/>
              <a:buNone/>
              <a:defRPr sz="6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6000"/>
              <a:t>前端加密有意义吗？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延时反馈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1041400" y="2768600"/>
            <a:ext cx="11464380" cy="6315052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/>
              <a:t>没有破解不了的代码，能延长时间就足矣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585F"/>
                </a:solidFill>
              </a:rPr>
              <a:t>启示：</a:t>
            </a:r>
            <a:endParaRPr sz="3400">
              <a:solidFill>
                <a:srgbClr val="53585F"/>
              </a:solidFill>
            </a:endParaRPr>
          </a:p>
          <a:p>
            <a:pPr lvl="0" marL="370416" indent="-370416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85F"/>
                </a:solidFill>
              </a:rPr>
              <a:t>传统软件检测到自身被破解时，经常会有提示，</a:t>
            </a:r>
            <a:br>
              <a:rPr sz="3000">
                <a:solidFill>
                  <a:srgbClr val="53585F"/>
                </a:solidFill>
              </a:rPr>
            </a:br>
            <a:r>
              <a:rPr sz="3000">
                <a:solidFill>
                  <a:srgbClr val="53585F"/>
                </a:solidFill>
              </a:rPr>
              <a:t>破解者往往通过这些提示，反向寻找检测逻辑，从而彻底破解。</a:t>
            </a:r>
            <a:endParaRPr sz="3000">
              <a:solidFill>
                <a:srgbClr val="53585F"/>
              </a:solidFill>
            </a:endParaRPr>
          </a:p>
          <a:p>
            <a:pPr lvl="0" marL="370416" indent="-370416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85F"/>
                </a:solidFill>
              </a:rPr>
              <a:t>更好的思路则不提示，而是间接影响某些参数。</a:t>
            </a:r>
            <a:br>
              <a:rPr sz="3000">
                <a:solidFill>
                  <a:srgbClr val="53585F"/>
                </a:solidFill>
              </a:rPr>
            </a:br>
            <a:r>
              <a:rPr sz="3000">
                <a:solidFill>
                  <a:srgbClr val="53585F"/>
                </a:solidFill>
              </a:rPr>
              <a:t>一段时间后，算法变得更慢更耗内存，偶尔甚至发生一些错误。</a:t>
            </a:r>
            <a:br>
              <a:rPr sz="3000">
                <a:solidFill>
                  <a:srgbClr val="53585F"/>
                </a:solidFill>
              </a:rPr>
            </a:br>
            <a:r>
              <a:rPr sz="3000">
                <a:solidFill>
                  <a:srgbClr val="53585F"/>
                </a:solidFill>
              </a:rPr>
              <a:t>让用户觉得盗版软件问题特别多 :)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1041400" y="3162300"/>
            <a:ext cx="10922000" cy="24384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语法树混淆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语法树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1041400" y="2821680"/>
            <a:ext cx="10922000" cy="6157921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/>
              <a:t>AST（Abstract Syntax Tree）</a:t>
            </a:r>
            <a:endParaRPr sz="2800"/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59824B"/>
              </a:solidFill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alert('hello' + 'world')</a:t>
            </a:r>
            <a:endParaRPr sz="2800">
              <a:solidFill>
                <a:srgbClr val="59824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59824B"/>
              </a:solidFill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59824B"/>
              </a:solidFill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常用工具： UgliyJS、Esprima、Acorn …</a:t>
            </a:r>
          </a:p>
        </p:txBody>
      </p:sp>
      <p:sp>
        <p:nvSpPr>
          <p:cNvPr id="148" name="Shape 148"/>
          <p:cNvSpPr/>
          <p:nvPr/>
        </p:nvSpPr>
        <p:spPr>
          <a:xfrm>
            <a:off x="8301836" y="2821888"/>
            <a:ext cx="1667796" cy="75095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CEA841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EA841"/>
                </a:solidFill>
              </a:rPr>
              <a:t>CALL</a:t>
            </a:r>
          </a:p>
        </p:txBody>
      </p:sp>
      <p:sp>
        <p:nvSpPr>
          <p:cNvPr id="149" name="Shape 149"/>
          <p:cNvSpPr/>
          <p:nvPr/>
        </p:nvSpPr>
        <p:spPr>
          <a:xfrm>
            <a:off x="7076567" y="4269273"/>
            <a:ext cx="1667796" cy="75096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alert</a:t>
            </a:r>
          </a:p>
        </p:txBody>
      </p:sp>
      <p:sp>
        <p:nvSpPr>
          <p:cNvPr id="150" name="Shape 150"/>
          <p:cNvSpPr/>
          <p:nvPr/>
        </p:nvSpPr>
        <p:spPr>
          <a:xfrm>
            <a:off x="9511937" y="4269273"/>
            <a:ext cx="1667796" cy="75096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args …</a:t>
            </a:r>
          </a:p>
        </p:txBody>
      </p:sp>
      <p:sp>
        <p:nvSpPr>
          <p:cNvPr id="151" name="Shape 151"/>
          <p:cNvSpPr/>
          <p:nvPr/>
        </p:nvSpPr>
        <p:spPr>
          <a:xfrm>
            <a:off x="9511937" y="5716658"/>
            <a:ext cx="1667796" cy="75096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CEA84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EA841"/>
                </a:solidFill>
              </a:rPr>
              <a:t>+</a:t>
            </a:r>
          </a:p>
        </p:txBody>
      </p:sp>
      <p:sp>
        <p:nvSpPr>
          <p:cNvPr id="152" name="Shape 152"/>
          <p:cNvSpPr/>
          <p:nvPr/>
        </p:nvSpPr>
        <p:spPr>
          <a:xfrm>
            <a:off x="8294251" y="7113244"/>
            <a:ext cx="1667796" cy="75095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'hello'</a:t>
            </a:r>
          </a:p>
        </p:txBody>
      </p:sp>
      <p:sp>
        <p:nvSpPr>
          <p:cNvPr id="153" name="Shape 153"/>
          <p:cNvSpPr/>
          <p:nvPr/>
        </p:nvSpPr>
        <p:spPr>
          <a:xfrm>
            <a:off x="10751159" y="7113244"/>
            <a:ext cx="1667796" cy="75095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'world'</a:t>
            </a:r>
          </a:p>
        </p:txBody>
      </p:sp>
      <p:sp>
        <p:nvSpPr>
          <p:cNvPr id="154" name="Shape 154"/>
          <p:cNvSpPr/>
          <p:nvPr/>
        </p:nvSpPr>
        <p:spPr>
          <a:xfrm>
            <a:off x="1063082" y="5799356"/>
            <a:ext cx="5592901" cy="1141416"/>
          </a:xfrm>
          <a:prstGeom prst="rightArrow">
            <a:avLst>
              <a:gd name="adj1" fmla="val 33946"/>
              <a:gd name="adj2" fmla="val 5280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DEDEDE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5" name="Shape 155"/>
          <p:cNvSpPr/>
          <p:nvPr/>
        </p:nvSpPr>
        <p:spPr>
          <a:xfrm flipH="1">
            <a:off x="7861122" y="3516676"/>
            <a:ext cx="1283217" cy="753390"/>
          </a:xfrm>
          <a:prstGeom prst="line">
            <a:avLst/>
          </a:prstGeom>
          <a:ln w="25400">
            <a:solidFill>
              <a:srgbClr val="577198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737373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6" name="Shape 156"/>
          <p:cNvSpPr/>
          <p:nvPr/>
        </p:nvSpPr>
        <p:spPr>
          <a:xfrm flipH="1" flipV="1">
            <a:off x="9093921" y="3561894"/>
            <a:ext cx="1283448" cy="728936"/>
          </a:xfrm>
          <a:prstGeom prst="line">
            <a:avLst/>
          </a:prstGeom>
          <a:ln w="25400">
            <a:solidFill>
              <a:srgbClr val="577198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737373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7" name="Shape 157"/>
          <p:cNvSpPr/>
          <p:nvPr/>
        </p:nvSpPr>
        <p:spPr>
          <a:xfrm flipH="1" flipV="1">
            <a:off x="10340207" y="6453394"/>
            <a:ext cx="1283448" cy="662953"/>
          </a:xfrm>
          <a:prstGeom prst="line">
            <a:avLst/>
          </a:prstGeom>
          <a:ln w="25400">
            <a:solidFill>
              <a:srgbClr val="577198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737373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8" name="Shape 158"/>
          <p:cNvSpPr/>
          <p:nvPr/>
        </p:nvSpPr>
        <p:spPr>
          <a:xfrm flipV="1">
            <a:off x="9131083" y="6453394"/>
            <a:ext cx="1209124" cy="662953"/>
          </a:xfrm>
          <a:prstGeom prst="line">
            <a:avLst/>
          </a:prstGeom>
          <a:ln w="25400">
            <a:solidFill>
              <a:srgbClr val="577198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737373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9" name="Shape 159"/>
          <p:cNvSpPr/>
          <p:nvPr/>
        </p:nvSpPr>
        <p:spPr>
          <a:xfrm flipH="1" flipV="1">
            <a:off x="10340207" y="5007644"/>
            <a:ext cx="1" cy="750960"/>
          </a:xfrm>
          <a:prstGeom prst="line">
            <a:avLst/>
          </a:prstGeom>
          <a:ln w="25400">
            <a:solidFill>
              <a:srgbClr val="577198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737373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常量混淆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1041400" y="2768600"/>
            <a:ext cx="10922000" cy="6202147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/>
              <a:t>通过 AST，重命名常量</a:t>
            </a:r>
            <a:endParaRPr sz="28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function(</a:t>
            </a: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a, b, c, d, e, f, g, ……</a:t>
            </a: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800">
              <a:solidFill>
                <a:srgbClr val="5358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   if (a[b] === c) {</a:t>
            </a:r>
            <a:endParaRPr sz="2800">
              <a:solidFill>
                <a:srgbClr val="5358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       d[e][f](g, ……)</a:t>
            </a:r>
            <a:endParaRPr sz="2800">
              <a:solidFill>
                <a:srgbClr val="5358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       ……</a:t>
            </a:r>
            <a:b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800">
              <a:solidFill>
                <a:srgbClr val="5358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})(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window, 'ver', 123, document, 'body', true, ……</a:t>
            </a: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常量混淆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1041400" y="2768600"/>
            <a:ext cx="10922000" cy="6132545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/>
              <a:t>通过 AST 调整字面常量</a:t>
            </a:r>
            <a:endParaRPr sz="2800"/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var info = { </a:t>
            </a:r>
            <a:r>
              <a:rPr sz="3200" u="sng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sz="32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: 'jack', </a:t>
            </a:r>
            <a:r>
              <a:rPr sz="3200" u="sng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sz="32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: 20 };</a:t>
            </a:r>
            <a:endParaRPr sz="3200">
              <a:solidFill>
                <a:srgbClr val="59824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var t = {};</a:t>
            </a:r>
            <a:b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info = (</a:t>
            </a:r>
            <a:b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    t[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sz="2800" u="sng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jack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b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    t['</a:t>
            </a:r>
            <a:r>
              <a:rPr sz="2800" u="sng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'] = 20,</a:t>
            </a:r>
            <a:b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    t</a:t>
            </a:r>
            <a:b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常量加密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1041400" y="2768600"/>
            <a:ext cx="10922000" cy="6202147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/>
              <a:t>通过 AST 加密常量，运行时解密</a:t>
            </a:r>
            <a:endParaRPr sz="28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function DEC(</a:t>
            </a: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) { …… return str; }</a:t>
            </a:r>
            <a:endParaRPr sz="2800">
              <a:solidFill>
                <a:srgbClr val="5358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b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if (this[ </a:t>
            </a:r>
            <a:r>
              <a:rPr sz="2800">
                <a:solidFill>
                  <a:srgbClr val="791E1C"/>
                </a:solidFill>
                <a:latin typeface="Consolas"/>
                <a:ea typeface="Consolas"/>
                <a:cs typeface="Consolas"/>
                <a:sym typeface="Consolas"/>
              </a:rPr>
              <a:t>DEC('#$%^&amp;') </a:t>
            </a: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]() === </a:t>
            </a:r>
            <a:r>
              <a:rPr sz="2800">
                <a:solidFill>
                  <a:srgbClr val="791E1C"/>
                </a:solidFill>
                <a:latin typeface="Consolas"/>
                <a:ea typeface="Consolas"/>
                <a:cs typeface="Consolas"/>
                <a:sym typeface="Consolas"/>
              </a:rPr>
              <a:t>DEC('!@#$')</a:t>
            </a: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) {</a:t>
            </a:r>
            <a:b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  ……</a:t>
            </a:r>
            <a:b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5358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7660F"/>
                </a:solidFill>
                <a:latin typeface="Consolas"/>
                <a:ea typeface="Consolas"/>
                <a:cs typeface="Consolas"/>
                <a:sym typeface="Consolas"/>
              </a:rPr>
              <a:t>当然，破解也是非常容易的</a:t>
            </a: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endParaRPr sz="2800">
              <a:solidFill>
                <a:srgbClr val="5358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遍历 AST，对名字为 </a:t>
            </a:r>
            <a:r>
              <a:rPr sz="2800">
                <a:solidFill>
                  <a:srgbClr val="791E1C"/>
                </a:solidFill>
                <a:latin typeface="Consolas"/>
                <a:ea typeface="Consolas"/>
                <a:cs typeface="Consolas"/>
                <a:sym typeface="Consolas"/>
              </a:rPr>
              <a:t>DEC </a:t>
            </a: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的函数节点 </a:t>
            </a:r>
            <a:r>
              <a:rPr sz="2800">
                <a:solidFill>
                  <a:srgbClr val="791E1C"/>
                </a:solidFill>
                <a:latin typeface="Consolas"/>
                <a:ea typeface="Consolas"/>
                <a:cs typeface="Consolas"/>
                <a:sym typeface="Consolas"/>
              </a:rPr>
              <a:t>求值</a:t>
            </a: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，用常量节点替换之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求值陷阱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1041400" y="2768600"/>
            <a:ext cx="10922000" cy="6202147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/>
              <a:t>1. 在解密函数中，埋一个隐蔽的陷阱：</a:t>
            </a:r>
            <a:endParaRPr sz="28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sz="2800">
                <a:solidFill>
                  <a:srgbClr val="791E1C"/>
                </a:solidFill>
                <a:latin typeface="Consolas"/>
                <a:ea typeface="Consolas"/>
                <a:cs typeface="Consolas"/>
                <a:sym typeface="Consolas"/>
              </a:rPr>
              <a:t>DEC</a:t>
            </a: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 ……</a:t>
            </a:r>
            <a:b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x == '^-^' &amp;&amp; run_evil_code</a:t>
            </a:r>
            <a:b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 ……</a:t>
            </a:r>
            <a:b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 return str</a:t>
            </a:r>
            <a:b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5358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br>
              <a:rPr sz="2800"/>
            </a:br>
            <a:r>
              <a:rPr sz="2800"/>
              <a:t>2. 在一个 </a:t>
            </a:r>
            <a:r>
              <a:rPr sz="2800">
                <a:solidFill>
                  <a:srgbClr val="A27D19"/>
                </a:solidFill>
              </a:rPr>
              <a:t>永不到达 </a:t>
            </a:r>
            <a:r>
              <a:rPr sz="2800"/>
              <a:t>且 </a:t>
            </a:r>
            <a:r>
              <a:rPr sz="2800">
                <a:solidFill>
                  <a:srgbClr val="A27D19"/>
                </a:solidFill>
              </a:rPr>
              <a:t>无法静态分析 </a:t>
            </a:r>
            <a:r>
              <a:rPr sz="2800"/>
              <a:t>的分支里，引用该函数：</a:t>
            </a:r>
            <a:endParaRPr sz="28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if (xhr.status == 666) this[ 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DEC('^-^') </a:t>
            </a:r>
            <a:r>
              <a: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]()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求值陷阱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1041400" y="2768600"/>
            <a:ext cx="11665794" cy="6430945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/>
              <a:t>正常用户不会执行，而 AST 遍历求值时，则会触发陷阱！</a:t>
            </a:r>
            <a:endParaRPr sz="2800"/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对抗策略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避免将复杂的 </a:t>
            </a:r>
            <a:r>
              <a:rPr sz="2800">
                <a:solidFill>
                  <a:srgbClr val="791E1C"/>
                </a:solidFill>
              </a:rPr>
              <a:t>解码函数 </a:t>
            </a:r>
            <a:r>
              <a:rPr sz="2800">
                <a:solidFill>
                  <a:srgbClr val="53585F"/>
                </a:solidFill>
              </a:rPr>
              <a:t>放在自己的脚本里执行</a:t>
            </a:r>
            <a:br>
              <a:rPr sz="2800">
                <a:solidFill>
                  <a:srgbClr val="53585F"/>
                </a:solidFill>
              </a:rPr>
            </a:br>
            <a:r>
              <a:rPr sz="2800">
                <a:solidFill>
                  <a:srgbClr val="53585F"/>
                </a:solidFill>
              </a:rPr>
              <a:t>（如果是 NodeJS 环境，陷阱里的恶意代码或许可删光你的文件~）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使用沙盒环境执行 </a:t>
            </a:r>
            <a:r>
              <a:rPr sz="2800">
                <a:solidFill>
                  <a:srgbClr val="791E1C"/>
                </a:solidFill>
              </a:rPr>
              <a:t>解码函数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求值陷阱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1041400" y="2768600"/>
            <a:ext cx="11665794" cy="64309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SzTx/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800"/>
              <a:t>提问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语法变丑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1041400" y="2768600"/>
            <a:ext cx="10922000" cy="6402316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/>
              <a:t>通过 AST，破坏原始语法</a:t>
            </a:r>
            <a:endParaRPr sz="2800"/>
          </a:p>
          <a:p>
            <a:pPr lvl="0" marL="0" indent="0">
              <a:lnSpc>
                <a:spcPct val="13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for (i = 0; i &lt; n; i++) {</a:t>
            </a:r>
            <a:b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    ……</a:t>
            </a:r>
            <a:b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59824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lnSpc>
                <a:spcPct val="13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i = 0; do {</a:t>
            </a:r>
            <a:b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    if (i &gt;= n) break</a:t>
            </a:r>
            <a:b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    ……</a:t>
            </a:r>
            <a:b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i++</a:t>
            </a:r>
            <a:b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} while (true)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常见回答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1041400" y="2994843"/>
            <a:ext cx="10922000" cy="6460680"/>
          </a:xfrm>
          <a:prstGeom prst="rect">
            <a:avLst/>
          </a:prstGeom>
        </p:spPr>
        <p:txBody>
          <a:bodyPr anchor="t"/>
          <a:lstStyle/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毫无意义，因为前端是公开的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不要自创加密算法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直接用 HTTPS 吧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各种密码学探讨 ……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运算混淆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xfrm>
            <a:off x="1041400" y="2768600"/>
            <a:ext cx="10922000" cy="6124226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/>
              <a:t>通过 AST，重载运算符</a:t>
            </a:r>
            <a:endParaRPr sz="28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c = x + y - z</a:t>
            </a:r>
            <a:endParaRPr sz="2800">
              <a:solidFill>
                <a:srgbClr val="59824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6AAA8"/>
                </a:solidFill>
                <a:latin typeface="Consolas"/>
                <a:ea typeface="Consolas"/>
                <a:cs typeface="Consolas"/>
                <a:sym typeface="Consolas"/>
              </a:rPr>
              <a:t>————————————————————————————————————————</a:t>
            </a:r>
            <a:endParaRPr sz="2800">
              <a:solidFill>
                <a:srgbClr val="A6AA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function ADD(a, b) { return a + b }</a:t>
            </a:r>
            <a:endParaRPr sz="2800">
              <a:solidFill>
                <a:srgbClr val="A27D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function SUB(a, b) { return a - b }</a:t>
            </a:r>
            <a:endParaRPr sz="2800">
              <a:solidFill>
                <a:srgbClr val="A27D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c = SUB(ADD(x, y), z)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运算混淆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xfrm>
            <a:off x="1041400" y="2768600"/>
            <a:ext cx="11144565" cy="6124226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/>
              <a:t>所有运算符，都能变成函数</a:t>
            </a:r>
            <a:endParaRPr sz="28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function EQU(a, b)  { return a == b }</a:t>
            </a:r>
            <a:endParaRPr sz="2800">
              <a:solidFill>
                <a:srgbClr val="A27D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function MOD(a, b)  { return a %  b }</a:t>
            </a:r>
            <a:endParaRPr sz="2800">
              <a:solidFill>
                <a:srgbClr val="A27D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function XOR(a, b)  { return a ^  b }</a:t>
            </a:r>
            <a:endParaRPr sz="2800">
              <a:solidFill>
                <a:srgbClr val="A27D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function HAS(a, b)  { return a in b }</a:t>
            </a:r>
            <a:endParaRPr sz="2800">
              <a:solidFill>
                <a:srgbClr val="A27D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function GET(a, b)  { return a[b]   }</a:t>
            </a:r>
            <a:endParaRPr sz="2800">
              <a:solidFill>
                <a:srgbClr val="A27D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latin typeface="Consolas"/>
                <a:ea typeface="Consolas"/>
                <a:cs typeface="Consolas"/>
                <a:sym typeface="Consolas"/>
              </a:rPr>
              <a:t>……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动态执行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xfrm>
            <a:off x="1041400" y="2768600"/>
            <a:ext cx="10922000" cy="6124226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/>
              <a:t>运行时动态决定运算符，干扰静态分析</a:t>
            </a:r>
            <a:endParaRPr sz="28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c = 1 + 2</a:t>
            </a:r>
            <a:endParaRPr sz="2800">
              <a:solidFill>
                <a:srgbClr val="59824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6AAA8"/>
                </a:solidFill>
                <a:latin typeface="Consolas"/>
                <a:ea typeface="Consolas"/>
                <a:cs typeface="Consolas"/>
                <a:sym typeface="Consolas"/>
              </a:rPr>
              <a:t>————————————————————————————————————————</a:t>
            </a:r>
            <a:endParaRPr sz="2800">
              <a:solidFill>
                <a:srgbClr val="A6AA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function ADD(a, b) { return a + b }</a:t>
            </a:r>
            <a:endParaRPr sz="2800">
              <a:solidFill>
                <a:srgbClr val="A27D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function SUB(a, b) { return a - b }</a:t>
            </a:r>
            <a:endParaRPr sz="2800">
              <a:solidFill>
                <a:srgbClr val="A27D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f = dynamic_func() ? ADD : SUB;</a:t>
            </a:r>
            <a:endParaRPr sz="2800">
              <a:solidFill>
                <a:srgbClr val="9024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c = f(1, 2)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语法展开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1041400" y="2768600"/>
            <a:ext cx="11144565" cy="6246662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/>
              <a:t>将语法展开，每次只做一个运算。（类似编译的效果）</a:t>
            </a:r>
            <a:endParaRPr sz="28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 = SQRT( ADD(MUL(x, x), MUL(y, y)) )</a:t>
            </a:r>
            <a:endParaRPr sz="2800">
              <a:solidFill>
                <a:srgbClr val="59824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lnSpc>
                <a:spcPct val="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6AAA8"/>
                </a:solidFill>
                <a:latin typeface="Consolas"/>
                <a:ea typeface="Consolas"/>
                <a:cs typeface="Consolas"/>
                <a:sym typeface="Consolas"/>
              </a:rPr>
              <a:t>————————————————————————————————————————</a:t>
            </a:r>
            <a:endParaRPr sz="2800">
              <a:solidFill>
                <a:srgbClr val="A6AA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var r0, r1       // 临时数据 寄存器</a:t>
            </a:r>
            <a:endParaRPr sz="2800">
              <a:solidFill>
                <a:srgbClr val="A27D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lnSpc>
                <a:spcPct val="16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r0 = MUL(x, x)</a:t>
            </a:r>
            <a:b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r1 = MUL(y, y)</a:t>
            </a:r>
            <a:b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r0 = ADD(r0, r1)</a:t>
            </a:r>
            <a:b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z  = SQRT(r0)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总结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xfrm>
            <a:off x="1041400" y="2768600"/>
            <a:ext cx="11144565" cy="6147032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/>
              <a:t>之前的混淆方案，都没有改变 </a:t>
            </a:r>
            <a:r>
              <a:rPr sz="2800">
                <a:solidFill>
                  <a:srgbClr val="902422"/>
                </a:solidFill>
              </a:rPr>
              <a:t>流程顺序</a:t>
            </a:r>
            <a:r>
              <a:rPr sz="2800">
                <a:solidFill>
                  <a:srgbClr val="53585F"/>
                </a:solidFill>
              </a:rPr>
              <a:t>。</a:t>
            </a:r>
            <a:endParaRPr sz="28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优点</a:t>
            </a:r>
            <a:endParaRPr sz="5000">
              <a:solidFill>
                <a:srgbClr val="53585F"/>
              </a:solidFill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性能损耗小</a:t>
            </a:r>
            <a:endParaRPr sz="28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缺点</a:t>
            </a:r>
            <a:endParaRPr sz="5000">
              <a:solidFill>
                <a:srgbClr val="53585F"/>
              </a:solidFill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容易分析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1041400" y="3657600"/>
            <a:ext cx="10922000" cy="24384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高级混淆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1068251" y="3969696"/>
            <a:ext cx="4213683" cy="5035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var pwd = prompt()</a:t>
            </a:r>
            <a:b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if (pwd == '1') {</a:t>
            </a:r>
            <a:b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    alert('yes')</a:t>
            </a:r>
            <a:b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b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    alert('no')</a:t>
            </a:r>
            <a:b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5982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流程混淆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1041400" y="2768600"/>
            <a:ext cx="11144565" cy="1103514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/>
              <a:t>将流程划分成多个 </a:t>
            </a:r>
            <a:r>
              <a:rPr sz="2800">
                <a:solidFill>
                  <a:srgbClr val="902422"/>
                </a:solidFill>
              </a:rPr>
              <a:t>块</a:t>
            </a:r>
            <a:r>
              <a:rPr sz="2800"/>
              <a:t>，通过 </a:t>
            </a:r>
            <a:r>
              <a:rPr sz="2800">
                <a:solidFill>
                  <a:srgbClr val="902422"/>
                </a:solidFill>
              </a:rPr>
              <a:t>状态机</a:t>
            </a:r>
            <a:r>
              <a:rPr sz="2800"/>
              <a:t> 驱动</a:t>
            </a:r>
          </a:p>
        </p:txBody>
      </p:sp>
      <p:sp>
        <p:nvSpPr>
          <p:cNvPr id="202" name="Shape 202"/>
          <p:cNvSpPr/>
          <p:nvPr/>
        </p:nvSpPr>
        <p:spPr>
          <a:xfrm>
            <a:off x="5431790" y="3935613"/>
            <a:ext cx="7246476" cy="546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blocks = [</a:t>
            </a:r>
            <a:b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    () =&gt; { 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pwd = prompt()</a:t>
            </a: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b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    () =&gt; { 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if (pwd!='1')</a:t>
            </a: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 pc = 3 },</a:t>
            </a:r>
            <a:b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    () =&gt; { 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alert('yes'); </a:t>
            </a: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pc = 4 },</a:t>
            </a:r>
            <a:b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    () =&gt; { </a:t>
            </a: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alert('no')</a:t>
            </a: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b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pc = 0</a:t>
            </a:r>
            <a:b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while (fn = blocks[pc++]) {</a:t>
            </a:r>
            <a:b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    fn()</a:t>
            </a:r>
            <a:b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3" name="Shape 203"/>
          <p:cNvSpPr/>
          <p:nvPr/>
        </p:nvSpPr>
        <p:spPr>
          <a:xfrm>
            <a:off x="3107197" y="7307216"/>
            <a:ext cx="1798477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DEDEDE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流程混淆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1041400" y="2768600"/>
            <a:ext cx="11144565" cy="1103514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/>
              <a:t>演示：</a:t>
            </a:r>
            <a:r>
              <a:rPr sz="2800" u="sng">
                <a:hlinkClick r:id="rId2" invalidUrl="" action="" tgtFrame="" tooltip="" history="1" highlightClick="0" endSnd="0"/>
              </a:rPr>
              <a:t>https://codepen.io/anon/pen/RVgajB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对抗点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xfrm>
            <a:off x="1041400" y="2768600"/>
            <a:ext cx="10922000" cy="5884067"/>
          </a:xfrm>
          <a:prstGeom prst="rect">
            <a:avLst/>
          </a:prstGeom>
        </p:spPr>
        <p:txBody>
          <a:bodyPr anchor="t"/>
          <a:lstStyle/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打乱原始流程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运行时动态算出 pc 值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插入额外逻辑，会影响 pc 值</a:t>
            </a:r>
            <a:endParaRPr sz="2800">
              <a:solidFill>
                <a:srgbClr val="53585F"/>
              </a:solidFill>
            </a:endParaRPr>
          </a:p>
          <a:p>
            <a:pPr lvl="0" marL="345722" indent="-345722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语言层面支持 goto 关键字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虚拟机混淆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1041400" y="2768600"/>
            <a:ext cx="10922000" cy="6743676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使用自定义数据，描述 </a:t>
            </a:r>
            <a:r>
              <a:rPr sz="2800">
                <a:solidFill>
                  <a:srgbClr val="902422"/>
                </a:solidFill>
              </a:rPr>
              <a:t>运算</a:t>
            </a:r>
            <a:r>
              <a:rPr sz="2800">
                <a:solidFill>
                  <a:srgbClr val="53585F"/>
                </a:solidFill>
              </a:rPr>
              <a:t> 和 </a:t>
            </a:r>
            <a:r>
              <a:rPr sz="2800">
                <a:solidFill>
                  <a:srgbClr val="902422"/>
                </a:solidFill>
              </a:rPr>
              <a:t>流程</a:t>
            </a:r>
            <a:endParaRPr sz="2800">
              <a:solidFill>
                <a:srgbClr val="902422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latin typeface="Consolas"/>
                <a:ea typeface="Consolas"/>
                <a:cs typeface="Consolas"/>
                <a:sym typeface="Consolas"/>
              </a:rPr>
              <a:t>do {</a:t>
            </a:r>
            <a:br>
              <a:rPr sz="2800"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latin typeface="Consolas"/>
                <a:ea typeface="Consolas"/>
                <a:cs typeface="Consolas"/>
                <a:sym typeface="Consolas"/>
              </a:rPr>
              <a:t>    op = read(pc)</a:t>
            </a:r>
            <a:br>
              <a:rPr sz="2800">
                <a:latin typeface="Consolas"/>
                <a:ea typeface="Consolas"/>
                <a:cs typeface="Consolas"/>
                <a:sym typeface="Consolas"/>
              </a:rPr>
            </a:br>
            <a:br>
              <a:rPr sz="2800"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latin typeface="Consolas"/>
                <a:ea typeface="Consolas"/>
                <a:cs typeface="Consolas"/>
                <a:sym typeface="Consolas"/>
              </a:rPr>
              <a:t>    switch (op) {</a:t>
            </a:r>
            <a:br>
              <a:rPr sz="2800"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case 1:</a:t>
            </a:r>
            <a:r>
              <a:rPr sz="2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// add</a:t>
            </a:r>
            <a:br>
              <a:rPr sz="2800"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latin typeface="Consolas"/>
                <a:ea typeface="Consolas"/>
                <a:cs typeface="Consolas"/>
                <a:sym typeface="Consolas"/>
              </a:rPr>
              <a:t>         reg[x] = ADD(reg[y], reg[z])</a:t>
            </a:r>
            <a:br>
              <a:rPr sz="2800"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case 2:</a:t>
            </a:r>
            <a:r>
              <a:rPr sz="2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// sub</a:t>
            </a:r>
            <a:br>
              <a:rPr sz="2800"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latin typeface="Consolas"/>
                <a:ea typeface="Consolas"/>
                <a:cs typeface="Consolas"/>
                <a:sym typeface="Consolas"/>
              </a:rPr>
              <a:t>         reg[x] = SUB(reg[y], reg[z])</a:t>
            </a:r>
            <a:br>
              <a:rPr sz="2800"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800">
                <a:solidFill>
                  <a:srgbClr val="A27D19"/>
                </a:solidFill>
                <a:latin typeface="Consolas"/>
                <a:ea typeface="Consolas"/>
                <a:cs typeface="Consolas"/>
                <a:sym typeface="Consolas"/>
              </a:rPr>
              <a:t>case 3:</a:t>
            </a:r>
            <a:r>
              <a:rPr sz="2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// jmp</a:t>
            </a:r>
            <a:br>
              <a:rPr sz="2800"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latin typeface="Consolas"/>
                <a:ea typeface="Consolas"/>
                <a:cs typeface="Consolas"/>
                <a:sym typeface="Consolas"/>
              </a:rPr>
              <a:t>         pc = read(pc);</a:t>
            </a:r>
            <a:br>
              <a:rPr sz="2800"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latin typeface="Consolas"/>
                <a:ea typeface="Consolas"/>
                <a:cs typeface="Consolas"/>
                <a:sym typeface="Consolas"/>
              </a:rPr>
              <a:t>    ……</a:t>
            </a:r>
            <a:br>
              <a:rPr sz="2800"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事实上 ...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1041400" y="3073623"/>
            <a:ext cx="10922000" cy="5422950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即使不了解密码学，也应知道是 </a:t>
            </a:r>
            <a:r>
              <a:rPr sz="3600">
                <a:solidFill>
                  <a:srgbClr val="902422"/>
                </a:solidFill>
              </a:rPr>
              <a:t>有意义</a:t>
            </a:r>
            <a:r>
              <a:rPr sz="3600">
                <a:solidFill>
                  <a:srgbClr val="53585F"/>
                </a:solidFill>
              </a:rPr>
              <a:t> 的，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因为 </a:t>
            </a:r>
            <a:r>
              <a:rPr sz="3600">
                <a:solidFill>
                  <a:srgbClr val="902422"/>
                </a:solidFill>
              </a:rPr>
              <a:t>加密前</a:t>
            </a:r>
            <a:r>
              <a:rPr sz="3600">
                <a:solidFill>
                  <a:srgbClr val="53585F"/>
                </a:solidFill>
              </a:rPr>
              <a:t> 和 </a:t>
            </a:r>
            <a:r>
              <a:rPr sz="3600">
                <a:solidFill>
                  <a:srgbClr val="902422"/>
                </a:solidFill>
              </a:rPr>
              <a:t>解密后</a:t>
            </a:r>
            <a:r>
              <a:rPr sz="3600">
                <a:solidFill>
                  <a:srgbClr val="53585F"/>
                </a:solidFill>
              </a:rPr>
              <a:t> 的环节，是不受保护的。</a:t>
            </a:r>
            <a:br>
              <a:rPr sz="3600">
                <a:solidFill>
                  <a:srgbClr val="53585F"/>
                </a:solidFill>
              </a:rPr>
            </a:br>
            <a:br>
              <a:rPr sz="3600">
                <a:solidFill>
                  <a:srgbClr val="53585F"/>
                </a:solidFill>
              </a:rPr>
            </a:br>
            <a:r>
              <a:rPr sz="3600">
                <a:solidFill>
                  <a:srgbClr val="53585F"/>
                </a:solidFill>
              </a:rPr>
              <a:t>HTTPS 只能保护传输层，此外别无用处。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虚拟机混淆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xfrm>
            <a:off x="1041400" y="2768600"/>
            <a:ext cx="11144565" cy="6147032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优点</a:t>
            </a:r>
            <a:endParaRPr sz="5000">
              <a:solidFill>
                <a:srgbClr val="53585F"/>
              </a:solidFill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攻击者需了解指令细节，才能分析程序逻辑。</a:t>
            </a:r>
            <a:endParaRPr sz="28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缺点</a:t>
            </a:r>
            <a:endParaRPr sz="5000">
              <a:solidFill>
                <a:srgbClr val="53585F"/>
              </a:solidFill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解释执行，运行效率低。</a:t>
            </a:r>
          </a:p>
        </p:txBody>
      </p:sp>
      <p:sp>
        <p:nvSpPr>
          <p:cNvPr id="216" name="Shape 216"/>
          <p:cNvSpPr/>
          <p:nvPr/>
        </p:nvSpPr>
        <p:spPr>
          <a:xfrm>
            <a:off x="930117" y="7886700"/>
            <a:ext cx="11144566" cy="110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50000"/>
              </a:lnSpc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6AAA8"/>
                </a:solidFill>
                <a:latin typeface="+mn-lt"/>
                <a:ea typeface="+mn-ea"/>
                <a:cs typeface="+mn-cs"/>
                <a:sym typeface="Helvetica Neue"/>
              </a:rPr>
              <a:t>演示：</a:t>
            </a:r>
            <a:r>
              <a:rPr sz="2800" u="sng">
                <a:solidFill>
                  <a:srgbClr val="A6AAA8"/>
                </a:solidFill>
                <a:latin typeface="+mn-lt"/>
                <a:ea typeface="+mn-ea"/>
                <a:cs typeface="+mn-cs"/>
                <a:sym typeface="Helvetica Neue"/>
                <a:hlinkClick r:id="rId3" invalidUrl="" action="" tgtFrame="" tooltip="" history="1" highlightClick="0" endSnd="0"/>
              </a:rPr>
              <a:t>https://jsfiddle.net/gqLu0uvm/1/</a:t>
            </a:r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层次结构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xfrm>
            <a:off x="1041400" y="2768600"/>
            <a:ext cx="11324698" cy="6457897"/>
          </a:xfrm>
          <a:prstGeom prst="rect">
            <a:avLst/>
          </a:prstGeom>
        </p:spPr>
        <p:txBody>
          <a:bodyPr anchor="t"/>
          <a:lstStyle/>
          <a:p>
            <a:pPr lvl="0" marL="370416" indent="-370416">
              <a:lnSpc>
                <a:spcPct val="13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上层</a:t>
            </a:r>
            <a:r>
              <a:rPr sz="3000">
                <a:solidFill>
                  <a:srgbClr val="53585F"/>
                </a:solidFill>
              </a:rPr>
              <a:t>语言</a:t>
            </a:r>
            <a:br>
              <a:rPr sz="2800">
                <a:solidFill>
                  <a:srgbClr val="53585F"/>
                </a:solidFill>
              </a:rPr>
            </a:br>
            <a:r>
              <a:rPr sz="2800">
                <a:solidFill>
                  <a:srgbClr val="53585F"/>
                </a:solidFill>
              </a:rPr>
              <a:t>使用 JS：移植方便，但很多特性难以实现</a:t>
            </a:r>
            <a:br>
              <a:rPr sz="2800">
                <a:solidFill>
                  <a:srgbClr val="53585F"/>
                </a:solidFill>
              </a:rPr>
            </a:br>
            <a:r>
              <a:rPr sz="2800">
                <a:solidFill>
                  <a:srgbClr val="53585F"/>
                </a:solidFill>
              </a:rPr>
              <a:t>其他语言：可以更好优化，但需要改造业务</a:t>
            </a:r>
            <a:endParaRPr sz="2800">
              <a:solidFill>
                <a:srgbClr val="53585F"/>
              </a:solidFill>
            </a:endParaRPr>
          </a:p>
          <a:p>
            <a:pPr lvl="0" marL="370416" indent="-370416">
              <a:lnSpc>
                <a:spcPct val="13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中间表示</a:t>
            </a:r>
            <a:br>
              <a:rPr sz="2800">
                <a:solidFill>
                  <a:srgbClr val="53585F"/>
                </a:solidFill>
              </a:rPr>
            </a:br>
            <a:r>
              <a:rPr sz="2800">
                <a:solidFill>
                  <a:srgbClr val="53585F"/>
                </a:solidFill>
              </a:rPr>
              <a:t>上层语言 → </a:t>
            </a:r>
            <a:r>
              <a:rPr sz="2800">
                <a:solidFill>
                  <a:srgbClr val="902422"/>
                </a:solidFill>
              </a:rPr>
              <a:t>中间表示</a:t>
            </a:r>
            <a:r>
              <a:rPr sz="2800">
                <a:solidFill>
                  <a:srgbClr val="53585F"/>
                </a:solidFill>
              </a:rPr>
              <a:t>，并对逻辑进行混淆</a:t>
            </a:r>
            <a:endParaRPr sz="2800">
              <a:solidFill>
                <a:srgbClr val="53585F"/>
              </a:solidFill>
            </a:endParaRPr>
          </a:p>
          <a:p>
            <a:pPr lvl="0" marL="370416" indent="-370416">
              <a:lnSpc>
                <a:spcPct val="13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底层指令</a:t>
            </a:r>
            <a:br>
              <a:rPr sz="2800">
                <a:solidFill>
                  <a:srgbClr val="53585F"/>
                </a:solidFill>
              </a:rPr>
            </a:br>
            <a:r>
              <a:rPr sz="2800">
                <a:solidFill>
                  <a:srgbClr val="902422"/>
                </a:solidFill>
              </a:rPr>
              <a:t>中间表示 </a:t>
            </a:r>
            <a:r>
              <a:rPr sz="2800">
                <a:solidFill>
                  <a:srgbClr val="53585F"/>
                </a:solidFill>
              </a:rPr>
              <a:t>→ 虚拟机指令</a:t>
            </a: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对抗点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xfrm>
            <a:off x="1041400" y="2768600"/>
            <a:ext cx="11324698" cy="6457897"/>
          </a:xfrm>
          <a:prstGeom prst="rect">
            <a:avLst/>
          </a:prstGeom>
        </p:spPr>
        <p:txBody>
          <a:bodyPr anchor="t"/>
          <a:lstStyle/>
          <a:p>
            <a:pPr lvl="0" marL="370416" indent="-370416">
              <a:lnSpc>
                <a:spcPct val="13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使用 </a:t>
            </a:r>
            <a:r>
              <a:rPr sz="2800">
                <a:solidFill>
                  <a:srgbClr val="902422"/>
                </a:solidFill>
              </a:rPr>
              <a:t>格式复杂 </a:t>
            </a:r>
            <a:r>
              <a:rPr sz="2800">
                <a:solidFill>
                  <a:srgbClr val="53585F"/>
                </a:solidFill>
              </a:rPr>
              <a:t>的指令</a:t>
            </a:r>
            <a:endParaRPr sz="2800">
              <a:solidFill>
                <a:srgbClr val="53585F"/>
              </a:solidFill>
            </a:endParaRPr>
          </a:p>
          <a:p>
            <a:pPr lvl="0" marL="370416" indent="-370416">
              <a:lnSpc>
                <a:spcPct val="13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每次生成 </a:t>
            </a:r>
            <a:r>
              <a:rPr sz="2800">
                <a:solidFill>
                  <a:srgbClr val="902422"/>
                </a:solidFill>
              </a:rPr>
              <a:t>不同格式 </a:t>
            </a:r>
            <a:r>
              <a:rPr sz="2800">
                <a:solidFill>
                  <a:srgbClr val="53585F"/>
                </a:solidFill>
              </a:rPr>
              <a:t>的指令，以及相应解释器</a:t>
            </a:r>
            <a:endParaRPr sz="2800">
              <a:solidFill>
                <a:srgbClr val="53585F"/>
              </a:solidFill>
            </a:endParaRPr>
          </a:p>
          <a:p>
            <a:pPr lvl="0" marL="370416" indent="-370416">
              <a:lnSpc>
                <a:spcPct val="13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运行时切换指令集</a:t>
            </a:r>
            <a:endParaRPr sz="2800">
              <a:solidFill>
                <a:srgbClr val="53585F"/>
              </a:solidFill>
            </a:endParaRPr>
          </a:p>
          <a:p>
            <a:pPr lvl="0" marL="370416" indent="-370416">
              <a:lnSpc>
                <a:spcPct val="13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指令也是数据，运行时可 </a:t>
            </a:r>
            <a:r>
              <a:rPr sz="2800">
                <a:solidFill>
                  <a:srgbClr val="791E1C"/>
                </a:solidFill>
              </a:rPr>
              <a:t>动态修改指令</a:t>
            </a:r>
            <a:endParaRPr sz="2800">
              <a:solidFill>
                <a:srgbClr val="791E1C"/>
              </a:solidFill>
            </a:endParaRPr>
          </a:p>
          <a:p>
            <a:pPr lvl="0" marL="370416" indent="-370416">
              <a:lnSpc>
                <a:spcPct val="13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91E1C"/>
                </a:solidFill>
              </a:rPr>
              <a:t>虚拟机自身也需一定保护</a:t>
            </a:r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性能优化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xfrm>
            <a:off x="1041400" y="2768600"/>
            <a:ext cx="11144565" cy="6147032"/>
          </a:xfrm>
          <a:prstGeom prst="rect">
            <a:avLst/>
          </a:prstGeom>
        </p:spPr>
        <p:txBody>
          <a:bodyPr anchor="t"/>
          <a:lstStyle/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现代浏览器</a:t>
            </a:r>
            <a:br>
              <a:rPr sz="2800">
                <a:solidFill>
                  <a:srgbClr val="53585F"/>
                </a:solidFill>
              </a:rPr>
            </a:br>
            <a:r>
              <a:rPr sz="2800">
                <a:solidFill>
                  <a:srgbClr val="53585F"/>
                </a:solidFill>
              </a:rPr>
              <a:t>asm.js、WebAssembly</a:t>
            </a:r>
            <a:endParaRPr sz="2800">
              <a:solidFill>
                <a:srgbClr val="53585F"/>
              </a:solidFill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低版浏览器</a:t>
            </a:r>
            <a:br>
              <a:rPr sz="2800">
                <a:solidFill>
                  <a:srgbClr val="53585F"/>
                </a:solidFill>
              </a:rPr>
            </a:br>
            <a:r>
              <a:rPr sz="2800">
                <a:solidFill>
                  <a:srgbClr val="53585F"/>
                </a:solidFill>
              </a:rPr>
              <a:t>Flash / FlasCC</a:t>
            </a:r>
            <a:endParaRPr sz="2800">
              <a:solidFill>
                <a:srgbClr val="53585F"/>
              </a:solidFill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优点：提高计算性能，可增加更多干扰逻辑</a:t>
            </a:r>
            <a:endParaRPr sz="2800">
              <a:solidFill>
                <a:srgbClr val="53585F"/>
              </a:solidFill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缺点：不支持 JS、DOM 等操作，需通过 FFI</a:t>
            </a:r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1041400" y="3657600"/>
            <a:ext cx="10922000" cy="2438400"/>
          </a:xfrm>
          <a:prstGeom prst="rect">
            <a:avLst/>
          </a:prstGeom>
        </p:spPr>
        <p:txBody>
          <a:bodyPr/>
          <a:lstStyle>
            <a:lvl1pPr algn="ctr">
              <a:defRPr sz="10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58AAB"/>
                </a:solidFill>
              </a:rPr>
              <a:t>&lt;/end&gt;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加密环节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1041400" y="3032943"/>
            <a:ext cx="10922000" cy="5186314"/>
          </a:xfrm>
          <a:prstGeom prst="rect">
            <a:avLst/>
          </a:prstGeom>
        </p:spPr>
        <p:txBody>
          <a:bodyPr anchor="t"/>
          <a:lstStyle/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传输加密（对抗链路破解）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数据加密（对抗协议破解）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85F"/>
                </a:solidFill>
              </a:rPr>
              <a:t>代码加密</a:t>
            </a:r>
            <a:r>
              <a:rPr sz="3600">
                <a:solidFill>
                  <a:srgbClr val="53585F"/>
                </a:solidFill>
              </a:rPr>
              <a:t>（隐藏算法、反调试、防黑盒…）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代码保护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1041400" y="2994843"/>
            <a:ext cx="10922000" cy="5770514"/>
          </a:xfrm>
          <a:prstGeom prst="rect">
            <a:avLst/>
          </a:prstGeom>
        </p:spPr>
        <p:txBody>
          <a:bodyPr anchor="t"/>
          <a:lstStyle/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H5 小游戏（防止被简单的扒走）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信息收集  （广告作弊检测等）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恶意脚本  （躲避杀毒软件）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2422"/>
                </a:solidFill>
              </a:rPr>
              <a:t>安全防护  （防止 CC、爬虫、假人等）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最早经历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1041400" y="2740843"/>
            <a:ext cx="10922000" cy="613191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做一个 网游服务端 防火墙。</a:t>
            </a:r>
            <a:endParaRPr sz="3600"/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起因</a:t>
            </a:r>
            <a:br>
              <a:rPr sz="3600">
                <a:solidFill>
                  <a:srgbClr val="53585F"/>
                </a:solidFill>
              </a:rPr>
            </a:br>
            <a:r>
              <a:rPr sz="3600">
                <a:solidFill>
                  <a:srgbClr val="53585F"/>
                </a:solidFill>
              </a:rPr>
              <a:t>攻击者伪造游戏协议，制造大量假玩家。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传统防御</a:t>
            </a:r>
            <a:br>
              <a:rPr sz="3600">
                <a:solidFill>
                  <a:srgbClr val="53585F"/>
                </a:solidFill>
              </a:rPr>
            </a:br>
            <a:r>
              <a:rPr sz="3600">
                <a:solidFill>
                  <a:srgbClr val="53585F"/>
                </a:solidFill>
              </a:rPr>
              <a:t>在游戏协议层面，进行策略防御。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041400" y="254000"/>
            <a:ext cx="10922000" cy="24384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突发奇想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041400" y="2740843"/>
            <a:ext cx="10922000" cy="613191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分析 </a:t>
            </a:r>
            <a:r>
              <a:rPr sz="3600" u="sng"/>
              <a:t>私有协议</a:t>
            </a:r>
            <a:r>
              <a:rPr sz="3600"/>
              <a:t> 较麻烦，能否用 </a:t>
            </a:r>
            <a:r>
              <a:rPr sz="3600" u="sng"/>
              <a:t>公开协议</a:t>
            </a:r>
            <a:r>
              <a:rPr sz="3600"/>
              <a:t> 代替？</a:t>
            </a:r>
            <a:endParaRPr sz="3600"/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设想</a:t>
            </a:r>
            <a:br>
              <a:rPr sz="3600">
                <a:solidFill>
                  <a:srgbClr val="53585F"/>
                </a:solidFill>
              </a:rPr>
            </a:br>
            <a:r>
              <a:rPr sz="3600">
                <a:solidFill>
                  <a:srgbClr val="53585F"/>
                </a:solidFill>
              </a:rPr>
              <a:t>用通用的 B/S 架构，防御私有 C/S 服务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优势</a:t>
            </a:r>
            <a:br>
              <a:rPr sz="3600">
                <a:solidFill>
                  <a:srgbClr val="53585F"/>
                </a:solidFill>
              </a:rPr>
            </a:br>
            <a:r>
              <a:rPr sz="3600">
                <a:solidFill>
                  <a:srgbClr val="53585F"/>
                </a:solidFill>
              </a:rPr>
              <a:t>后端可借助 WAF、CDN 等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"/>
        <a:ea typeface="Helvetica Neue"/>
        <a:cs typeface="Helvetica Neue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DEDED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77198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"/>
        <a:ea typeface="Helvetica Neue"/>
        <a:cs typeface="Helvetica Neue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DEDED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77198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