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-H-C/phc-winner-argon2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therDream/WebScrypt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ng"/>
          <p:cNvPicPr/>
          <p:nvPr/>
        </p:nvPicPr>
        <p:blipFill>
          <a:blip r:embed="rId2">
            <a:extLst/>
          </a:blip>
          <a:srcRect l="3527" t="0" r="3527" b="0"/>
          <a:stretch>
            <a:fillRect/>
          </a:stretch>
        </p:blipFill>
        <p:spPr>
          <a:xfrm>
            <a:off x="1619250" y="660400"/>
            <a:ext cx="9758016" cy="59055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1270000" y="6766262"/>
            <a:ext cx="10464800" cy="14224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scrypt 算法的原理和应用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270000" y="8389024"/>
            <a:ext cx="104648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@EtherDream  2017-01-17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PBKDF2 缺陷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952500" y="2499427"/>
            <a:ext cx="11099800" cy="617745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PBKDF2 算法</a:t>
            </a:r>
            <a:r>
              <a:rPr sz="3800">
                <a:solidFill>
                  <a:srgbClr val="FFFFFF"/>
                </a:solidFill>
              </a:rPr>
              <a:t>简单，很容易被 GPU 并行计算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8228" y="3643583"/>
            <a:ext cx="8108653" cy="5399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并发破解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500" y="2739001"/>
            <a:ext cx="1729137" cy="13845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CPU：</a:t>
            </a:r>
          </a:p>
        </p:txBody>
      </p:sp>
      <p:sp>
        <p:nvSpPr>
          <p:cNvPr id="66" name="Shape 66"/>
          <p:cNvSpPr/>
          <p:nvPr/>
        </p:nvSpPr>
        <p:spPr>
          <a:xfrm>
            <a:off x="3189094" y="2727057"/>
            <a:ext cx="1413419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sp>
        <p:nvSpPr>
          <p:cNvPr id="67" name="Shape 67"/>
          <p:cNvSpPr/>
          <p:nvPr/>
        </p:nvSpPr>
        <p:spPr>
          <a:xfrm>
            <a:off x="4862875" y="2727057"/>
            <a:ext cx="1413419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sp>
        <p:nvSpPr>
          <p:cNvPr id="68" name="Shape 68"/>
          <p:cNvSpPr/>
          <p:nvPr/>
        </p:nvSpPr>
        <p:spPr>
          <a:xfrm>
            <a:off x="6536656" y="2727057"/>
            <a:ext cx="1413420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sp>
        <p:nvSpPr>
          <p:cNvPr id="69" name="Shape 69"/>
          <p:cNvSpPr/>
          <p:nvPr/>
        </p:nvSpPr>
        <p:spPr>
          <a:xfrm>
            <a:off x="8210438" y="2727057"/>
            <a:ext cx="1413419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graphicFrame>
        <p:nvGraphicFramePr>
          <p:cNvPr id="70" name="Table 70"/>
          <p:cNvGraphicFramePr/>
          <p:nvPr/>
        </p:nvGraphicFramePr>
        <p:xfrm>
          <a:off x="3198486" y="4888702"/>
          <a:ext cx="6443772" cy="38233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</a:tblGrid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>
            <a:off x="952500" y="6101780"/>
            <a:ext cx="1729137" cy="1384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150000"/>
              </a:lnSpc>
              <a:spcBef>
                <a:spcPts val="4200"/>
              </a:spcBef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GPU：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对抗并发 - 方案 1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952500" y="2803921"/>
            <a:ext cx="11099800" cy="104366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寻找 并发设备 的短板，例如 </a:t>
            </a:r>
            <a:r>
              <a:rPr sz="3800">
                <a:solidFill>
                  <a:srgbClr val="D45954"/>
                </a:solidFill>
              </a:rPr>
              <a:t>存储带宽</a:t>
            </a:r>
          </a:p>
        </p:txBody>
      </p:sp>
      <p:sp>
        <p:nvSpPr>
          <p:cNvPr id="75" name="Shape 75"/>
          <p:cNvSpPr/>
          <p:nvPr/>
        </p:nvSpPr>
        <p:spPr>
          <a:xfrm>
            <a:off x="9242638" y="4166568"/>
            <a:ext cx="1702083" cy="37711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显存</a:t>
            </a:r>
          </a:p>
        </p:txBody>
      </p:sp>
      <p:graphicFrame>
        <p:nvGraphicFramePr>
          <p:cNvPr id="76" name="Table 76"/>
          <p:cNvGraphicFramePr/>
          <p:nvPr/>
        </p:nvGraphicFramePr>
        <p:xfrm>
          <a:off x="1070518" y="4146817"/>
          <a:ext cx="6443772" cy="38233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</a:tblGrid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</a:tbl>
          </a:graphicData>
        </a:graphic>
      </p:graphicFrame>
      <p:sp>
        <p:nvSpPr>
          <p:cNvPr id="77" name="Shape 77"/>
          <p:cNvSpPr/>
          <p:nvPr/>
        </p:nvSpPr>
        <p:spPr>
          <a:xfrm>
            <a:off x="7570781" y="4417647"/>
            <a:ext cx="1602667" cy="390241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78" name="Shape 78"/>
          <p:cNvSpPr/>
          <p:nvPr/>
        </p:nvSpPr>
        <p:spPr>
          <a:xfrm>
            <a:off x="7570781" y="5363960"/>
            <a:ext cx="1602667" cy="390241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79" name="Shape 79"/>
          <p:cNvSpPr/>
          <p:nvPr/>
        </p:nvSpPr>
        <p:spPr>
          <a:xfrm>
            <a:off x="7570781" y="6310272"/>
            <a:ext cx="1602667" cy="390242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80" name="Shape 80"/>
          <p:cNvSpPr/>
          <p:nvPr/>
        </p:nvSpPr>
        <p:spPr>
          <a:xfrm>
            <a:off x="7570781" y="7256586"/>
            <a:ext cx="1602667" cy="390241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依赖存储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952500" y="2803921"/>
            <a:ext cx="11099800" cy="569544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Memory-Hard Function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算法需要大量存储（GPU 线程多显存少）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频繁、随机读写（无法命中高速缓存）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最终瓶颈出现在 </a:t>
            </a:r>
            <a:r>
              <a:rPr sz="3800">
                <a:solidFill>
                  <a:srgbClr val="971817"/>
                </a:solidFill>
              </a:rPr>
              <a:t>存储 </a:t>
            </a:r>
            <a:r>
              <a:rPr sz="3800">
                <a:solidFill>
                  <a:srgbClr val="FFFFFF"/>
                </a:solidFill>
              </a:rPr>
              <a:t>上，计算力无法发挥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依赖存储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952500" y="2803921"/>
            <a:ext cx="11099800" cy="10436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计算单元都在等存储，无法满负荷运行</a:t>
            </a:r>
          </a:p>
        </p:txBody>
      </p:sp>
      <p:sp>
        <p:nvSpPr>
          <p:cNvPr id="87" name="Shape 87"/>
          <p:cNvSpPr/>
          <p:nvPr/>
        </p:nvSpPr>
        <p:spPr>
          <a:xfrm>
            <a:off x="9230648" y="3950738"/>
            <a:ext cx="1702082" cy="37711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存储</a:t>
            </a:r>
          </a:p>
        </p:txBody>
      </p:sp>
      <p:graphicFrame>
        <p:nvGraphicFramePr>
          <p:cNvPr id="88" name="Table 88"/>
          <p:cNvGraphicFramePr/>
          <p:nvPr/>
        </p:nvGraphicFramePr>
        <p:xfrm>
          <a:off x="1058527" y="3930987"/>
          <a:ext cx="6443772" cy="38233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</a:tblGrid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8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>
            <a:off x="7558790" y="4201817"/>
            <a:ext cx="1602667" cy="390241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0" name="Shape 90"/>
          <p:cNvSpPr/>
          <p:nvPr/>
        </p:nvSpPr>
        <p:spPr>
          <a:xfrm>
            <a:off x="7558790" y="5148130"/>
            <a:ext cx="1602667" cy="390241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1" name="Shape 91"/>
          <p:cNvSpPr/>
          <p:nvPr/>
        </p:nvSpPr>
        <p:spPr>
          <a:xfrm>
            <a:off x="7558790" y="6094443"/>
            <a:ext cx="1602667" cy="390241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2" name="Shape 92"/>
          <p:cNvSpPr/>
          <p:nvPr/>
        </p:nvSpPr>
        <p:spPr>
          <a:xfrm>
            <a:off x="7558790" y="7040756"/>
            <a:ext cx="1602667" cy="390241"/>
          </a:xfrm>
          <a:prstGeom prst="leftRightArrow">
            <a:avLst>
              <a:gd name="adj1" fmla="val 32000"/>
              <a:gd name="adj2" fmla="val 143194"/>
            </a:avLst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3" name="Shape 93"/>
          <p:cNvSpPr/>
          <p:nvPr/>
        </p:nvSpPr>
        <p:spPr>
          <a:xfrm>
            <a:off x="1049880" y="8366052"/>
            <a:ext cx="443730" cy="39024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94" name="Shape 94"/>
          <p:cNvSpPr/>
          <p:nvPr/>
        </p:nvSpPr>
        <p:spPr>
          <a:xfrm>
            <a:off x="1588950" y="8302552"/>
            <a:ext cx="1261132" cy="51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 defTabSz="560831">
              <a:lnSpc>
                <a:spcPct val="150000"/>
              </a:lnSpc>
              <a:spcBef>
                <a:spcPts val="4000"/>
              </a:spcBef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计算中</a:t>
            </a:r>
          </a:p>
        </p:txBody>
      </p:sp>
      <p:sp>
        <p:nvSpPr>
          <p:cNvPr id="95" name="Shape 95"/>
          <p:cNvSpPr/>
          <p:nvPr/>
        </p:nvSpPr>
        <p:spPr>
          <a:xfrm>
            <a:off x="3230230" y="8366052"/>
            <a:ext cx="443730" cy="390241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96" name="Shape 96"/>
          <p:cNvSpPr/>
          <p:nvPr/>
        </p:nvSpPr>
        <p:spPr>
          <a:xfrm>
            <a:off x="3799375" y="8302552"/>
            <a:ext cx="1261131" cy="51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 defTabSz="531622">
              <a:lnSpc>
                <a:spcPct val="150000"/>
              </a:lnSpc>
              <a:spcBef>
                <a:spcPts val="3800"/>
              </a:spcBef>
              <a:defRPr sz="2275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75">
                <a:solidFill>
                  <a:srgbClr val="FFFFFF"/>
                </a:solidFill>
              </a:rPr>
              <a:t>等待存储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依赖内存的原理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952500" y="2638176"/>
            <a:ext cx="11099800" cy="620444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大量的 </a:t>
            </a:r>
            <a:r>
              <a:rPr sz="3400">
                <a:solidFill>
                  <a:srgbClr val="1497FC"/>
                </a:solidFill>
              </a:rPr>
              <a:t>随机存储访问</a:t>
            </a:r>
            <a:r>
              <a:rPr sz="3400">
                <a:solidFill>
                  <a:srgbClr val="FFFFFF"/>
                </a:solidFill>
              </a:rPr>
              <a:t>。例如：</a:t>
            </a:r>
            <a:endParaRPr sz="3400">
              <a:solidFill>
                <a:srgbClr val="FFFFFF"/>
              </a:solidFill>
            </a:endParaRPr>
          </a:p>
          <a:p>
            <a:pPr lvl="0" marL="0" indent="0">
              <a:lnSpc>
                <a:spcPct val="8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int mem[N]</a:t>
            </a:r>
            <a:endParaRPr sz="3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8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for i = 0 to 1000000</a:t>
            </a:r>
            <a:endParaRPr sz="3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8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x = int( hash(x) )  // 该值无法预测</a:t>
            </a:r>
            <a:endParaRPr sz="3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8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mem[x</a:t>
            </a:r>
            <a:r>
              <a:rPr sz="3400">
                <a:solidFill>
                  <a:srgbClr val="1497FC"/>
                </a:solidFill>
                <a:latin typeface="Courier"/>
                <a:ea typeface="Courier"/>
                <a:cs typeface="Courier"/>
                <a:sym typeface="Courier"/>
              </a:rPr>
              <a:t> % N</a:t>
            </a: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] += x</a:t>
            </a:r>
            <a:endParaRPr sz="3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8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result = hash(mem)       // 结果依赖存储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对抗并发 - 方案 2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952500" y="2623354"/>
            <a:ext cx="11099800" cy="623409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Hash 算法可并行计算，利用多核 CPU 增加工作量：</a:t>
            </a:r>
            <a:endParaRPr sz="3400">
              <a:solidFill>
                <a:srgbClr val="FFFFFF"/>
              </a:solidFill>
            </a:endParaRPr>
          </a:p>
          <a:p>
            <a:pPr lvl="0" marL="0" indent="0">
              <a:lnSpc>
                <a:spcPct val="4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线程 1：   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dk1 = PBKDF(Pass, Salt + </a:t>
            </a:r>
            <a:r>
              <a:rPr sz="2600">
                <a:solidFill>
                  <a:srgbClr val="971817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“1”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)</a:t>
            </a:r>
            <a:endParaRPr sz="2600">
              <a:solidFill>
                <a:srgbClr val="FFFFFF"/>
              </a:solidFill>
            </a:endParaRPr>
          </a:p>
          <a:p>
            <a:pPr lvl="0" marL="0" indent="0">
              <a:lnSpc>
                <a:spcPct val="4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线程 2：   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dk2 = PBKDF(Pass, Salt + </a:t>
            </a:r>
            <a:r>
              <a:rPr sz="2600">
                <a:solidFill>
                  <a:srgbClr val="971817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“2”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)</a:t>
            </a:r>
            <a:endParaRPr sz="2600">
              <a:solidFill>
                <a:srgbClr val="FFFFFF"/>
              </a:solidFill>
            </a:endParaRPr>
          </a:p>
          <a:p>
            <a:pPr lvl="0" marL="0" indent="0">
              <a:lnSpc>
                <a:spcPct val="4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…</a:t>
            </a:r>
            <a:endParaRPr sz="2600">
              <a:solidFill>
                <a:srgbClr val="FFFFFF"/>
              </a:solidFill>
            </a:endParaRPr>
          </a:p>
          <a:p>
            <a:pPr lvl="0" marL="0" indent="0">
              <a:lnSpc>
                <a:spcPct val="4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线程 N：   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dkN = PBKDF(Pass, Salt + </a:t>
            </a:r>
            <a:r>
              <a:rPr sz="2600">
                <a:solidFill>
                  <a:srgbClr val="971817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)</a:t>
            </a:r>
            <a:endParaRPr sz="2600">
              <a:solidFill>
                <a:srgbClr val="FFFFFF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600">
              <a:solidFill>
                <a:srgbClr val="FFFFFF"/>
              </a:solidFill>
              <a:latin typeface="Lucida Console"/>
              <a:ea typeface="Lucida Console"/>
              <a:cs typeface="Lucida Console"/>
              <a:sym typeface="Lucida Console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最终</a:t>
            </a:r>
            <a:r>
              <a:rPr sz="2600">
                <a:solidFill>
                  <a:srgbClr val="FFFFFF"/>
                </a:solidFill>
              </a:rPr>
              <a:t>结果：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Hash(</a:t>
            </a:r>
            <a:r>
              <a:rPr sz="2600">
                <a:solidFill>
                  <a:srgbClr val="00A6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dk1 + dk2 + … + dkN</a:t>
            </a:r>
            <a:r>
              <a:rPr sz="26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scrypt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952500" y="2803921"/>
            <a:ext cx="11099800" cy="587295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一种更先进的 Password Hash 函数。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支持 </a:t>
            </a:r>
            <a:r>
              <a:rPr sz="3400">
                <a:solidFill>
                  <a:srgbClr val="00A6AC"/>
                </a:solidFill>
              </a:rPr>
              <a:t>空间成本</a:t>
            </a:r>
            <a:r>
              <a:rPr sz="3400">
                <a:solidFill>
                  <a:srgbClr val="FFFFFF"/>
                </a:solidFill>
              </a:rPr>
              <a:t>，对 GPU、ASIC 具有一定抗性</a:t>
            </a:r>
            <a:endParaRPr sz="3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支持 </a:t>
            </a:r>
            <a:r>
              <a:rPr sz="3400">
                <a:solidFill>
                  <a:srgbClr val="00A6AC"/>
                </a:solidFill>
              </a:rPr>
              <a:t>并发维度</a:t>
            </a:r>
            <a:r>
              <a:rPr sz="3400">
                <a:solidFill>
                  <a:srgbClr val="FFFFFF"/>
                </a:solidFill>
              </a:rPr>
              <a:t>，更好地利用 多线程 资源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并发维度 P</a:t>
            </a:r>
          </a:p>
        </p:txBody>
      </p:sp>
      <p:sp>
        <p:nvSpPr>
          <p:cNvPr id="108" name="Shape 108"/>
          <p:cNvSpPr/>
          <p:nvPr/>
        </p:nvSpPr>
        <p:spPr>
          <a:xfrm>
            <a:off x="4066163" y="2990850"/>
            <a:ext cx="1270001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</a:t>
            </a:r>
            <a:r>
              <a:rPr baseline="-5999"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" name="Shape 109"/>
          <p:cNvSpPr/>
          <p:nvPr/>
        </p:nvSpPr>
        <p:spPr>
          <a:xfrm>
            <a:off x="4066163" y="4413250"/>
            <a:ext cx="1270001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</a:t>
            </a:r>
            <a:r>
              <a:rPr baseline="-5999" sz="3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0" name="Shape 110"/>
          <p:cNvSpPr/>
          <p:nvPr/>
        </p:nvSpPr>
        <p:spPr>
          <a:xfrm>
            <a:off x="4066163" y="5835650"/>
            <a:ext cx="1270001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11" name="Shape 111"/>
          <p:cNvSpPr/>
          <p:nvPr/>
        </p:nvSpPr>
        <p:spPr>
          <a:xfrm>
            <a:off x="4066163" y="7258050"/>
            <a:ext cx="1270001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</a:t>
            </a:r>
            <a:r>
              <a:rPr b="1" baseline="-5999" sz="3200">
                <a:solidFill>
                  <a:srgbClr val="720C04"/>
                </a:solidFill>
              </a:rPr>
              <a:t>p</a:t>
            </a:r>
          </a:p>
        </p:txBody>
      </p:sp>
      <p:sp>
        <p:nvSpPr>
          <p:cNvPr id="112" name="Shape 112"/>
          <p:cNvSpPr/>
          <p:nvPr/>
        </p:nvSpPr>
        <p:spPr>
          <a:xfrm>
            <a:off x="764163" y="4387850"/>
            <a:ext cx="1270001" cy="1270000"/>
          </a:xfrm>
          <a:prstGeom prst="roundRect">
            <a:avLst>
              <a:gd name="adj" fmla="val 15000"/>
            </a:avLst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Pwd</a:t>
            </a:r>
          </a:p>
        </p:txBody>
      </p:sp>
      <p:sp>
        <p:nvSpPr>
          <p:cNvPr id="113" name="Shape 113"/>
          <p:cNvSpPr/>
          <p:nvPr/>
        </p:nvSpPr>
        <p:spPr>
          <a:xfrm>
            <a:off x="764163" y="5822950"/>
            <a:ext cx="1270001" cy="1270000"/>
          </a:xfrm>
          <a:prstGeom prst="roundRect">
            <a:avLst>
              <a:gd name="adj" fmla="val 15000"/>
            </a:avLst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Salt</a:t>
            </a:r>
          </a:p>
        </p:txBody>
      </p:sp>
      <p:sp>
        <p:nvSpPr>
          <p:cNvPr id="114" name="Shape 114"/>
          <p:cNvSpPr/>
          <p:nvPr/>
        </p:nvSpPr>
        <p:spPr>
          <a:xfrm>
            <a:off x="2231013" y="5105400"/>
            <a:ext cx="16383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115" name="Shape 115"/>
          <p:cNvSpPr/>
          <p:nvPr/>
        </p:nvSpPr>
        <p:spPr>
          <a:xfrm>
            <a:off x="7143750" y="2990850"/>
            <a:ext cx="1270000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B’</a:t>
            </a:r>
            <a:r>
              <a:rPr baseline="-5999"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7143750" y="4413250"/>
            <a:ext cx="1270000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B’</a:t>
            </a:r>
            <a:r>
              <a:rPr baseline="-5999" sz="3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7" name="Shape 117"/>
          <p:cNvSpPr/>
          <p:nvPr/>
        </p:nvSpPr>
        <p:spPr>
          <a:xfrm>
            <a:off x="7143750" y="5835650"/>
            <a:ext cx="1270000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18" name="Shape 118"/>
          <p:cNvSpPr/>
          <p:nvPr/>
        </p:nvSpPr>
        <p:spPr>
          <a:xfrm>
            <a:off x="7143750" y="7258050"/>
            <a:ext cx="1270000" cy="127000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B’</a:t>
            </a:r>
            <a:r>
              <a:rPr b="1" baseline="-5999" sz="3200">
                <a:solidFill>
                  <a:srgbClr val="720C04"/>
                </a:solidFill>
              </a:rPr>
              <a:t>p</a:t>
            </a:r>
          </a:p>
        </p:txBody>
      </p:sp>
      <p:sp>
        <p:nvSpPr>
          <p:cNvPr id="119" name="Shape 119"/>
          <p:cNvSpPr/>
          <p:nvPr/>
        </p:nvSpPr>
        <p:spPr>
          <a:xfrm>
            <a:off x="5676900" y="4616450"/>
            <a:ext cx="1270000" cy="838200"/>
          </a:xfrm>
          <a:prstGeom prst="rightArrow">
            <a:avLst>
              <a:gd name="adj1" fmla="val 32000"/>
              <a:gd name="adj2" fmla="val 9697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120" name="Shape 120"/>
          <p:cNvSpPr/>
          <p:nvPr/>
        </p:nvSpPr>
        <p:spPr>
          <a:xfrm>
            <a:off x="10445750" y="51054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DK</a:t>
            </a:r>
          </a:p>
        </p:txBody>
      </p:sp>
      <p:sp>
        <p:nvSpPr>
          <p:cNvPr id="121" name="Shape 121"/>
          <p:cNvSpPr/>
          <p:nvPr/>
        </p:nvSpPr>
        <p:spPr>
          <a:xfrm>
            <a:off x="8610600" y="5105400"/>
            <a:ext cx="16383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122" name="Shape 122"/>
          <p:cNvSpPr/>
          <p:nvPr/>
        </p:nvSpPr>
        <p:spPr>
          <a:xfrm>
            <a:off x="5676900" y="3321050"/>
            <a:ext cx="1270000" cy="838200"/>
          </a:xfrm>
          <a:prstGeom prst="rightArrow">
            <a:avLst>
              <a:gd name="adj1" fmla="val 32000"/>
              <a:gd name="adj2" fmla="val 9697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123" name="Shape 123"/>
          <p:cNvSpPr/>
          <p:nvPr/>
        </p:nvSpPr>
        <p:spPr>
          <a:xfrm>
            <a:off x="5676900" y="6026150"/>
            <a:ext cx="1270000" cy="838200"/>
          </a:xfrm>
          <a:prstGeom prst="rightArrow">
            <a:avLst>
              <a:gd name="adj1" fmla="val 32000"/>
              <a:gd name="adj2" fmla="val 9697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124" name="Shape 124"/>
          <p:cNvSpPr/>
          <p:nvPr/>
        </p:nvSpPr>
        <p:spPr>
          <a:xfrm>
            <a:off x="5676900" y="7435850"/>
            <a:ext cx="1270000" cy="838200"/>
          </a:xfrm>
          <a:prstGeom prst="rightArrow">
            <a:avLst>
              <a:gd name="adj1" fmla="val 32000"/>
              <a:gd name="adj2" fmla="val 9697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时空成本 N</a:t>
            </a:r>
          </a:p>
        </p:txBody>
      </p:sp>
      <p:sp>
        <p:nvSpPr>
          <p:cNvPr id="127" name="Shape 127"/>
          <p:cNvSpPr/>
          <p:nvPr/>
        </p:nvSpPr>
        <p:spPr>
          <a:xfrm>
            <a:off x="2051750" y="4694535"/>
            <a:ext cx="127000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</a:t>
            </a:r>
            <a:r>
              <a:rPr baseline="-5999"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8" name="Shape 128"/>
          <p:cNvSpPr/>
          <p:nvPr/>
        </p:nvSpPr>
        <p:spPr>
          <a:xfrm>
            <a:off x="8828611" y="4694535"/>
            <a:ext cx="127000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B’</a:t>
            </a:r>
            <a:r>
              <a:rPr baseline="-5999"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9" name="Shape 129"/>
          <p:cNvSpPr/>
          <p:nvPr/>
        </p:nvSpPr>
        <p:spPr>
          <a:xfrm>
            <a:off x="3745965" y="4910435"/>
            <a:ext cx="1270001" cy="838201"/>
          </a:xfrm>
          <a:prstGeom prst="rightArrow">
            <a:avLst>
              <a:gd name="adj1" fmla="val 32000"/>
              <a:gd name="adj2" fmla="val 9697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130" name="Shape 130"/>
          <p:cNvSpPr/>
          <p:nvPr/>
        </p:nvSpPr>
        <p:spPr>
          <a:xfrm>
            <a:off x="7134396" y="4910435"/>
            <a:ext cx="1270001" cy="838201"/>
          </a:xfrm>
          <a:prstGeom prst="rightArrow">
            <a:avLst>
              <a:gd name="adj1" fmla="val 32000"/>
              <a:gd name="adj2" fmla="val 96970"/>
            </a:avLst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131" name="Shape 131"/>
          <p:cNvSpPr/>
          <p:nvPr/>
        </p:nvSpPr>
        <p:spPr>
          <a:xfrm>
            <a:off x="5440181" y="2558226"/>
            <a:ext cx="127000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V</a:t>
            </a:r>
            <a:r>
              <a:rPr baseline="-5999"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2" name="Shape 132"/>
          <p:cNvSpPr/>
          <p:nvPr/>
        </p:nvSpPr>
        <p:spPr>
          <a:xfrm>
            <a:off x="5440181" y="3973453"/>
            <a:ext cx="127000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V</a:t>
            </a:r>
            <a:r>
              <a:rPr baseline="-5999" sz="3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3" name="Shape 133"/>
          <p:cNvSpPr/>
          <p:nvPr/>
        </p:nvSpPr>
        <p:spPr>
          <a:xfrm>
            <a:off x="5440181" y="5388679"/>
            <a:ext cx="127000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aseline="-5999" sz="3200"/>
            </a:lvl1pPr>
          </a:lstStyle>
          <a:p>
            <a:pPr lvl="0">
              <a:defRPr baseline="0" sz="1800">
                <a:solidFill>
                  <a:srgbClr val="000000"/>
                </a:solidFill>
              </a:defRPr>
            </a:pPr>
            <a:r>
              <a:rPr baseline="-5999" sz="32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34" name="Shape 134"/>
          <p:cNvSpPr/>
          <p:nvPr/>
        </p:nvSpPr>
        <p:spPr>
          <a:xfrm>
            <a:off x="5440181" y="6803906"/>
            <a:ext cx="1270001" cy="1270001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V</a:t>
            </a:r>
            <a:r>
              <a:rPr b="1" baseline="-5999" sz="3200">
                <a:solidFill>
                  <a:srgbClr val="720C04"/>
                </a:solidFill>
              </a:rPr>
              <a:t>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scrypt 是什么？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88707" y="4238768"/>
            <a:ext cx="11099801" cy="3730717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scrypt 是一种 </a:t>
            </a:r>
            <a:r>
              <a:rPr sz="4600">
                <a:solidFill>
                  <a:srgbClr val="971817"/>
                </a:solidFill>
              </a:rPr>
              <a:t>密码学 Hash 函数</a:t>
            </a:r>
            <a:endParaRPr sz="4600">
              <a:solidFill>
                <a:srgbClr val="FFFFFF"/>
              </a:solidFill>
            </a:endParaRPr>
          </a:p>
          <a:p>
            <a:pPr lvl="0" marL="0" indent="0" algn="ctr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专用于 Hash 口令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细节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202755"/>
            <a:ext cx="11099800" cy="687576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输入: 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Pass、Salt、r（块长度）、N（成本）、P（并行）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第一步：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B = PBKDF2_SHA256(Pass, Salt, 1, </a:t>
            </a:r>
            <a:r>
              <a:rPr sz="270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r * 128 * P</a:t>
            </a: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第二步：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for i = 0 to P - 1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B'[i] = </a:t>
            </a:r>
            <a:r>
              <a:rPr sz="2700">
                <a:solidFill>
                  <a:srgbClr val="1497FC"/>
                </a:solidFill>
                <a:latin typeface="Courier"/>
                <a:ea typeface="Courier"/>
                <a:cs typeface="Courier"/>
                <a:sym typeface="Courier"/>
              </a:rPr>
              <a:t>SMix</a:t>
            </a: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B[i], N, r )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输出：</a:t>
            </a:r>
            <a:endParaRPr sz="27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dk = PBKDF2_SHA256(Pass, </a:t>
            </a:r>
            <a:r>
              <a:rPr sz="270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B’</a:t>
            </a:r>
            <a:r>
              <a:rPr sz="27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1, dkLen)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scrypt 历史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952500" y="2803921"/>
            <a:ext cx="11099800" cy="613895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Colin Percival 为备份服务 Tarsnap 设计。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客户端：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A6AC"/>
                </a:solidFill>
                <a:latin typeface="Consolas"/>
                <a:ea typeface="Consolas"/>
                <a:cs typeface="Consolas"/>
                <a:sym typeface="Consolas"/>
              </a:rPr>
              <a:t>dk</a:t>
            </a:r>
            <a:r>
              <a:rPr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scrypt(用户输入的口令)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output = encrypt(备份的文件, </a:t>
            </a:r>
            <a:r>
              <a:rPr sz="3800">
                <a:solidFill>
                  <a:srgbClr val="00A6AC"/>
                </a:solidFill>
                <a:latin typeface="Consolas"/>
                <a:ea typeface="Consolas"/>
                <a:cs typeface="Consolas"/>
                <a:sym typeface="Consolas"/>
              </a:rPr>
              <a:t>dk</a:t>
            </a:r>
            <a:r>
              <a:rPr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密文备份到云端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scrypt 流行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952500" y="2803921"/>
            <a:ext cx="11099800" cy="613895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运用于「密码学货币」工作量证明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Tenebrix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Litecoin（莱特币）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Dogecoin（狗狗币）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更先进的 KDF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952500" y="2803921"/>
            <a:ext cx="11099800" cy="615553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Argon2</a:t>
            </a:r>
            <a:endParaRPr sz="45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2015 年 Password Hashing Competition 获胜者</a:t>
            </a:r>
            <a:endParaRPr sz="3600">
              <a:solidFill>
                <a:srgbClr val="FFFFFF"/>
              </a:solidFill>
            </a:endParaRPr>
          </a:p>
          <a:p>
            <a:pPr lvl="0" marL="421105" indent="-421105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对内存依赖更充分</a:t>
            </a:r>
            <a:endParaRPr sz="3600">
              <a:solidFill>
                <a:srgbClr val="FFFFFF"/>
              </a:solidFill>
            </a:endParaRPr>
          </a:p>
          <a:p>
            <a:pPr lvl="0" marL="421105" indent="-421105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独立的时间、空间成本参数</a:t>
            </a:r>
            <a:endParaRPr sz="3600">
              <a:solidFill>
                <a:srgbClr val="FFFFF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https://github.com/P-H-C/phc-winner-argon2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前端计算 KDF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952500" y="2803921"/>
            <a:ext cx="11099800" cy="615553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KDF 很耗资源，可交给前端计算</a:t>
            </a:r>
          </a:p>
        </p:txBody>
      </p:sp>
      <p:pic>
        <p:nvPicPr>
          <p:cNvPr id="1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77" y="4413083"/>
            <a:ext cx="10824246" cy="3821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算法移植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952500" y="2264347"/>
            <a:ext cx="11099800" cy="61389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移植到浏览器的 scrypt 算法，80% 的本地性能</a:t>
            </a:r>
          </a:p>
        </p:txBody>
      </p:sp>
      <p:pic>
        <p:nvPicPr>
          <p:cNvPr id="1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525" y="3319110"/>
            <a:ext cx="9817559" cy="6220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WebScrypt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952500" y="2670925"/>
            <a:ext cx="11099800" cy="613895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移植过程中的优化：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新浏览器 asm.js（emscripten）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老浏览器 Flash（FlasCC）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代码展开，尽可能用 JS 栈 取代 C 栈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https://github.com/EtherDream/WebScrypt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"/>
          </p:nvPr>
        </p:nvSpPr>
        <p:spPr>
          <a:xfrm>
            <a:off x="952500" y="1651728"/>
            <a:ext cx="11099800" cy="49119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8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800">
                <a:solidFill>
                  <a:srgbClr val="FFFFFF"/>
                </a:solidFill>
              </a:rPr>
              <a:t>感谢观看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密码学 Hash 函数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952500" y="2803921"/>
            <a:ext cx="11099800" cy="587295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常见的用途：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数据校验，例如 </a:t>
            </a:r>
            <a:r>
              <a:rPr sz="3800">
                <a:solidFill>
                  <a:srgbClr val="1497FC"/>
                </a:solidFill>
              </a:rPr>
              <a:t>SHA256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数据签名，例如 </a:t>
            </a:r>
            <a:r>
              <a:rPr sz="3800">
                <a:solidFill>
                  <a:srgbClr val="1497FC"/>
                </a:solidFill>
              </a:rPr>
              <a:t>HMAC_SHA256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口令处理，例如 </a:t>
            </a:r>
            <a:r>
              <a:rPr sz="3800">
                <a:solidFill>
                  <a:srgbClr val="1497FC"/>
                </a:solidFill>
              </a:rPr>
              <a:t>PBKDF2_SHA256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口令特点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952500" y="2803921"/>
            <a:ext cx="11099800" cy="587295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为了方便记忆，口令通常有一定的规律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123456、888888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QWERT、asdfg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电话、生日、姓名等组合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口令破解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943621"/>
            <a:ext cx="11099800" cy="587295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知道 </a:t>
            </a:r>
            <a:r>
              <a:rPr sz="3800">
                <a:solidFill>
                  <a:srgbClr val="D45954"/>
                </a:solidFill>
              </a:rPr>
              <a:t>哈希值 H</a:t>
            </a:r>
            <a:r>
              <a:rPr sz="3800">
                <a:solidFill>
                  <a:srgbClr val="971817"/>
                </a:solidFill>
              </a:rPr>
              <a:t> </a:t>
            </a:r>
            <a:r>
              <a:rPr sz="3800">
                <a:solidFill>
                  <a:srgbClr val="FFFFFF"/>
                </a:solidFill>
              </a:rPr>
              <a:t>和 </a:t>
            </a:r>
            <a:r>
              <a:rPr sz="3800">
                <a:solidFill>
                  <a:srgbClr val="BC8027"/>
                </a:solidFill>
              </a:rPr>
              <a:t>算法 F</a:t>
            </a:r>
            <a:r>
              <a:rPr sz="3800">
                <a:solidFill>
                  <a:srgbClr val="FFFFFF"/>
                </a:solidFill>
              </a:rPr>
              <a:t>，即可跑字典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for each </a:t>
            </a: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in </a:t>
            </a: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endParaRPr sz="5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if </a:t>
            </a:r>
            <a:r>
              <a:rPr sz="5000">
                <a:solidFill>
                  <a:srgbClr val="BC8027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== </a:t>
            </a:r>
            <a:r>
              <a:rPr sz="500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then</a:t>
            </a:r>
            <a:endParaRPr sz="5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cracked!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对抗破解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952500" y="2981721"/>
            <a:ext cx="11099800" cy="587295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跑字典 是通用的攻击方式，无法避免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唯一可做的，就是：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提高 Hash 函数 </a:t>
            </a:r>
            <a:r>
              <a:rPr sz="4000">
                <a:solidFill>
                  <a:srgbClr val="D45954"/>
                </a:solidFill>
              </a:rPr>
              <a:t>计算成本</a:t>
            </a:r>
            <a:r>
              <a:rPr sz="4000">
                <a:solidFill>
                  <a:srgbClr val="FFFFFF"/>
                </a:solidFill>
              </a:rPr>
              <a:t>，降低破解速度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普通 Hash 函数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3070621"/>
            <a:ext cx="11099800" cy="5872958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MD5、SHA256、开发者修改的变种 ...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计算时间：1 μs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破解速度：1,000,000 hash/s （单线程）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增加耗时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952500" y="2776289"/>
            <a:ext cx="11099800" cy="592822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反复 Hash 大量次数，密码学称之 </a:t>
            </a:r>
            <a:r>
              <a:rPr sz="3800">
                <a:solidFill>
                  <a:srgbClr val="D45954"/>
                </a:solidFill>
              </a:rPr>
              <a:t>拉伸</a:t>
            </a:r>
            <a:r>
              <a:rPr sz="3800">
                <a:solidFill>
                  <a:srgbClr val="FFFFFF"/>
                </a:solidFill>
              </a:rPr>
              <a:t>：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lnSpc>
                <a:spcPct val="6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func slow_hash(x)</a:t>
            </a:r>
            <a:endParaRPr sz="5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6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for i = 0 to 1000000</a:t>
            </a:r>
            <a:endParaRPr sz="5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6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500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x = hash(x)</a:t>
            </a:r>
            <a:endParaRPr sz="5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6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return x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口令 Hash 函数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2687389"/>
            <a:ext cx="11099800" cy="6716515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例如 PBKDF2 算法，可设定 </a:t>
            </a:r>
            <a:r>
              <a:rPr sz="360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拉伸次数 N</a:t>
            </a:r>
            <a:r>
              <a: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：</a:t>
            </a:r>
            <a:endParaRPr sz="3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func PBKDF2(F, …, </a:t>
            </a:r>
            <a:r>
              <a:rPr sz="460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4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…</a:t>
            </a:r>
            <a:endParaRPr sz="4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for i = 0 to </a:t>
            </a:r>
            <a:r>
              <a:rPr sz="4600">
                <a:solidFill>
                  <a:srgbClr val="D45954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 sz="4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…</a:t>
            </a:r>
            <a:endParaRPr sz="4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x = F(x, …)</a:t>
            </a:r>
            <a:endParaRPr sz="4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…</a:t>
            </a:r>
            <a:endParaRPr sz="4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end</a:t>
            </a:r>
            <a:endParaRPr sz="4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lnSpc>
                <a:spcPct val="1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…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