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4" r:id="rId1"/>
  </p:sldMasterIdLst>
  <p:notesMasterIdLst>
    <p:notesMasterId r:id="rId18"/>
  </p:notesMasterIdLst>
  <p:sldIdLst>
    <p:sldId id="261" r:id="rId2"/>
    <p:sldId id="262" r:id="rId3"/>
    <p:sldId id="265" r:id="rId4"/>
    <p:sldId id="267" r:id="rId5"/>
    <p:sldId id="269" r:id="rId6"/>
    <p:sldId id="263" r:id="rId7"/>
    <p:sldId id="258" r:id="rId8"/>
    <p:sldId id="278" r:id="rId9"/>
    <p:sldId id="271" r:id="rId10"/>
    <p:sldId id="275" r:id="rId11"/>
    <p:sldId id="276" r:id="rId12"/>
    <p:sldId id="272" r:id="rId13"/>
    <p:sldId id="273" r:id="rId14"/>
    <p:sldId id="274" r:id="rId15"/>
    <p:sldId id="264" r:id="rId16"/>
    <p:sldId id="277" r:id="rId17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laden Stankovic" initials="MS" lastIdx="3" clrIdx="0">
    <p:extLst>
      <p:ext uri="{19B8F6BF-5375-455C-9EA6-DF929625EA0E}">
        <p15:presenceInfo xmlns:p15="http://schemas.microsoft.com/office/powerpoint/2012/main" userId="S::mladjahipe@elfak.rs::5e836278-774f-4d13-b80d-2561c9892f64" providerId="AD"/>
      </p:ext>
    </p:extLst>
  </p:cmAuthor>
  <p:cmAuthor id="2" name="Stefan Stanojevic" initials="SS" lastIdx="2" clrIdx="1">
    <p:extLst>
      <p:ext uri="{19B8F6BF-5375-455C-9EA6-DF929625EA0E}">
        <p15:presenceInfo xmlns:p15="http://schemas.microsoft.com/office/powerpoint/2012/main" userId="S::stefi.morningstar@elfak.rs::9e64ae39-ec1e-428f-8e8b-0f548a5933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9D9ED-8CAA-4150-77CC-1B4E3D820916}" v="752" dt="2020-04-17T14:10:32.806"/>
    <p1510:client id="{159BCCD8-692D-BB29-797E-B2A2983F4A52}" v="989" dt="2020-04-23T10:26:16.224"/>
    <p1510:client id="{1D0FA15A-A849-4396-9566-A9992617E8D9}" v="429" dt="2020-04-29T18:17:41.747"/>
    <p1510:client id="{433957DD-AF51-3C36-77B7-36B1CD2D1D43}" v="5637" dt="2020-04-25T19:26:38.408"/>
    <p1510:client id="{469CEB4A-C56D-6C73-1536-1FC5F8084927}" v="137" dt="2020-04-23T09:37:07.538"/>
    <p1510:client id="{4A2713A9-6CD8-5185-955E-7BBEF4AD705E}" v="360" dt="2020-04-12T08:57:14.662"/>
    <p1510:client id="{793EA684-E3D3-45B1-9E7A-2378A3060B75}" v="4" dt="2020-04-07T13:35:52.245"/>
    <p1510:client id="{7E94B4AF-85E1-698F-94E9-01D6C1AEDA0C}" v="2357" dt="2020-04-26T18:38:59.418"/>
    <p1510:client id="{8A9B3EAB-BB59-02FB-9D72-3A7700AD0ACB}" v="871" dt="2020-04-23T09:48:50.101"/>
    <p1510:client id="{946B452D-CC8F-9FC2-FF42-D5141DF8B136}" v="2341" dt="2020-04-23T09:33:18.796"/>
    <p1510:client id="{9BFBFA8D-AE28-05B9-F706-00A9A5D5F2DB}" v="1853" dt="2020-04-24T17:51:21.175"/>
    <p1510:client id="{A3482514-A8F1-4947-9601-8DE3B6AD29F0}" v="15" dt="2020-04-26T16:52:08.948"/>
    <p1510:client id="{D7FA381D-F035-24A3-C41E-6AF268C0090F}" v="1275" dt="2020-04-23T10:17:39.127"/>
    <p1510:client id="{F05AA793-7A3C-AFA6-18F9-558A094B22C3}" v="2062" dt="2020-04-26T18:40:41.257"/>
    <p1510:client id="{FEF32B23-2321-35D8-FCA1-F1E9B292C55A}" v="1259" dt="2020-04-23T10:46:27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Čuvar mesta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D2568-0436-43CE-9BC2-D7D892603B93}" type="datetimeFigureOut">
              <a:rPr lang="sr-Latn-RS"/>
              <a:t>29.4.2020.</a:t>
            </a:fld>
            <a:endParaRPr lang="sr-Latn-RS"/>
          </a:p>
        </p:txBody>
      </p:sp>
      <p:sp>
        <p:nvSpPr>
          <p:cNvPr id="4" name="Čuvar mesta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Čuvar mesta za napomen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DB011-6EAA-482D-850F-7C81BDAE121F}" type="slidenum">
              <a:rPr lang="sr-Latn-RS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0572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//Stefanova verzija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DB011-6EAA-482D-850F-7C81BDAE121F}" type="slidenum">
              <a:rPr lang="sr-Latn-RS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0020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Konfigurišemo uređaj na iot hub I izaberemo module, iot edge device će povući sa clouda module kad bude bio aktivan prvi put.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DB011-6EAA-482D-850F-7C81BDAE121F}" type="slidenum">
              <a:rPr lang="sr-Latn-RS"/>
              <a:t>14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6006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0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8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1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8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2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9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3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bs-latn-ba/azure/iot-edge/about-iot-edg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bs-latn-ba/azure/iot-edge/iot-edge-runtime?view=tfs-201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iot-edge/iot-edge-modul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what-is-azure-iot-hub/" TargetMode="External"/><Relationship Id="rId2" Type="http://schemas.openxmlformats.org/officeDocument/2006/relationships/hyperlink" Target="https://redmondmag.com/articles/2016/02/05/azure-iot-hub-general-availability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iot-fundamentals/" TargetMode="External"/><Relationship Id="rId5" Type="http://schemas.openxmlformats.org/officeDocument/2006/relationships/hyperlink" Target="https://azure.microsoft.com/en-us/overview/iot/" TargetMode="External"/><Relationship Id="rId4" Type="http://schemas.openxmlformats.org/officeDocument/2006/relationships/hyperlink" Target="https://azure.microsoft.com/en-us/resources/videos/azurecon-2015-overview-of-azure-iot-hub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ers.microsoft.com/sv-se/story/exxonmobil-mining-oil-gas-az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iot-fundamentals/iot-services-and-technologi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reference-architectures/io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azure-iot-hub-message-enrichment-simplifies-downstream-processing-of-your-dat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what-is-azure-iot-hub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ondmag.com/articles/2016/02/05/azure-iot-hub-general-availability.aspx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FDE9CF-68ED-4DF8-A0D0-6B45362A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25057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sr-Latn-RS" sz="3600">
                <a:solidFill>
                  <a:schemeClr val="accent1">
                    <a:lumMod val="75000"/>
                  </a:schemeClr>
                </a:solidFill>
                <a:ea typeface="+mj-lt"/>
                <a:cs typeface="+mj-lt"/>
              </a:rPr>
              <a:t>Microsoft Azure IoT Hub &amp; Azure IoT Edge</a:t>
            </a:r>
            <a:endParaRPr lang="sr-Latn-RS" sz="3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6BCE273E-D016-4150-B812-64B1D38C3E75}"/>
              </a:ext>
            </a:extLst>
          </p:cNvPr>
          <p:cNvSpPr txBox="1"/>
          <p:nvPr/>
        </p:nvSpPr>
        <p:spPr>
          <a:xfrm>
            <a:off x="6638029" y="4836184"/>
            <a:ext cx="2132881" cy="692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 sz="1350">
                <a:cs typeface="Calibri"/>
              </a:rPr>
              <a:t>Autori:</a:t>
            </a:r>
          </a:p>
          <a:p>
            <a:r>
              <a:rPr lang="sr-Latn-RS" sz="1350">
                <a:cs typeface="Calibri"/>
              </a:rPr>
              <a:t>Mladen Stanković 16355</a:t>
            </a:r>
          </a:p>
          <a:p>
            <a:r>
              <a:rPr lang="sr-Latn-RS" sz="1350">
                <a:cs typeface="Calibri"/>
              </a:rPr>
              <a:t>Stefan Stanojević 16361</a:t>
            </a:r>
          </a:p>
        </p:txBody>
      </p:sp>
    </p:spTree>
    <p:extLst>
      <p:ext uri="{BB962C8B-B14F-4D97-AF65-F5344CB8AC3E}">
        <p14:creationId xmlns:p14="http://schemas.microsoft.com/office/powerpoint/2010/main" val="77823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FCEC568-1625-445C-A807-54BFE51D1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358"/>
            <a:ext cx="7772400" cy="826430"/>
          </a:xfrm>
        </p:spPr>
        <p:txBody>
          <a:bodyPr>
            <a:normAutofit/>
          </a:bodyPr>
          <a:lstStyle/>
          <a:p>
            <a:r>
              <a:rPr lang="sr-Latn-RS" sz="3600">
                <a:solidFill>
                  <a:schemeClr val="accent1"/>
                </a:solidFill>
                <a:latin typeface="Calibri"/>
                <a:cs typeface="Calibri Light"/>
              </a:rPr>
              <a:t>Azure </a:t>
            </a:r>
            <a:r>
              <a:rPr lang="sr-Latn-RS" sz="3600" err="1">
                <a:solidFill>
                  <a:schemeClr val="accent1"/>
                </a:solidFill>
                <a:latin typeface="Calibri"/>
                <a:cs typeface="Calibri Light"/>
              </a:rPr>
              <a:t>IoT</a:t>
            </a:r>
            <a:r>
              <a:rPr lang="sr-Latn-RS" sz="3600">
                <a:solidFill>
                  <a:schemeClr val="accent1"/>
                </a:solidFill>
                <a:latin typeface="Calibri"/>
                <a:cs typeface="Calibri Light"/>
              </a:rPr>
              <a:t> </a:t>
            </a:r>
            <a:r>
              <a:rPr lang="sr-Latn-RS" sz="3600" err="1">
                <a:solidFill>
                  <a:schemeClr val="accent1"/>
                </a:solidFill>
                <a:latin typeface="Calibri"/>
                <a:cs typeface="Calibri Light"/>
              </a:rPr>
              <a:t>Edge</a:t>
            </a:r>
            <a:endParaRPr lang="sr-Latn-RS" sz="3600">
              <a:solidFill>
                <a:schemeClr val="accent1"/>
              </a:solidFill>
              <a:latin typeface="Calibri"/>
              <a:cs typeface="Calibri Light"/>
            </a:endParaRPr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C43240B4-7911-4F84-92EC-B5DC54D7AADC}"/>
              </a:ext>
            </a:extLst>
          </p:cNvPr>
          <p:cNvSpPr txBox="1"/>
          <p:nvPr/>
        </p:nvSpPr>
        <p:spPr>
          <a:xfrm>
            <a:off x="570777" y="1487478"/>
            <a:ext cx="835226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57200"/>
            <a:r>
              <a:rPr lang="sr-Latn-RS" dirty="0">
                <a:cs typeface="Calibri"/>
              </a:rPr>
              <a:t>Microsoft Azure </a:t>
            </a:r>
            <a:r>
              <a:rPr lang="sr-Latn-RS" dirty="0" err="1">
                <a:cs typeface="Calibri"/>
              </a:rPr>
              <a:t>IoT</a:t>
            </a:r>
            <a:r>
              <a:rPr lang="sr-Latn-RS" dirty="0">
                <a:cs typeface="Calibri"/>
              </a:rPr>
              <a:t> </a:t>
            </a:r>
            <a:r>
              <a:rPr lang="sr-Latn-RS" dirty="0" err="1">
                <a:cs typeface="Calibri"/>
              </a:rPr>
              <a:t>Edge</a:t>
            </a:r>
            <a:r>
              <a:rPr lang="sr-Latn-RS" dirty="0">
                <a:cs typeface="Calibri"/>
              </a:rPr>
              <a:t> je platforma koja  omogućava izgradnju Internet </a:t>
            </a:r>
            <a:r>
              <a:rPr lang="sr-Latn-RS" dirty="0" err="1">
                <a:cs typeface="Calibri"/>
              </a:rPr>
              <a:t>of</a:t>
            </a:r>
            <a:r>
              <a:rPr lang="sr-Latn-RS" dirty="0">
                <a:cs typeface="Calibri"/>
              </a:rPr>
              <a:t> </a:t>
            </a:r>
            <a:r>
              <a:rPr lang="sr-Latn-RS" dirty="0" err="1">
                <a:cs typeface="Calibri"/>
              </a:rPr>
              <a:t>Things</a:t>
            </a:r>
            <a:r>
              <a:rPr lang="sr-Latn-RS" dirty="0">
                <a:cs typeface="Calibri"/>
              </a:rPr>
              <a:t> rešenja  prebacivanjem </a:t>
            </a:r>
            <a:r>
              <a:rPr lang="sr-Latn-RS" dirty="0" err="1">
                <a:cs typeface="Calibri"/>
              </a:rPr>
              <a:t>cloud</a:t>
            </a:r>
            <a:r>
              <a:rPr lang="sr-Latn-RS" dirty="0">
                <a:cs typeface="Calibri"/>
              </a:rPr>
              <a:t> analize podataka i biznis logike na </a:t>
            </a:r>
            <a:r>
              <a:rPr lang="sr-Latn-RS" dirty="0" err="1">
                <a:cs typeface="Calibri"/>
              </a:rPr>
              <a:t>IoT</a:t>
            </a:r>
            <a:r>
              <a:rPr lang="sr-Latn-RS" dirty="0">
                <a:cs typeface="Calibri"/>
              </a:rPr>
              <a:t> </a:t>
            </a:r>
            <a:r>
              <a:rPr lang="sr-Latn-RS" dirty="0" err="1">
                <a:cs typeface="Calibri"/>
              </a:rPr>
              <a:t>Edge</a:t>
            </a:r>
            <a:r>
              <a:rPr lang="sr-Latn-RS" dirty="0">
                <a:cs typeface="Calibri"/>
              </a:rPr>
              <a:t> uređaje. Drugačije rečeno omogućava </a:t>
            </a:r>
            <a:r>
              <a:rPr lang="sr-Latn-RS" dirty="0" err="1">
                <a:cs typeface="Calibri"/>
              </a:rPr>
              <a:t>Edge</a:t>
            </a:r>
            <a:r>
              <a:rPr lang="sr-Latn-RS" dirty="0">
                <a:cs typeface="Calibri"/>
              </a:rPr>
              <a:t> </a:t>
            </a:r>
            <a:r>
              <a:rPr lang="sr-Latn-RS" dirty="0" err="1">
                <a:cs typeface="Calibri"/>
              </a:rPr>
              <a:t>Computing</a:t>
            </a:r>
            <a:r>
              <a:rPr lang="sr-Latn-RS" dirty="0">
                <a:cs typeface="Calibri"/>
              </a:rPr>
              <a:t>.</a:t>
            </a:r>
          </a:p>
          <a:p>
            <a:endParaRPr lang="sr-Latn-RS">
              <a:cs typeface="Calibri"/>
            </a:endParaRPr>
          </a:p>
          <a:p>
            <a:pPr indent="457200"/>
            <a:r>
              <a:rPr lang="sr-Latn-RS" dirty="0">
                <a:cs typeface="Calibri"/>
              </a:rPr>
              <a:t>Azure </a:t>
            </a:r>
            <a:r>
              <a:rPr lang="sr-Latn-RS" dirty="0" err="1">
                <a:cs typeface="Calibri"/>
              </a:rPr>
              <a:t>IoT</a:t>
            </a:r>
            <a:r>
              <a:rPr lang="sr-Latn-RS" dirty="0">
                <a:cs typeface="Calibri"/>
              </a:rPr>
              <a:t> </a:t>
            </a:r>
            <a:r>
              <a:rPr lang="sr-Latn-RS" dirty="0" err="1">
                <a:cs typeface="Calibri"/>
              </a:rPr>
              <a:t>Edge</a:t>
            </a:r>
            <a:r>
              <a:rPr lang="sr-Latn-RS" dirty="0">
                <a:cs typeface="Calibri"/>
              </a:rPr>
              <a:t> omogućava i povezivanje na </a:t>
            </a:r>
            <a:r>
              <a:rPr lang="sr-Latn-RS" dirty="0" err="1">
                <a:cs typeface="Calibri"/>
              </a:rPr>
              <a:t>cloud</a:t>
            </a:r>
            <a:r>
              <a:rPr lang="sr-Latn-RS" dirty="0">
                <a:cs typeface="Calibri"/>
              </a:rPr>
              <a:t> uređaje koji nemaju pristup internetu ili ne podržavaju standardne transportne protokole.</a:t>
            </a:r>
          </a:p>
          <a:p>
            <a:endParaRPr lang="sr-Latn-RS">
              <a:cs typeface="Calibri"/>
            </a:endParaRPr>
          </a:p>
          <a:p>
            <a:pPr indent="457200"/>
            <a:r>
              <a:rPr lang="sr-Latn-RS" dirty="0">
                <a:cs typeface="Calibri"/>
              </a:rPr>
              <a:t>Transport podataka do </a:t>
            </a:r>
            <a:r>
              <a:rPr lang="sr-Latn-RS" dirty="0" err="1">
                <a:cs typeface="Calibri"/>
              </a:rPr>
              <a:t>cloud</a:t>
            </a:r>
            <a:r>
              <a:rPr lang="sr-Latn-RS" dirty="0">
                <a:cs typeface="Calibri"/>
              </a:rPr>
              <a:t>-a ima određena kašnjenja, što znači da se ne  može  koristiti kod sistema koji rade u realnom vremenu i potrebna je brza odluka.</a:t>
            </a:r>
          </a:p>
          <a:p>
            <a:pPr indent="457200"/>
            <a:endParaRPr lang="sr-Latn-RS">
              <a:cs typeface="Calibri"/>
            </a:endParaRPr>
          </a:p>
          <a:p>
            <a:pPr indent="457200"/>
            <a:r>
              <a:rPr lang="sr-Latn-RS" dirty="0">
                <a:cs typeface="Calibri"/>
              </a:rPr>
              <a:t>Analizom podataka na </a:t>
            </a:r>
            <a:r>
              <a:rPr lang="sr-Latn-RS" dirty="0" err="1">
                <a:cs typeface="Calibri"/>
              </a:rPr>
              <a:t>IoT</a:t>
            </a:r>
            <a:r>
              <a:rPr lang="sr-Latn-RS" dirty="0">
                <a:cs typeface="Calibri"/>
              </a:rPr>
              <a:t> </a:t>
            </a:r>
            <a:r>
              <a:rPr lang="sr-Latn-RS" dirty="0" err="1">
                <a:cs typeface="Calibri"/>
              </a:rPr>
              <a:t>Edge</a:t>
            </a:r>
            <a:r>
              <a:rPr lang="sr-Latn-RS" dirty="0">
                <a:cs typeface="Calibri"/>
              </a:rPr>
              <a:t> uređajima možemo filtrirati i analizirati podatke i samo podatke od interesa slati na </a:t>
            </a:r>
            <a:r>
              <a:rPr lang="sr-Latn-RS" dirty="0" err="1">
                <a:cs typeface="Calibri"/>
              </a:rPr>
              <a:t>cloud</a:t>
            </a:r>
            <a:r>
              <a:rPr lang="sr-Latn-RS" dirty="0">
                <a:cs typeface="Calibri"/>
              </a:rPr>
              <a:t> i tako smanjiti troškove i resurse potrebne za transport.</a:t>
            </a:r>
          </a:p>
          <a:p>
            <a:pPr indent="457200"/>
            <a:endParaRPr lang="sr-Latn-RS">
              <a:cs typeface="Calibri"/>
            </a:endParaRPr>
          </a:p>
          <a:p>
            <a:pPr indent="457200"/>
            <a:r>
              <a:rPr lang="sr-Latn-RS" dirty="0">
                <a:cs typeface="Calibri"/>
              </a:rPr>
              <a:t>Azure </a:t>
            </a:r>
            <a:r>
              <a:rPr lang="sr-Latn-RS" dirty="0" err="1">
                <a:cs typeface="Calibri"/>
              </a:rPr>
              <a:t>IoT</a:t>
            </a:r>
            <a:r>
              <a:rPr lang="sr-Latn-RS" dirty="0">
                <a:cs typeface="Calibri"/>
              </a:rPr>
              <a:t> </a:t>
            </a:r>
            <a:r>
              <a:rPr lang="sr-Latn-RS" dirty="0" err="1">
                <a:cs typeface="Calibri"/>
              </a:rPr>
              <a:t>Edge</a:t>
            </a:r>
            <a:r>
              <a:rPr lang="sr-Latn-RS" dirty="0">
                <a:cs typeface="Calibri"/>
              </a:rPr>
              <a:t> je </a:t>
            </a:r>
            <a:r>
              <a:rPr lang="sr-Latn-RS" dirty="0" err="1">
                <a:cs typeface="Calibri"/>
              </a:rPr>
              <a:t>cross-platform</a:t>
            </a:r>
            <a:r>
              <a:rPr lang="sr-Latn-RS" dirty="0">
                <a:cs typeface="Calibri"/>
              </a:rPr>
              <a:t> rešenje i podržana je na </a:t>
            </a:r>
            <a:r>
              <a:rPr lang="sr-Latn-RS" dirty="0" err="1">
                <a:cs typeface="Calibri"/>
              </a:rPr>
              <a:t>Linux</a:t>
            </a:r>
            <a:r>
              <a:rPr lang="sr-Latn-RS" dirty="0">
                <a:cs typeface="Calibri"/>
              </a:rPr>
              <a:t> i Windows operativnim sistemima.</a:t>
            </a:r>
          </a:p>
          <a:p>
            <a:endParaRPr lang="sr-Latn-RS">
              <a:cs typeface="Calibri"/>
            </a:endParaRPr>
          </a:p>
          <a:p>
            <a:endParaRPr lang="sr-Latn-RS">
              <a:cs typeface="Calibri"/>
            </a:endParaRPr>
          </a:p>
          <a:p>
            <a:endParaRPr lang="sr-Latn-RS">
              <a:cs typeface="Calibri"/>
            </a:endParaRPr>
          </a:p>
          <a:p>
            <a:endParaRPr lang="sr-Latn-RS">
              <a:cs typeface="Calibri"/>
            </a:endParaRPr>
          </a:p>
          <a:p>
            <a:endParaRPr lang="sr-Latn-RS">
              <a:cs typeface="Calibri"/>
            </a:endParaRPr>
          </a:p>
        </p:txBody>
      </p:sp>
      <p:sp>
        <p:nvSpPr>
          <p:cNvPr id="3" name="Čuvar mesta za broj slajda 2">
            <a:extLst>
              <a:ext uri="{FF2B5EF4-FFF2-40B4-BE49-F238E27FC236}">
                <a16:creationId xmlns:a16="http://schemas.microsoft.com/office/drawing/2014/main" id="{D7E8CB45-00E8-413B-982A-4C0EF738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526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slov 2">
            <a:extLst>
              <a:ext uri="{FF2B5EF4-FFF2-40B4-BE49-F238E27FC236}">
                <a16:creationId xmlns:a16="http://schemas.microsoft.com/office/drawing/2014/main" id="{A61EA9EE-F1B5-4345-A924-BBE82C4AF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209" y="255433"/>
            <a:ext cx="8132721" cy="5595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>
                <a:solidFill>
                  <a:schemeClr val="accent1"/>
                </a:solidFill>
                <a:cs typeface="Calibri"/>
              </a:rPr>
              <a:t>Koncepti Azure IoT Edge</a:t>
            </a:r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C33BA7E5-89D0-4A99-AD5B-EADD223983B4}"/>
              </a:ext>
            </a:extLst>
          </p:cNvPr>
          <p:cNvSpPr txBox="1"/>
          <p:nvPr/>
        </p:nvSpPr>
        <p:spPr>
          <a:xfrm>
            <a:off x="720876" y="1035352"/>
            <a:ext cx="787157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r-Latn-RS">
                <a:cs typeface="Calibri"/>
              </a:rPr>
              <a:t>IoT Edge Runtime</a:t>
            </a:r>
          </a:p>
          <a:p>
            <a:pPr marL="285750" indent="-285750">
              <a:buFont typeface="Arial"/>
              <a:buChar char="•"/>
            </a:pPr>
            <a:r>
              <a:rPr lang="sr-Latn-RS">
                <a:cs typeface="Calibri"/>
              </a:rPr>
              <a:t>IoT Edge Modules</a:t>
            </a:r>
          </a:p>
          <a:p>
            <a:pPr marL="285750" indent="-285750">
              <a:buFont typeface="Arial"/>
              <a:buChar char="•"/>
            </a:pPr>
            <a:r>
              <a:rPr lang="sr-Latn-RS">
                <a:cs typeface="Calibri"/>
              </a:rPr>
              <a:t>IoT Edge Cloud Interface</a:t>
            </a:r>
          </a:p>
          <a:p>
            <a:pPr marL="285750" indent="-285750">
              <a:buFont typeface="Arial"/>
              <a:buChar char="•"/>
            </a:pPr>
            <a:endParaRPr lang="sr-Latn-RS">
              <a:cs typeface="Calibri"/>
            </a:endParaRPr>
          </a:p>
          <a:p>
            <a:endParaRPr lang="sr-Latn-RS">
              <a:cs typeface="Calibri"/>
            </a:endParaRPr>
          </a:p>
          <a:p>
            <a:endParaRPr lang="sr-Latn-RS">
              <a:cs typeface="Calibri"/>
            </a:endParaRPr>
          </a:p>
        </p:txBody>
      </p:sp>
      <p:pic>
        <p:nvPicPr>
          <p:cNvPr id="5" name="Slika 5" descr="Slika na kojoj se nalazi snimak ekrana&#10;&#10;Opis je generisan sa veoma visokim stepenom pouzdanosti">
            <a:extLst>
              <a:ext uri="{FF2B5EF4-FFF2-40B4-BE49-F238E27FC236}">
                <a16:creationId xmlns:a16="http://schemas.microsoft.com/office/drawing/2014/main" id="{5244B01A-D9A1-4DAB-A59C-E22849A4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53" y="2893373"/>
            <a:ext cx="8316765" cy="2843408"/>
          </a:xfrm>
          <a:prstGeom prst="rect">
            <a:avLst/>
          </a:prstGeom>
        </p:spPr>
      </p:pic>
      <p:sp>
        <p:nvSpPr>
          <p:cNvPr id="8" name="Čuvar mesta za podnožje 5">
            <a:extLst>
              <a:ext uri="{FF2B5EF4-FFF2-40B4-BE49-F238E27FC236}">
                <a16:creationId xmlns:a16="http://schemas.microsoft.com/office/drawing/2014/main" id="{B9E327AC-83D7-41EE-949B-BA40F43A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003" y="6356351"/>
            <a:ext cx="8235972" cy="365125"/>
          </a:xfrm>
        </p:spPr>
        <p:txBody>
          <a:bodyPr/>
          <a:lstStyle/>
          <a:p>
            <a:r>
              <a:rPr lang="sr-Latn-RS">
                <a:cs typeface="Calibri"/>
              </a:rPr>
              <a:t>Slika preuzeta sa: </a:t>
            </a:r>
            <a:r>
              <a:rPr lang="sr-Latn-RS">
                <a:ea typeface="+mn-lt"/>
                <a:cs typeface="+mn-lt"/>
                <a:hlinkClick r:id="rId3"/>
              </a:rPr>
              <a:t>https://docs.microsoft.com/bs-latn-ba/azure/iot-edge/about-iot-edge</a:t>
            </a:r>
            <a:endParaRPr lang="sr-Latn-RS"/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66EE2E47-962A-4157-A9F9-900D91D866F5}"/>
              </a:ext>
            </a:extLst>
          </p:cNvPr>
          <p:cNvSpPr txBox="1"/>
          <p:nvPr/>
        </p:nvSpPr>
        <p:spPr>
          <a:xfrm>
            <a:off x="1144210" y="2317449"/>
            <a:ext cx="71216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RS" sz="1400">
                <a:cs typeface="Calibri"/>
              </a:rPr>
              <a:t>Prikaz arhitekture i položaja jednog Azure IoT Edge apstaktnog uređaja</a:t>
            </a:r>
            <a:r>
              <a:rPr lang="sr-Latn-RS">
                <a:cs typeface="Calibri"/>
              </a:rPr>
              <a:t>.</a:t>
            </a:r>
            <a:endParaRPr lang="sr-Latn-RS"/>
          </a:p>
        </p:txBody>
      </p:sp>
      <p:sp>
        <p:nvSpPr>
          <p:cNvPr id="2" name="Čuvar mesta za broj slajda 1">
            <a:extLst>
              <a:ext uri="{FF2B5EF4-FFF2-40B4-BE49-F238E27FC236}">
                <a16:creationId xmlns:a16="http://schemas.microsoft.com/office/drawing/2014/main" id="{C06B1048-0553-4FBD-885F-318D18CD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8525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slov 2">
            <a:extLst>
              <a:ext uri="{FF2B5EF4-FFF2-40B4-BE49-F238E27FC236}">
                <a16:creationId xmlns:a16="http://schemas.microsoft.com/office/drawing/2014/main" id="{3F38421B-CC43-416D-B6BD-22C79203D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507" y="312429"/>
            <a:ext cx="8459878" cy="496036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>
                <a:solidFill>
                  <a:schemeClr val="accent1"/>
                </a:solidFill>
                <a:cs typeface="Calibri"/>
              </a:rPr>
              <a:t>IoT Edge </a:t>
            </a:r>
            <a:r>
              <a:rPr lang="sr-Latn-RS" err="1">
                <a:solidFill>
                  <a:schemeClr val="accent1"/>
                </a:solidFill>
                <a:cs typeface="Calibri"/>
              </a:rPr>
              <a:t>Runtime</a:t>
            </a:r>
            <a:endParaRPr lang="sr-Latn-RS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D0141D3A-F9CD-4C9A-AD91-1E0F944E6F77}"/>
              </a:ext>
            </a:extLst>
          </p:cNvPr>
          <p:cNvSpPr txBox="1"/>
          <p:nvPr/>
        </p:nvSpPr>
        <p:spPr>
          <a:xfrm>
            <a:off x="234177" y="981307"/>
            <a:ext cx="874255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>
                <a:cs typeface="Calibri"/>
              </a:rPr>
              <a:t> Izvršava se na </a:t>
            </a:r>
            <a:r>
              <a:rPr lang="sr-Latn-RS" err="1">
                <a:cs typeface="Calibri"/>
              </a:rPr>
              <a:t>IoT</a:t>
            </a:r>
            <a:r>
              <a:rPr lang="sr-Latn-RS">
                <a:cs typeface="Calibri"/>
              </a:rPr>
              <a:t>  </a:t>
            </a:r>
            <a:r>
              <a:rPr lang="sr-Latn-RS" err="1">
                <a:cs typeface="Calibri"/>
              </a:rPr>
              <a:t>Edge</a:t>
            </a:r>
            <a:r>
              <a:rPr lang="sr-Latn-RS">
                <a:cs typeface="Calibri"/>
              </a:rPr>
              <a:t> uređajima i obezbeđuje fundamentalne servise</a:t>
            </a:r>
          </a:p>
          <a:p>
            <a:endParaRPr lang="sr-Latn-R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sr-Latn-RS">
                <a:cs typeface="Calibri"/>
              </a:rPr>
              <a:t>Upravlja instalacijom, brisanjem i nadograđivanje  modula</a:t>
            </a:r>
          </a:p>
          <a:p>
            <a:pPr marL="285750" indent="-285750">
              <a:buFont typeface="Arial"/>
              <a:buChar char="•"/>
            </a:pPr>
            <a:r>
              <a:rPr lang="sr-Latn-RS">
                <a:cs typeface="Calibri"/>
              </a:rPr>
              <a:t>Upravlja komunikacijom modula na </a:t>
            </a:r>
            <a:r>
              <a:rPr lang="sr-Latn-RS" err="1">
                <a:cs typeface="Calibri"/>
              </a:rPr>
              <a:t>IoT</a:t>
            </a:r>
            <a:r>
              <a:rPr lang="sr-Latn-RS">
                <a:cs typeface="Calibri"/>
              </a:rPr>
              <a:t> </a:t>
            </a:r>
            <a:r>
              <a:rPr lang="sr-Latn-RS" err="1">
                <a:cs typeface="Calibri"/>
              </a:rPr>
              <a:t>Edge</a:t>
            </a:r>
            <a:r>
              <a:rPr lang="sr-Latn-RS">
                <a:cs typeface="Calibri"/>
              </a:rPr>
              <a:t> uređajima </a:t>
            </a:r>
          </a:p>
          <a:p>
            <a:pPr marL="285750" indent="-285750">
              <a:buFont typeface="Arial"/>
              <a:buChar char="•"/>
            </a:pPr>
            <a:r>
              <a:rPr lang="sr-Latn-RS">
                <a:cs typeface="Calibri"/>
              </a:rPr>
              <a:t>Upravlja komunikacijom </a:t>
            </a:r>
            <a:r>
              <a:rPr lang="sr-Latn-RS" err="1">
                <a:cs typeface="Calibri"/>
              </a:rPr>
              <a:t>IoT</a:t>
            </a:r>
            <a:r>
              <a:rPr lang="sr-Latn-RS">
                <a:cs typeface="Calibri"/>
              </a:rPr>
              <a:t> </a:t>
            </a:r>
            <a:r>
              <a:rPr lang="sr-Latn-RS" err="1">
                <a:cs typeface="Calibri"/>
              </a:rPr>
              <a:t>Edge</a:t>
            </a:r>
            <a:r>
              <a:rPr lang="sr-Latn-RS">
                <a:cs typeface="Calibri"/>
              </a:rPr>
              <a:t> uređaja i </a:t>
            </a:r>
            <a:r>
              <a:rPr lang="sr-Latn-RS" err="1">
                <a:cs typeface="Calibri"/>
              </a:rPr>
              <a:t>cloud</a:t>
            </a:r>
            <a:r>
              <a:rPr lang="sr-Latn-RS">
                <a:cs typeface="Calibri"/>
              </a:rPr>
              <a:t> servisa</a:t>
            </a:r>
          </a:p>
          <a:p>
            <a:pPr marL="285750" indent="-285750">
              <a:buFont typeface="Arial"/>
              <a:buChar char="•"/>
            </a:pPr>
            <a:r>
              <a:rPr lang="sr-Latn-RS">
                <a:cs typeface="Calibri"/>
              </a:rPr>
              <a:t>Obezbeđuje i upravlja komunikacijom i sigurnošću uređaja koji nemaju pristup internetu ili ne podržavaju gore navedene protokole za komunikaciju</a:t>
            </a:r>
          </a:p>
          <a:p>
            <a:pPr marL="285750" indent="-285750">
              <a:buFont typeface="Arial"/>
              <a:buChar char="•"/>
            </a:pPr>
            <a:r>
              <a:rPr lang="sr-Latn-RS">
                <a:cs typeface="Calibri"/>
              </a:rPr>
              <a:t>Može da čuva i prosledi podatke od drugih uređaja u slučaju da dođe do prekida internet konekcije</a:t>
            </a:r>
          </a:p>
          <a:p>
            <a:pPr marL="285750" indent="-285750">
              <a:buFont typeface="Arial"/>
              <a:buChar char="•"/>
            </a:pPr>
            <a:endParaRPr lang="sr-Latn-R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r-Latn-R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r-Latn-R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r-Latn-RS">
              <a:cs typeface="Calibri"/>
            </a:endParaRPr>
          </a:p>
        </p:txBody>
      </p:sp>
      <p:pic>
        <p:nvPicPr>
          <p:cNvPr id="5" name="Slika 5" descr="Slika na kojoj se nalazi snimak ekrana&#10;&#10;Opis je generisan sa veoma visokim stepenom pouzdanosti">
            <a:extLst>
              <a:ext uri="{FF2B5EF4-FFF2-40B4-BE49-F238E27FC236}">
                <a16:creationId xmlns:a16="http://schemas.microsoft.com/office/drawing/2014/main" id="{79970E3A-3026-4D04-A69E-4A04A628E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1" y="3601059"/>
            <a:ext cx="7850458" cy="2689015"/>
          </a:xfrm>
          <a:prstGeom prst="rect">
            <a:avLst/>
          </a:prstGeom>
        </p:spPr>
      </p:pic>
      <p:sp>
        <p:nvSpPr>
          <p:cNvPr id="9" name="Čuvar mesta za podnožje 5">
            <a:extLst>
              <a:ext uri="{FF2B5EF4-FFF2-40B4-BE49-F238E27FC236}">
                <a16:creationId xmlns:a16="http://schemas.microsoft.com/office/drawing/2014/main" id="{2ABC9F02-AAF6-4E5C-A234-DA8C015D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003" y="6356351"/>
            <a:ext cx="8235972" cy="365125"/>
          </a:xfrm>
        </p:spPr>
        <p:txBody>
          <a:bodyPr/>
          <a:lstStyle/>
          <a:p>
            <a:r>
              <a:rPr lang="sr-Latn-RS">
                <a:cs typeface="Calibri"/>
              </a:rPr>
              <a:t>Slika preuzeta sa: </a:t>
            </a:r>
            <a:r>
              <a:rPr lang="sr-Latn-RS">
                <a:ea typeface="+mn-lt"/>
                <a:cs typeface="+mn-lt"/>
                <a:hlinkClick r:id="rId3"/>
              </a:rPr>
              <a:t>https://docs.microsoft.com/bs-latn-ba/azure/iot-edge/iot-edge-runtime?view=tfs-2018</a:t>
            </a:r>
            <a:endParaRPr lang="sr-Latn-RS"/>
          </a:p>
        </p:txBody>
      </p:sp>
      <p:sp>
        <p:nvSpPr>
          <p:cNvPr id="2" name="Čuvar mesta za broj slajda 1">
            <a:extLst>
              <a:ext uri="{FF2B5EF4-FFF2-40B4-BE49-F238E27FC236}">
                <a16:creationId xmlns:a16="http://schemas.microsoft.com/office/drawing/2014/main" id="{20CC5879-96F4-4AAD-8D25-07530326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8949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slov 2">
            <a:extLst>
              <a:ext uri="{FF2B5EF4-FFF2-40B4-BE49-F238E27FC236}">
                <a16:creationId xmlns:a16="http://schemas.microsoft.com/office/drawing/2014/main" id="{AD58B39C-0AC4-43DC-A309-B10DED8DA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858" y="368185"/>
            <a:ext cx="8421657" cy="629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>
                <a:solidFill>
                  <a:schemeClr val="accent1"/>
                </a:solidFill>
                <a:cs typeface="Calibri"/>
              </a:rPr>
              <a:t>IoT Edge Modules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4EF7F11D-EEF6-4AB8-BD09-15A31E08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33" y="3375704"/>
            <a:ext cx="4092497" cy="2459498"/>
          </a:xfrm>
          <a:prstGeom prst="rect">
            <a:avLst/>
          </a:prstGeom>
        </p:spPr>
      </p:pic>
      <p:sp>
        <p:nvSpPr>
          <p:cNvPr id="8" name="Čuvar mesta za podnožje 5">
            <a:extLst>
              <a:ext uri="{FF2B5EF4-FFF2-40B4-BE49-F238E27FC236}">
                <a16:creationId xmlns:a16="http://schemas.microsoft.com/office/drawing/2014/main" id="{63B63694-08CD-4742-B865-99C74431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3641" y="6376000"/>
            <a:ext cx="8235972" cy="365125"/>
          </a:xfrm>
        </p:spPr>
        <p:txBody>
          <a:bodyPr/>
          <a:lstStyle/>
          <a:p>
            <a:r>
              <a:rPr lang="sr-Latn-RS">
                <a:cs typeface="Calibri"/>
              </a:rPr>
              <a:t>Slika preuzeta sa: </a:t>
            </a:r>
            <a:r>
              <a:rPr lang="sr-Latn-RS">
                <a:ea typeface="+mn-lt"/>
                <a:cs typeface="+mn-lt"/>
                <a:hlinkClick r:id="rId3"/>
              </a:rPr>
              <a:t>https://docs.microsoft.com/en-us/azure/iot-edge/iot-edge-modules</a:t>
            </a:r>
            <a:endParaRPr lang="sr-Latn-RS"/>
          </a:p>
        </p:txBody>
      </p:sp>
      <p:sp>
        <p:nvSpPr>
          <p:cNvPr id="2" name="Okvir za tekst 1">
            <a:extLst>
              <a:ext uri="{FF2B5EF4-FFF2-40B4-BE49-F238E27FC236}">
                <a16:creationId xmlns:a16="http://schemas.microsoft.com/office/drawing/2014/main" id="{10E6CE8B-B547-4666-932A-F83BA17D0EA0}"/>
              </a:ext>
            </a:extLst>
          </p:cNvPr>
          <p:cNvSpPr txBox="1"/>
          <p:nvPr/>
        </p:nvSpPr>
        <p:spPr>
          <a:xfrm>
            <a:off x="323386" y="1103971"/>
            <a:ext cx="801772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>
                <a:cs typeface="Calibri"/>
              </a:rPr>
              <a:t>Azure IoT Edge moduli su najmanje jedinice izvršenja na IoT Edge uređaju i mogu sadržati Azure servise, kao što su Azure Stream Analytics ili sopstveno implementirane servise.</a:t>
            </a:r>
            <a:endParaRPr lang="sr-Latn-RS"/>
          </a:p>
          <a:p>
            <a:pPr marL="285750" indent="-285750">
              <a:buFont typeface="Arial"/>
              <a:buChar char="•"/>
            </a:pPr>
            <a:r>
              <a:rPr lang="sr-Latn-RS">
                <a:cs typeface="Calibri"/>
              </a:rPr>
              <a:t>Kreiranjem modula i njihovom raspodelom možemo napraviti sopstveno pipeline procesiranje podataka.</a:t>
            </a:r>
          </a:p>
          <a:p>
            <a:pPr marL="285750" indent="-285750">
              <a:buFont typeface="Arial"/>
              <a:buChar char="•"/>
            </a:pPr>
            <a:r>
              <a:rPr lang="sr-Latn-RS">
                <a:cs typeface="Calibri"/>
              </a:rPr>
              <a:t>Module  koje želimo  mogu biti neki od Azure servisa ili mogu biti  implementirani u nekom od podržanih programskih jezika po izboru C, C#, Java …</a:t>
            </a:r>
          </a:p>
          <a:p>
            <a:endParaRPr lang="sr-Latn-RS">
              <a:cs typeface="Calibri"/>
            </a:endParaRPr>
          </a:p>
          <a:p>
            <a:endParaRPr lang="sr-Latn-RS">
              <a:cs typeface="Calibri"/>
            </a:endParaRPr>
          </a:p>
          <a:p>
            <a:endParaRPr lang="sr-Latn-RS">
              <a:cs typeface="Calibri"/>
            </a:endParaRPr>
          </a:p>
          <a:p>
            <a:endParaRPr lang="sr-Latn-RS">
              <a:cs typeface="Calibri"/>
            </a:endParaRPr>
          </a:p>
          <a:p>
            <a:endParaRPr lang="sr-Latn-RS">
              <a:cs typeface="Calibri"/>
            </a:endParaRPr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CE897BBC-4D6D-4E93-B247-E18B78CED79C}"/>
              </a:ext>
            </a:extLst>
          </p:cNvPr>
          <p:cNvSpPr txBox="1"/>
          <p:nvPr/>
        </p:nvSpPr>
        <p:spPr>
          <a:xfrm>
            <a:off x="278781" y="3769112"/>
            <a:ext cx="465005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r-Latn-RS">
                <a:cs typeface="Calibri"/>
              </a:rPr>
              <a:t>Moduli su bazirani na Docker kontejnerima.</a:t>
            </a:r>
          </a:p>
          <a:p>
            <a:pPr marL="285750" indent="-285750">
              <a:buFont typeface="Arial"/>
              <a:buChar char="•"/>
            </a:pPr>
            <a:r>
              <a:rPr lang="sr-Latn-RS">
                <a:cs typeface="Calibri"/>
              </a:rPr>
              <a:t>Modul image je paket koji sadrži softver koji određuje ponašanje modula i smeštene su u nekom u container repository kao što su Docker Hub ili Azure Container Registry.</a:t>
            </a:r>
          </a:p>
          <a:p>
            <a:pPr marL="285750" indent="-285750">
              <a:buFont typeface="Arial"/>
              <a:buChar char="•"/>
            </a:pPr>
            <a:r>
              <a:rPr lang="sr-Latn-RS">
                <a:cs typeface="Calibri"/>
              </a:rPr>
              <a:t>Modul instance, instanca modul image koja se izvršava na IoT Edge uređaju. </a:t>
            </a:r>
            <a:br>
              <a:rPr lang="sr-Latn-RS">
                <a:cs typeface="Calibri"/>
              </a:rPr>
            </a:br>
            <a:endParaRPr lang="sr-Latn-RS">
              <a:cs typeface="Calibri"/>
            </a:endParaRPr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D1BC5397-F7EF-4DAB-A06B-6DB40ABA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64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slov 2">
            <a:extLst>
              <a:ext uri="{FF2B5EF4-FFF2-40B4-BE49-F238E27FC236}">
                <a16:creationId xmlns:a16="http://schemas.microsoft.com/office/drawing/2014/main" id="{A30A9F95-C4CD-457B-9CD1-8C930E833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63" y="223219"/>
            <a:ext cx="840466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err="1">
                <a:solidFill>
                  <a:schemeClr val="accent1"/>
                </a:solidFill>
                <a:cs typeface="Calibri"/>
              </a:rPr>
              <a:t>IoT</a:t>
            </a:r>
            <a:r>
              <a:rPr lang="sr-Latn-RS">
                <a:solidFill>
                  <a:schemeClr val="accent1"/>
                </a:solidFill>
                <a:cs typeface="Calibri"/>
              </a:rPr>
              <a:t> </a:t>
            </a:r>
            <a:r>
              <a:rPr lang="sr-Latn-RS" err="1">
                <a:solidFill>
                  <a:schemeClr val="accent1"/>
                </a:solidFill>
                <a:cs typeface="Calibri"/>
              </a:rPr>
              <a:t>Edge</a:t>
            </a:r>
            <a:r>
              <a:rPr lang="sr-Latn-RS">
                <a:solidFill>
                  <a:schemeClr val="accent1"/>
                </a:solidFill>
                <a:cs typeface="Calibri"/>
              </a:rPr>
              <a:t> </a:t>
            </a:r>
            <a:r>
              <a:rPr lang="sr-Latn-RS" err="1">
                <a:solidFill>
                  <a:schemeClr val="accent1"/>
                </a:solidFill>
                <a:cs typeface="Calibri"/>
              </a:rPr>
              <a:t>Cloud</a:t>
            </a:r>
            <a:r>
              <a:rPr lang="sr-Latn-RS">
                <a:solidFill>
                  <a:schemeClr val="accent1"/>
                </a:solidFill>
                <a:cs typeface="Calibri"/>
              </a:rPr>
              <a:t> </a:t>
            </a:r>
            <a:r>
              <a:rPr lang="sr-Latn-RS" err="1">
                <a:solidFill>
                  <a:schemeClr val="accent1"/>
                </a:solidFill>
                <a:cs typeface="Calibri"/>
              </a:rPr>
              <a:t>Interface</a:t>
            </a:r>
            <a:endParaRPr lang="sr-Latn-RS" err="1">
              <a:solidFill>
                <a:schemeClr val="accent1"/>
              </a:solidFill>
            </a:endParaRPr>
          </a:p>
        </p:txBody>
      </p:sp>
      <p:sp>
        <p:nvSpPr>
          <p:cNvPr id="2" name="Okvir za tekst 1">
            <a:extLst>
              <a:ext uri="{FF2B5EF4-FFF2-40B4-BE49-F238E27FC236}">
                <a16:creationId xmlns:a16="http://schemas.microsoft.com/office/drawing/2014/main" id="{7EBE0531-896E-4940-9527-D648FD9F5692}"/>
              </a:ext>
            </a:extLst>
          </p:cNvPr>
          <p:cNvSpPr txBox="1"/>
          <p:nvPr/>
        </p:nvSpPr>
        <p:spPr>
          <a:xfrm>
            <a:off x="352612" y="1623054"/>
            <a:ext cx="8251902" cy="18620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sr-Latn-RS" err="1">
                <a:cs typeface="Calibri"/>
              </a:rPr>
              <a:t>IoT</a:t>
            </a:r>
            <a:r>
              <a:rPr lang="sr-Latn-RS">
                <a:cs typeface="Calibri"/>
              </a:rPr>
              <a:t> </a:t>
            </a:r>
            <a:r>
              <a:rPr lang="sr-Latn-RS" err="1">
                <a:cs typeface="Calibri"/>
              </a:rPr>
              <a:t>Edge</a:t>
            </a:r>
            <a:r>
              <a:rPr lang="sr-Latn-RS">
                <a:cs typeface="Calibri"/>
              </a:rPr>
              <a:t> </a:t>
            </a:r>
            <a:r>
              <a:rPr lang="sr-Latn-RS" err="1">
                <a:cs typeface="Calibri"/>
              </a:rPr>
              <a:t>Runtime</a:t>
            </a:r>
            <a:r>
              <a:rPr lang="sr-Latn-RS">
                <a:cs typeface="Calibri"/>
              </a:rPr>
              <a:t> i </a:t>
            </a:r>
            <a:r>
              <a:rPr lang="sr-Latn-RS" err="1">
                <a:cs typeface="Calibri"/>
              </a:rPr>
              <a:t>IoT</a:t>
            </a:r>
            <a:r>
              <a:rPr lang="sr-Latn-RS">
                <a:cs typeface="Calibri"/>
              </a:rPr>
              <a:t> </a:t>
            </a:r>
            <a:r>
              <a:rPr lang="sr-Latn-RS" err="1">
                <a:cs typeface="Calibri"/>
              </a:rPr>
              <a:t>hub</a:t>
            </a:r>
            <a:r>
              <a:rPr lang="sr-Latn-RS">
                <a:cs typeface="Calibri"/>
              </a:rPr>
              <a:t> nam </a:t>
            </a:r>
            <a:r>
              <a:rPr lang="sr-Latn-RS" err="1">
                <a:cs typeface="Calibri"/>
              </a:rPr>
              <a:t>omogućaju</a:t>
            </a:r>
            <a:r>
              <a:rPr lang="sr-Latn-RS">
                <a:cs typeface="Calibri"/>
              </a:rPr>
              <a:t> potpunu kontrolu </a:t>
            </a:r>
            <a:r>
              <a:rPr lang="sr-Latn-RS" err="1">
                <a:cs typeface="Calibri"/>
              </a:rPr>
              <a:t>zivotnog</a:t>
            </a:r>
            <a:r>
              <a:rPr lang="sr-Latn-RS">
                <a:cs typeface="Calibri"/>
              </a:rPr>
              <a:t> ciklusa </a:t>
            </a:r>
            <a:r>
              <a:rPr lang="sr-Latn-RS" err="1">
                <a:cs typeface="Calibri"/>
              </a:rPr>
              <a:t>IoT</a:t>
            </a:r>
            <a:r>
              <a:rPr lang="sr-Latn-RS">
                <a:cs typeface="Calibri"/>
              </a:rPr>
              <a:t> </a:t>
            </a:r>
            <a:r>
              <a:rPr lang="sr-Latn-RS" err="1">
                <a:cs typeface="Calibri"/>
              </a:rPr>
              <a:t>Edge</a:t>
            </a:r>
            <a:r>
              <a:rPr lang="sr-Latn-RS">
                <a:cs typeface="Calibri"/>
              </a:rPr>
              <a:t> uređaja.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sr-Latn-RS">
                <a:cs typeface="Calibri"/>
              </a:rPr>
              <a:t>Omogućava konfiguraciju i upravljanje uređaja sa </a:t>
            </a:r>
            <a:r>
              <a:rPr lang="sr-Latn-RS" err="1">
                <a:cs typeface="Calibri"/>
              </a:rPr>
              <a:t>cloud</a:t>
            </a:r>
            <a:r>
              <a:rPr lang="sr-Latn-RS">
                <a:cs typeface="Calibri"/>
              </a:rPr>
              <a:t>-a.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sr-Latn-RS">
                <a:cs typeface="Calibri"/>
              </a:rPr>
              <a:t>Izbor modula  koji će se izvršavati na konkretnom uređaju sa </a:t>
            </a:r>
            <a:r>
              <a:rPr lang="sr-Latn-RS" err="1">
                <a:cs typeface="Calibri"/>
              </a:rPr>
              <a:t>cloud</a:t>
            </a:r>
            <a:r>
              <a:rPr lang="sr-Latn-RS">
                <a:cs typeface="Calibri"/>
              </a:rPr>
              <a:t>-a.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sr-Latn-RS">
                <a:cs typeface="Calibri"/>
              </a:rPr>
              <a:t>Nadgledanje  rada uređaja i rada njegovih modula.</a:t>
            </a:r>
          </a:p>
        </p:txBody>
      </p:sp>
      <p:sp>
        <p:nvSpPr>
          <p:cNvPr id="4" name="Čuvar mesta za broj slajda 3">
            <a:extLst>
              <a:ext uri="{FF2B5EF4-FFF2-40B4-BE49-F238E27FC236}">
                <a16:creationId xmlns:a16="http://schemas.microsoft.com/office/drawing/2014/main" id="{DFBEE1A3-0758-4CCE-AF36-EB49E955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8677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12DE99-03C8-4F6B-8E34-D31D6CA9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7177"/>
          </a:xfrm>
        </p:spPr>
        <p:txBody>
          <a:bodyPr/>
          <a:lstStyle/>
          <a:p>
            <a:pPr algn="ctr"/>
            <a:r>
              <a:rPr lang="sr-Latn-RS" sz="2400" dirty="0">
                <a:solidFill>
                  <a:schemeClr val="accent1">
                    <a:lumMod val="75000"/>
                  </a:schemeClr>
                </a:solidFill>
                <a:latin typeface="Calibri"/>
                <a:ea typeface="+mj-lt"/>
                <a:cs typeface="+mj-lt"/>
              </a:rPr>
              <a:t>Tipični primeri korišćenja Azure </a:t>
            </a:r>
            <a:r>
              <a:rPr lang="sr-Latn-RS" sz="2400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+mj-lt"/>
                <a:cs typeface="+mj-lt"/>
              </a:rPr>
              <a:t>IoT</a:t>
            </a:r>
            <a:r>
              <a:rPr lang="sr-Latn-RS" sz="2400" dirty="0">
                <a:solidFill>
                  <a:schemeClr val="accent1">
                    <a:lumMod val="75000"/>
                  </a:schemeClr>
                </a:solidFill>
                <a:latin typeface="Calibri"/>
                <a:ea typeface="+mj-lt"/>
                <a:cs typeface="+mj-lt"/>
              </a:rPr>
              <a:t> servisa</a:t>
            </a:r>
            <a:endParaRPr lang="sr-Latn-RS" sz="2400" dirty="0">
              <a:solidFill>
                <a:schemeClr val="accent1">
                  <a:lumMod val="75000"/>
                </a:schemeClr>
              </a:solidFill>
              <a:latin typeface="Calibri"/>
              <a:cs typeface="Calibri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B1E5513-4A64-4C45-A5D6-9B91AB45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7238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1800" dirty="0">
                <a:cs typeface="Calibri"/>
              </a:rPr>
              <a:t>Pametna vozila – </a:t>
            </a:r>
            <a:r>
              <a:rPr lang="sr-Latn-RS" sz="1800" dirty="0" err="1">
                <a:cs typeface="Calibri"/>
              </a:rPr>
              <a:t>uredjaji</a:t>
            </a:r>
            <a:r>
              <a:rPr lang="sr-Latn-RS" sz="1800" dirty="0">
                <a:cs typeface="Calibri"/>
              </a:rPr>
              <a:t> za praćenje okruženja vozila kao i </a:t>
            </a:r>
            <a:r>
              <a:rPr lang="sr-Latn-RS" sz="1800" dirty="0" err="1">
                <a:cs typeface="Calibri"/>
              </a:rPr>
              <a:t>uredjaji</a:t>
            </a:r>
            <a:r>
              <a:rPr lang="sr-Latn-RS" sz="1800" dirty="0">
                <a:cs typeface="Calibri"/>
              </a:rPr>
              <a:t> za </a:t>
            </a:r>
            <a:r>
              <a:rPr lang="sr-Latn-RS" sz="1800" dirty="0" err="1">
                <a:cs typeface="Calibri"/>
              </a:rPr>
              <a:t>vehicle</a:t>
            </a:r>
            <a:r>
              <a:rPr lang="sr-Latn-RS" sz="1800" dirty="0">
                <a:cs typeface="Calibri"/>
              </a:rPr>
              <a:t>-to-</a:t>
            </a:r>
            <a:r>
              <a:rPr lang="sr-Latn-RS" sz="1800" dirty="0" err="1">
                <a:cs typeface="Calibri"/>
              </a:rPr>
              <a:t>vehicle</a:t>
            </a:r>
            <a:r>
              <a:rPr lang="sr-Latn-RS" sz="1800" dirty="0">
                <a:cs typeface="Calibri"/>
              </a:rPr>
              <a:t> (v2v) komunikaciju</a:t>
            </a:r>
          </a:p>
          <a:p>
            <a:r>
              <a:rPr lang="sr-Latn-RS" sz="1800" dirty="0">
                <a:cs typeface="Calibri"/>
              </a:rPr>
              <a:t>Električne mreže – monitoring statusa mreže, optimizovano balansiranje opterećenja, praćenje štetnih emisija</a:t>
            </a:r>
          </a:p>
          <a:p>
            <a:r>
              <a:rPr lang="sr-Latn-RS" sz="1800" dirty="0">
                <a:cs typeface="Calibri"/>
              </a:rPr>
              <a:t>Zdravstvo – praćenje stanja pacijenata koji su u kućnoj nezi, poboljšanje efikasnosti bolničke opreme kao i samih bolnica, </a:t>
            </a:r>
            <a:r>
              <a:rPr lang="sr-Latn-RS" sz="1800" dirty="0" err="1">
                <a:cs typeface="Calibri"/>
              </a:rPr>
              <a:t>obezbedjivanje</a:t>
            </a:r>
            <a:r>
              <a:rPr lang="sr-Latn-RS" sz="1800" dirty="0">
                <a:cs typeface="Calibri"/>
              </a:rPr>
              <a:t> transparentnosti dostave kao i kvaliteta izrade lekova</a:t>
            </a:r>
          </a:p>
          <a:p>
            <a:r>
              <a:rPr lang="sr-Latn-RS" sz="1800" dirty="0">
                <a:cs typeface="Calibri"/>
              </a:rPr>
              <a:t>Trgovina – analitika prodavnica, </a:t>
            </a:r>
            <a:r>
              <a:rPr lang="sr-Latn-RS" sz="1800" dirty="0" err="1">
                <a:cs typeface="Calibri"/>
              </a:rPr>
              <a:t>menadzment</a:t>
            </a:r>
            <a:r>
              <a:rPr lang="sr-Latn-RS" sz="1800" dirty="0">
                <a:cs typeface="Calibri"/>
              </a:rPr>
              <a:t> skladišta, poboljšano praćenje logistike</a:t>
            </a:r>
          </a:p>
          <a:p>
            <a:r>
              <a:rPr lang="sr-Latn-RS" sz="1800" dirty="0">
                <a:cs typeface="Calibri"/>
              </a:rPr>
              <a:t>Proizvodnja</a:t>
            </a:r>
          </a:p>
        </p:txBody>
      </p:sp>
      <p:sp>
        <p:nvSpPr>
          <p:cNvPr id="5" name="Čuvar mesta za broj slajda 4">
            <a:extLst>
              <a:ext uri="{FF2B5EF4-FFF2-40B4-BE49-F238E27FC236}">
                <a16:creationId xmlns:a16="http://schemas.microsoft.com/office/drawing/2014/main" id="{04523D84-A58F-4928-A202-9C63C6F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012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5B6C8E-BCE4-4BC6-9841-0F2CFD94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3735"/>
          </a:xfrm>
        </p:spPr>
        <p:txBody>
          <a:bodyPr/>
          <a:lstStyle/>
          <a:p>
            <a:pPr algn="ctr"/>
            <a:r>
              <a:rPr lang="sr-Latn-RS" sz="24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 Light"/>
              </a:rPr>
              <a:t>Reference i dalje čitanje</a:t>
            </a:r>
            <a:endParaRPr lang="sr-Latn-RS" sz="2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1BC5249E-63D8-4437-BEC3-BC23AEABD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8265"/>
            <a:ext cx="7886700" cy="49886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sz="1400">
                <a:ea typeface="+mn-lt"/>
                <a:cs typeface="+mn-lt"/>
                <a:hlinkClick r:id="rId2"/>
              </a:rPr>
              <a:t>https://redmondmag.com/articles/2016/02/05/azure-iot-hub-general-availability.aspx</a:t>
            </a:r>
          </a:p>
          <a:p>
            <a:pPr marL="0" indent="0">
              <a:buNone/>
            </a:pPr>
            <a:r>
              <a:rPr lang="sr-Latn-RS" sz="1400">
                <a:ea typeface="+mn-lt"/>
                <a:cs typeface="+mn-lt"/>
                <a:hlinkClick r:id="rId3"/>
              </a:rPr>
              <a:t>https://www.c-sharpcorner.com/article/what-is-azure-iot-hub/</a:t>
            </a:r>
          </a:p>
          <a:p>
            <a:pPr marL="0" indent="0">
              <a:buNone/>
            </a:pPr>
            <a:r>
              <a:rPr lang="sr-Latn-RS" sz="1400">
                <a:ea typeface="+mn-lt"/>
                <a:cs typeface="+mn-lt"/>
                <a:hlinkClick r:id="rId4"/>
              </a:rPr>
              <a:t>https://azure.microsoft.com/en-us/resources/videos/azurecon-2015-overview-of-azure-iot-hub/</a:t>
            </a:r>
          </a:p>
          <a:p>
            <a:pPr marL="0" indent="0">
              <a:buNone/>
            </a:pPr>
            <a:r>
              <a:rPr lang="sr-Latn-RS" sz="1400">
                <a:ea typeface="+mn-lt"/>
                <a:cs typeface="+mn-lt"/>
                <a:hlinkClick r:id="rId5"/>
              </a:rPr>
              <a:t>https://azure.microsoft.com/en-us/overview/iot/</a:t>
            </a:r>
          </a:p>
          <a:p>
            <a:pPr marL="0" indent="0">
              <a:buNone/>
            </a:pPr>
            <a:r>
              <a:rPr lang="sr-Latn-RS" sz="1400">
                <a:ea typeface="+mn-lt"/>
                <a:cs typeface="+mn-lt"/>
                <a:hlinkClick r:id="rId6"/>
              </a:rPr>
              <a:t>https://docs.microsoft.com/en-us/azure/iot-fundamentals/</a:t>
            </a:r>
          </a:p>
          <a:p>
            <a:pPr marL="0" indent="0">
              <a:buNone/>
            </a:pPr>
            <a:endParaRPr lang="sr-Latn-R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817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slov 2">
            <a:extLst>
              <a:ext uri="{FF2B5EF4-FFF2-40B4-BE49-F238E27FC236}">
                <a16:creationId xmlns:a16="http://schemas.microsoft.com/office/drawing/2014/main" id="{67B2ACB1-A6F1-488E-A24C-26DA875E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117" y="468186"/>
            <a:ext cx="8359455" cy="542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>
                <a:solidFill>
                  <a:schemeClr val="accent1">
                    <a:lumMod val="75000"/>
                  </a:schemeClr>
                </a:solidFill>
                <a:cs typeface="Calibri"/>
              </a:rPr>
              <a:t>Ukratko o Microsoft Azure Internet </a:t>
            </a:r>
            <a:r>
              <a:rPr lang="sr-Latn-RS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of</a:t>
            </a:r>
            <a:r>
              <a:rPr lang="sr-Latn-RS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sr-Latn-RS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Things</a:t>
            </a:r>
            <a:r>
              <a:rPr lang="sr-Latn-RS">
                <a:solidFill>
                  <a:schemeClr val="accent1">
                    <a:lumMod val="75000"/>
                  </a:schemeClr>
                </a:solidFill>
                <a:cs typeface="Calibri"/>
              </a:rPr>
              <a:t> (</a:t>
            </a:r>
            <a:r>
              <a:rPr lang="sr-Latn-RS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IoT</a:t>
            </a:r>
            <a:r>
              <a:rPr lang="sr-Latn-RS">
                <a:solidFill>
                  <a:schemeClr val="accent1">
                    <a:lumMod val="75000"/>
                  </a:schemeClr>
                </a:solidFill>
                <a:cs typeface="Calibri"/>
              </a:rPr>
              <a:t>)</a:t>
            </a:r>
            <a:endParaRPr lang="sr-Latn-R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92791FF1-C69E-4C19-AEA1-5B618314DCB0}"/>
              </a:ext>
            </a:extLst>
          </p:cNvPr>
          <p:cNvSpPr txBox="1"/>
          <p:nvPr/>
        </p:nvSpPr>
        <p:spPr>
          <a:xfrm>
            <a:off x="469795" y="1221640"/>
            <a:ext cx="81944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RS" dirty="0">
                <a:cs typeface="Calibri"/>
              </a:rPr>
              <a:t>Azure Internet </a:t>
            </a:r>
            <a:r>
              <a:rPr lang="sr-Latn-RS" dirty="0" err="1">
                <a:cs typeface="Calibri"/>
              </a:rPr>
              <a:t>of</a:t>
            </a:r>
            <a:r>
              <a:rPr lang="sr-Latn-RS" dirty="0">
                <a:cs typeface="Calibri"/>
              </a:rPr>
              <a:t> </a:t>
            </a:r>
            <a:r>
              <a:rPr lang="sr-Latn-RS" dirty="0" err="1">
                <a:cs typeface="Calibri"/>
              </a:rPr>
              <a:t>Things</a:t>
            </a:r>
            <a:r>
              <a:rPr lang="sr-Latn-RS" dirty="0">
                <a:cs typeface="Calibri"/>
              </a:rPr>
              <a:t> (</a:t>
            </a:r>
            <a:r>
              <a:rPr lang="sr-Latn-RS" dirty="0" err="1">
                <a:cs typeface="Calibri"/>
              </a:rPr>
              <a:t>IoT</a:t>
            </a:r>
            <a:r>
              <a:rPr lang="sr-Latn-RS" dirty="0">
                <a:cs typeface="Calibri"/>
              </a:rPr>
              <a:t>) je kolekcija </a:t>
            </a:r>
            <a:r>
              <a:rPr lang="sr-Latn-RS" dirty="0" err="1">
                <a:cs typeface="Calibri"/>
              </a:rPr>
              <a:t>cloud</a:t>
            </a:r>
            <a:r>
              <a:rPr lang="sr-Latn-RS" dirty="0">
                <a:cs typeface="Calibri"/>
              </a:rPr>
              <a:t> servisa koji povezuju, prate, kontrolišu  i pružaju uvid u rad milijarde </a:t>
            </a:r>
            <a:r>
              <a:rPr lang="sr-Latn-RS" dirty="0" err="1">
                <a:cs typeface="Calibri"/>
              </a:rPr>
              <a:t>IoT</a:t>
            </a:r>
            <a:r>
              <a:rPr lang="sr-Latn-RS" dirty="0">
                <a:cs typeface="Calibri"/>
              </a:rPr>
              <a:t> </a:t>
            </a:r>
            <a:r>
              <a:rPr lang="sr-Latn-RS" dirty="0" err="1">
                <a:cs typeface="Calibri"/>
              </a:rPr>
              <a:t>uredjaja</a:t>
            </a:r>
            <a:r>
              <a:rPr lang="sr-Latn-RS" dirty="0">
                <a:cs typeface="Calibri"/>
              </a:rPr>
              <a:t>.</a:t>
            </a:r>
          </a:p>
          <a:p>
            <a:pPr algn="ctr"/>
            <a:endParaRPr lang="sr-Latn-RS">
              <a:cs typeface="Calibri"/>
            </a:endParaRPr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A70341BF-835E-4F61-8286-B62BDC1FC752}"/>
              </a:ext>
            </a:extLst>
          </p:cNvPr>
          <p:cNvSpPr txBox="1"/>
          <p:nvPr/>
        </p:nvSpPr>
        <p:spPr>
          <a:xfrm>
            <a:off x="387012" y="1907068"/>
            <a:ext cx="83702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sr-Latn-RS">
                <a:cs typeface="Calibri"/>
              </a:rPr>
              <a:t>Drugačije rečeno, jedno </a:t>
            </a:r>
            <a:r>
              <a:rPr lang="sr-Latn-RS" err="1">
                <a:cs typeface="Calibri"/>
              </a:rPr>
              <a:t>IoT</a:t>
            </a:r>
            <a:r>
              <a:rPr lang="sr-Latn-RS">
                <a:cs typeface="Calibri"/>
              </a:rPr>
              <a:t> rešenje sastoji se od jednog ili više </a:t>
            </a:r>
            <a:r>
              <a:rPr lang="sr-Latn-RS" err="1">
                <a:cs typeface="Calibri"/>
              </a:rPr>
              <a:t>IoT</a:t>
            </a:r>
            <a:r>
              <a:rPr lang="sr-Latn-RS">
                <a:cs typeface="Calibri"/>
              </a:rPr>
              <a:t> uređaja koji komuniciraju sa jednim ili više servisa smeštenih na </a:t>
            </a:r>
            <a:r>
              <a:rPr lang="sr-Latn-RS" err="1">
                <a:cs typeface="Calibri"/>
              </a:rPr>
              <a:t>cloud</a:t>
            </a:r>
            <a:r>
              <a:rPr lang="sr-Latn-RS">
                <a:cs typeface="Calibri"/>
              </a:rPr>
              <a:t>-u.</a:t>
            </a:r>
          </a:p>
        </p:txBody>
      </p:sp>
      <p:sp>
        <p:nvSpPr>
          <p:cNvPr id="7" name="Čuvar mesta za broj slajda 6">
            <a:extLst>
              <a:ext uri="{FF2B5EF4-FFF2-40B4-BE49-F238E27FC236}">
                <a16:creationId xmlns:a16="http://schemas.microsoft.com/office/drawing/2014/main" id="{EF271A29-8C57-404A-900D-796FAF38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sr-Latn-RS"/>
          </a:p>
        </p:txBody>
      </p:sp>
      <p:pic>
        <p:nvPicPr>
          <p:cNvPr id="8" name="Slika 8" descr="Slika na kojoj se nalazi snimak ekrana&#10;&#10;Opis je generisan sa veoma visokim stepenom pouzdanosti">
            <a:extLst>
              <a:ext uri="{FF2B5EF4-FFF2-40B4-BE49-F238E27FC236}">
                <a16:creationId xmlns:a16="http://schemas.microsoft.com/office/drawing/2014/main" id="{E6094392-8A67-4352-B2B6-498A07FE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62" y="2669317"/>
            <a:ext cx="6351916" cy="3507290"/>
          </a:xfrm>
          <a:prstGeom prst="rect">
            <a:avLst/>
          </a:prstGeom>
        </p:spPr>
      </p:pic>
      <p:sp>
        <p:nvSpPr>
          <p:cNvPr id="11" name="Čuvar mesta za podnožje 9">
            <a:extLst>
              <a:ext uri="{FF2B5EF4-FFF2-40B4-BE49-F238E27FC236}">
                <a16:creationId xmlns:a16="http://schemas.microsoft.com/office/drawing/2014/main" id="{DC019063-D933-44CD-B3D3-A3AFC0D9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5182" y="6356351"/>
            <a:ext cx="7082028" cy="365125"/>
          </a:xfrm>
        </p:spPr>
        <p:txBody>
          <a:bodyPr/>
          <a:lstStyle/>
          <a:p>
            <a:r>
              <a:rPr lang="sr-Latn-RS">
                <a:cs typeface="Calibri"/>
              </a:rPr>
              <a:t>Slika preuzeta sa </a:t>
            </a:r>
            <a:r>
              <a:rPr lang="sr-Latn-RS">
                <a:ea typeface="+mn-lt"/>
                <a:cs typeface="+mn-lt"/>
                <a:hlinkClick r:id="rId3"/>
              </a:rPr>
              <a:t>https://customers.microsoft.com/sv-se/story/exxonmobil-mining-oil-gas-azure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603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8229888-1E38-4B36-A0AC-C6540365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1207"/>
          </a:xfrm>
        </p:spPr>
        <p:txBody>
          <a:bodyPr/>
          <a:lstStyle/>
          <a:p>
            <a:pPr algn="ctr"/>
            <a:r>
              <a:rPr lang="sr-Latn-RS" sz="24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 Light"/>
              </a:rPr>
              <a:t>Implementacija Azure </a:t>
            </a:r>
            <a:r>
              <a:rPr lang="sr-Latn-RS" sz="2400" dirty="0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 Light"/>
              </a:rPr>
              <a:t>IoT</a:t>
            </a:r>
            <a:r>
              <a:rPr lang="sr-Latn-RS" sz="24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 Light"/>
              </a:rPr>
              <a:t> rešenja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AF61E13-D689-46E7-B75A-C8B1ECDE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411"/>
            <a:ext cx="7886700" cy="54416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sz="2000" dirty="0">
                <a:cs typeface="Calibri"/>
              </a:rPr>
              <a:t>Za samostalnu izrada </a:t>
            </a:r>
            <a:r>
              <a:rPr lang="sr-Latn-RS" sz="2000" dirty="0" err="1">
                <a:cs typeface="Calibri"/>
              </a:rPr>
              <a:t>IoT</a:t>
            </a:r>
            <a:r>
              <a:rPr lang="sr-Latn-RS" sz="2000" dirty="0">
                <a:cs typeface="Calibri"/>
              </a:rPr>
              <a:t> rešenja:</a:t>
            </a:r>
          </a:p>
          <a:p>
            <a:pPr marL="342900" indent="-342900"/>
            <a:r>
              <a:rPr lang="sr-Latn-RS" sz="2000" dirty="0">
                <a:cs typeface="Calibri"/>
              </a:rPr>
              <a:t>Azure </a:t>
            </a:r>
            <a:r>
              <a:rPr lang="sr-Latn-RS" sz="2000" dirty="0" err="1">
                <a:cs typeface="Calibri"/>
              </a:rPr>
              <a:t>Certified</a:t>
            </a:r>
            <a:r>
              <a:rPr lang="sr-Latn-RS" sz="2000" dirty="0">
                <a:cs typeface="Calibri"/>
              </a:rPr>
              <a:t> </a:t>
            </a:r>
            <a:r>
              <a:rPr lang="sr-Latn-RS" sz="2000" dirty="0" err="1">
                <a:cs typeface="Calibri"/>
              </a:rPr>
              <a:t>for</a:t>
            </a:r>
            <a:r>
              <a:rPr lang="sr-Latn-RS" sz="2000" dirty="0">
                <a:cs typeface="Calibri"/>
              </a:rPr>
              <a:t> </a:t>
            </a:r>
            <a:r>
              <a:rPr lang="sr-Latn-RS" sz="2000" dirty="0" err="1">
                <a:cs typeface="Calibri"/>
              </a:rPr>
              <a:t>IoT</a:t>
            </a:r>
            <a:r>
              <a:rPr lang="sr-Latn-RS" sz="2000" dirty="0">
                <a:cs typeface="Calibri"/>
              </a:rPr>
              <a:t> device </a:t>
            </a:r>
            <a:r>
              <a:rPr lang="sr-Latn-RS" sz="2000" dirty="0" err="1">
                <a:cs typeface="Calibri"/>
              </a:rPr>
              <a:t>catalog</a:t>
            </a:r>
            <a:r>
              <a:rPr lang="sr-Latn-RS" sz="2000" dirty="0">
                <a:cs typeface="Calibri"/>
              </a:rPr>
              <a:t> – Katalog gotovih aplikacija za razne </a:t>
            </a:r>
            <a:r>
              <a:rPr lang="sr-Latn-RS" sz="2000" dirty="0" err="1">
                <a:cs typeface="Calibri"/>
              </a:rPr>
              <a:t>IoT</a:t>
            </a:r>
            <a:r>
              <a:rPr lang="sr-Latn-RS" sz="2000" dirty="0">
                <a:cs typeface="Calibri"/>
              </a:rPr>
              <a:t> </a:t>
            </a:r>
            <a:r>
              <a:rPr lang="sr-Latn-RS" sz="2000" dirty="0" err="1">
                <a:cs typeface="Calibri"/>
              </a:rPr>
              <a:t>uredjaje</a:t>
            </a:r>
            <a:endParaRPr lang="sr-Latn-RS" sz="2000" dirty="0">
              <a:cs typeface="Calibri"/>
            </a:endParaRPr>
          </a:p>
          <a:p>
            <a:pPr marL="342900" indent="-342900"/>
            <a:r>
              <a:rPr lang="sr-Latn-RS" sz="2000" dirty="0">
                <a:cs typeface="Calibri"/>
              </a:rPr>
              <a:t>Software </a:t>
            </a:r>
            <a:r>
              <a:rPr lang="sr-Latn-RS" sz="2000" dirty="0" err="1">
                <a:cs typeface="Calibri"/>
              </a:rPr>
              <a:t>development</a:t>
            </a:r>
            <a:r>
              <a:rPr lang="sr-Latn-RS" sz="2000" dirty="0">
                <a:cs typeface="Calibri"/>
              </a:rPr>
              <a:t> </a:t>
            </a:r>
            <a:r>
              <a:rPr lang="sr-Latn-RS" sz="2000" dirty="0" err="1">
                <a:cs typeface="Calibri"/>
              </a:rPr>
              <a:t>kits</a:t>
            </a:r>
            <a:r>
              <a:rPr lang="sr-Latn-RS" sz="2000" dirty="0">
                <a:cs typeface="Calibri"/>
              </a:rPr>
              <a:t> (SDK) - Alati za razne programske jezike koji </a:t>
            </a:r>
            <a:r>
              <a:rPr lang="sr-Latn-RS" sz="2000" dirty="0" err="1">
                <a:cs typeface="Calibri"/>
              </a:rPr>
              <a:t>omogucavaju</a:t>
            </a:r>
            <a:r>
              <a:rPr lang="sr-Latn-RS" sz="2000" dirty="0">
                <a:cs typeface="Calibri"/>
              </a:rPr>
              <a:t> izradu aplikacija koje se izvršavaju ili na </a:t>
            </a:r>
            <a:r>
              <a:rPr lang="sr-Latn-RS" sz="2000" dirty="0" err="1">
                <a:cs typeface="Calibri"/>
              </a:rPr>
              <a:t>uredjajima</a:t>
            </a:r>
            <a:r>
              <a:rPr lang="sr-Latn-RS" sz="2000" dirty="0">
                <a:cs typeface="Calibri"/>
              </a:rPr>
              <a:t> ili na </a:t>
            </a:r>
            <a:r>
              <a:rPr lang="sr-Latn-RS" sz="2000" dirty="0" err="1">
                <a:cs typeface="Calibri"/>
              </a:rPr>
              <a:t>backend</a:t>
            </a:r>
            <a:r>
              <a:rPr lang="sr-Latn-RS" sz="2000" dirty="0">
                <a:cs typeface="Calibri"/>
              </a:rPr>
              <a:t>-u:</a:t>
            </a:r>
          </a:p>
          <a:p>
            <a:pPr marL="800100" lvl="1" indent="-342900"/>
            <a:r>
              <a:rPr lang="sr-Latn-RS" sz="1600" dirty="0" err="1">
                <a:cs typeface="Calibri"/>
              </a:rPr>
              <a:t>IoT</a:t>
            </a:r>
            <a:r>
              <a:rPr lang="sr-Latn-RS" sz="1600" dirty="0">
                <a:cs typeface="Calibri"/>
              </a:rPr>
              <a:t> </a:t>
            </a:r>
            <a:r>
              <a:rPr lang="sr-Latn-RS" sz="1600" dirty="0" err="1">
                <a:cs typeface="Calibri"/>
              </a:rPr>
              <a:t>Hub</a:t>
            </a:r>
            <a:r>
              <a:rPr lang="sr-Latn-RS" sz="1600" dirty="0">
                <a:cs typeface="Calibri"/>
              </a:rPr>
              <a:t> Device </a:t>
            </a:r>
            <a:r>
              <a:rPr lang="sr-Latn-RS" sz="1600" dirty="0" err="1">
                <a:cs typeface="Calibri"/>
              </a:rPr>
              <a:t>SDKs</a:t>
            </a:r>
            <a:endParaRPr lang="sr-Latn-RS" sz="1600" dirty="0">
              <a:cs typeface="Calibri"/>
            </a:endParaRPr>
          </a:p>
          <a:p>
            <a:pPr marL="800100" lvl="1" indent="-342900"/>
            <a:r>
              <a:rPr lang="sr-Latn-RS" sz="1600" dirty="0" err="1">
                <a:cs typeface="Calibri"/>
              </a:rPr>
              <a:t>IoT</a:t>
            </a:r>
            <a:r>
              <a:rPr lang="sr-Latn-RS" sz="1600" dirty="0">
                <a:cs typeface="Calibri"/>
              </a:rPr>
              <a:t> </a:t>
            </a:r>
            <a:r>
              <a:rPr lang="sr-Latn-RS" sz="1600" dirty="0" err="1">
                <a:cs typeface="Calibri"/>
              </a:rPr>
              <a:t>Hub</a:t>
            </a:r>
            <a:r>
              <a:rPr lang="sr-Latn-RS" sz="1600" dirty="0">
                <a:cs typeface="Calibri"/>
              </a:rPr>
              <a:t> </a:t>
            </a:r>
            <a:r>
              <a:rPr lang="sr-Latn-RS" sz="1600" dirty="0" err="1">
                <a:cs typeface="Calibri"/>
              </a:rPr>
              <a:t>Service</a:t>
            </a:r>
            <a:r>
              <a:rPr lang="sr-Latn-RS" sz="1600" dirty="0">
                <a:cs typeface="Calibri"/>
              </a:rPr>
              <a:t> </a:t>
            </a:r>
            <a:r>
              <a:rPr lang="sr-Latn-RS" sz="1600" dirty="0" err="1">
                <a:cs typeface="Calibri"/>
              </a:rPr>
              <a:t>SDKs</a:t>
            </a:r>
            <a:endParaRPr lang="sr-Latn-RS" sz="1600" dirty="0">
              <a:cs typeface="Calibri"/>
            </a:endParaRPr>
          </a:p>
          <a:p>
            <a:pPr marL="457200" lvl="1" indent="0">
              <a:buNone/>
            </a:pPr>
            <a:r>
              <a:rPr lang="sr-Latn-RS" sz="1600" dirty="0">
                <a:cs typeface="Calibri"/>
              </a:rPr>
              <a:t>Device SDK je dostupan za: C, Java, Node.js, </a:t>
            </a:r>
            <a:r>
              <a:rPr lang="sr-Latn-RS" sz="1600" dirty="0" err="1">
                <a:cs typeface="Calibri"/>
              </a:rPr>
              <a:t>Python</a:t>
            </a:r>
            <a:r>
              <a:rPr lang="sr-Latn-RS" sz="1600" dirty="0">
                <a:cs typeface="Calibri"/>
              </a:rPr>
              <a:t>, .NET...</a:t>
            </a:r>
          </a:p>
          <a:p>
            <a:pPr marL="0">
              <a:buNone/>
            </a:pPr>
            <a:r>
              <a:rPr lang="sr-Latn-RS" sz="2000" dirty="0">
                <a:cs typeface="Calibri"/>
              </a:rPr>
              <a:t>Gotova rešenja:</a:t>
            </a:r>
          </a:p>
          <a:p>
            <a:pPr marL="114300" indent="-342900"/>
            <a:r>
              <a:rPr lang="sr-Latn-RS" sz="2000" dirty="0">
                <a:cs typeface="Calibri"/>
              </a:rPr>
              <a:t>Azure </a:t>
            </a:r>
            <a:r>
              <a:rPr lang="sr-Latn-RS" sz="2000" dirty="0" err="1">
                <a:cs typeface="Calibri"/>
              </a:rPr>
              <a:t>IoT</a:t>
            </a:r>
            <a:r>
              <a:rPr lang="sr-Latn-RS" sz="2000" dirty="0">
                <a:cs typeface="Calibri"/>
              </a:rPr>
              <a:t> Central </a:t>
            </a:r>
            <a:r>
              <a:rPr lang="sr-Latn-RS" sz="2000" dirty="0" err="1">
                <a:cs typeface="Calibri"/>
              </a:rPr>
              <a:t>application</a:t>
            </a:r>
            <a:r>
              <a:rPr lang="sr-Latn-RS" sz="2000" dirty="0">
                <a:cs typeface="Calibri"/>
              </a:rPr>
              <a:t> </a:t>
            </a:r>
            <a:r>
              <a:rPr lang="sr-Latn-RS" sz="2000" dirty="0" err="1">
                <a:cs typeface="Calibri"/>
              </a:rPr>
              <a:t>platform</a:t>
            </a:r>
            <a:r>
              <a:rPr lang="sr-Latn-RS" sz="2000" dirty="0">
                <a:cs typeface="Calibri"/>
              </a:rPr>
              <a:t> - Već </a:t>
            </a:r>
            <a:r>
              <a:rPr lang="sr-Latn-RS" sz="2000" dirty="0" err="1">
                <a:cs typeface="Calibri"/>
              </a:rPr>
              <a:t>izgradjena</a:t>
            </a:r>
            <a:r>
              <a:rPr lang="sr-Latn-RS" sz="2000" dirty="0">
                <a:cs typeface="Calibri"/>
              </a:rPr>
              <a:t> platforma koja smanjuje cenu izrade i održavanja sopstvene platforme. Nudi veliki broj </a:t>
            </a:r>
            <a:r>
              <a:rPr lang="sr-Latn-RS" sz="2000" dirty="0" err="1">
                <a:cs typeface="Calibri"/>
              </a:rPr>
              <a:t>templejta</a:t>
            </a:r>
            <a:r>
              <a:rPr lang="sr-Latn-RS" sz="2000" dirty="0">
                <a:cs typeface="Calibri"/>
              </a:rPr>
              <a:t> i mogućnost </a:t>
            </a:r>
            <a:r>
              <a:rPr lang="sr-Latn-RS" sz="2000" dirty="0" err="1">
                <a:cs typeface="Calibri"/>
              </a:rPr>
              <a:t>prilagodjavanja</a:t>
            </a:r>
            <a:r>
              <a:rPr lang="sr-Latn-RS" sz="2000" dirty="0">
                <a:cs typeface="Calibri"/>
              </a:rPr>
              <a:t> konkretnim potrebama.</a:t>
            </a:r>
          </a:p>
          <a:p>
            <a:pPr marL="114300" indent="-342900"/>
            <a:r>
              <a:rPr lang="sr-Latn-RS" sz="2000" dirty="0">
                <a:cs typeface="Calibri"/>
              </a:rPr>
              <a:t>Azure </a:t>
            </a:r>
            <a:r>
              <a:rPr lang="sr-Latn-RS" sz="2000" dirty="0" err="1">
                <a:cs typeface="Calibri"/>
              </a:rPr>
              <a:t>IoT</a:t>
            </a:r>
            <a:r>
              <a:rPr lang="sr-Latn-RS" sz="2000" dirty="0">
                <a:cs typeface="Calibri"/>
              </a:rPr>
              <a:t> </a:t>
            </a:r>
            <a:r>
              <a:rPr lang="sr-Latn-RS" sz="2000" dirty="0" err="1">
                <a:cs typeface="Calibri"/>
              </a:rPr>
              <a:t>solutions</a:t>
            </a:r>
            <a:r>
              <a:rPr lang="sr-Latn-RS" sz="2000" dirty="0">
                <a:cs typeface="Calibri"/>
              </a:rPr>
              <a:t> </a:t>
            </a:r>
            <a:r>
              <a:rPr lang="sr-Latn-RS" sz="2000" dirty="0" err="1">
                <a:cs typeface="Calibri"/>
              </a:rPr>
              <a:t>accelerators</a:t>
            </a:r>
            <a:r>
              <a:rPr lang="sr-Latn-RS" sz="2000" dirty="0">
                <a:cs typeface="Calibri"/>
              </a:rPr>
              <a:t> – </a:t>
            </a:r>
            <a:r>
              <a:rPr lang="sr-Latn-RS" sz="2000" dirty="0" err="1">
                <a:cs typeface="Calibri"/>
              </a:rPr>
              <a:t>Templejti</a:t>
            </a:r>
            <a:r>
              <a:rPr lang="sr-Latn-RS" sz="2000" dirty="0">
                <a:cs typeface="Calibri"/>
              </a:rPr>
              <a:t> aplikacija za razne oblasti </a:t>
            </a:r>
            <a:r>
              <a:rPr lang="sr-Latn-RS" sz="2000" dirty="0" err="1">
                <a:cs typeface="Calibri"/>
              </a:rPr>
              <a:t>IoT</a:t>
            </a:r>
            <a:r>
              <a:rPr lang="sr-Latn-RS" sz="2000" dirty="0">
                <a:cs typeface="Calibri"/>
              </a:rPr>
              <a:t> rešenja, koji se mogu </a:t>
            </a:r>
            <a:r>
              <a:rPr lang="sr-Latn-RS" sz="2000" dirty="0" err="1">
                <a:cs typeface="Calibri"/>
              </a:rPr>
              <a:t>prilagodjavati</a:t>
            </a:r>
            <a:r>
              <a:rPr lang="sr-Latn-RS" sz="2000" dirty="0">
                <a:cs typeface="Calibri"/>
              </a:rPr>
              <a:t>. Održavanje i </a:t>
            </a:r>
            <a:r>
              <a:rPr lang="sr-Latn-RS" sz="2000" dirty="0" err="1">
                <a:cs typeface="Calibri"/>
              </a:rPr>
              <a:t>deployment</a:t>
            </a:r>
            <a:r>
              <a:rPr lang="sr-Latn-RS" sz="2000" dirty="0">
                <a:cs typeface="Calibri"/>
              </a:rPr>
              <a:t> platforme je u nadležnosti kupca.</a:t>
            </a:r>
          </a:p>
        </p:txBody>
      </p:sp>
      <p:sp>
        <p:nvSpPr>
          <p:cNvPr id="4" name="Čuvar mesta za broj slajda 3">
            <a:extLst>
              <a:ext uri="{FF2B5EF4-FFF2-40B4-BE49-F238E27FC236}">
                <a16:creationId xmlns:a16="http://schemas.microsoft.com/office/drawing/2014/main" id="{A6A62A4B-2827-4491-B70B-F420AA88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3263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4" descr="Slika na kojoj se nalazi snimak ekrana&#10;&#10;Opis je generisan sa veoma visokim stepenom pouzdanosti">
            <a:extLst>
              <a:ext uri="{FF2B5EF4-FFF2-40B4-BE49-F238E27FC236}">
                <a16:creationId xmlns:a16="http://schemas.microsoft.com/office/drawing/2014/main" id="{77CBB78F-606C-4C48-BDD8-765D070EE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" y="1383723"/>
            <a:ext cx="9137366" cy="5149623"/>
          </a:xfrm>
        </p:spPr>
      </p:pic>
      <p:sp>
        <p:nvSpPr>
          <p:cNvPr id="7" name="Okvir za tekst 6">
            <a:extLst>
              <a:ext uri="{FF2B5EF4-FFF2-40B4-BE49-F238E27FC236}">
                <a16:creationId xmlns:a16="http://schemas.microsoft.com/office/drawing/2014/main" id="{002A4DAB-0C5D-489B-94D9-9623ABE064DD}"/>
              </a:ext>
            </a:extLst>
          </p:cNvPr>
          <p:cNvSpPr txBox="1"/>
          <p:nvPr/>
        </p:nvSpPr>
        <p:spPr>
          <a:xfrm>
            <a:off x="311033" y="497991"/>
            <a:ext cx="84114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RS" sz="2400">
                <a:solidFill>
                  <a:schemeClr val="accent1">
                    <a:lumMod val="75000"/>
                  </a:schemeClr>
                </a:solidFill>
              </a:rPr>
              <a:t>Pregled servisa i usluga koje obuhvata Azure </a:t>
            </a:r>
            <a:r>
              <a:rPr lang="sr-Latn-RS" sz="2400" err="1">
                <a:solidFill>
                  <a:schemeClr val="accent1">
                    <a:lumMod val="75000"/>
                  </a:schemeClr>
                </a:solidFill>
              </a:rPr>
              <a:t>IoT</a:t>
            </a:r>
            <a:endParaRPr lang="sr-Latn-RS" sz="240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0" name="Čuvar mesta za podnožje 9">
            <a:extLst>
              <a:ext uri="{FF2B5EF4-FFF2-40B4-BE49-F238E27FC236}">
                <a16:creationId xmlns:a16="http://schemas.microsoft.com/office/drawing/2014/main" id="{7901A730-7F01-4F36-9E69-04E593AB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182" y="6356351"/>
            <a:ext cx="7082028" cy="365125"/>
          </a:xfrm>
        </p:spPr>
        <p:txBody>
          <a:bodyPr/>
          <a:lstStyle/>
          <a:p>
            <a:r>
              <a:rPr lang="sr-Latn-RS">
                <a:cs typeface="Calibri"/>
              </a:rPr>
              <a:t>Slika preuzeta sa </a:t>
            </a:r>
            <a:r>
              <a:rPr lang="sr-Latn-RS">
                <a:ea typeface="+mn-lt"/>
                <a:cs typeface="+mn-lt"/>
                <a:hlinkClick r:id="rId3"/>
              </a:rPr>
              <a:t>https://docs.microsoft.com/en-us/azure/iot-fundamentals/iot-services-and-technologies</a:t>
            </a:r>
            <a:endParaRPr lang="sr-Latn-RS"/>
          </a:p>
        </p:txBody>
      </p:sp>
      <p:sp>
        <p:nvSpPr>
          <p:cNvPr id="12" name="Čuvar mesta za broj slajda 11">
            <a:extLst>
              <a:ext uri="{FF2B5EF4-FFF2-40B4-BE49-F238E27FC236}">
                <a16:creationId xmlns:a16="http://schemas.microsoft.com/office/drawing/2014/main" id="{8AA71ED4-D7AE-46E3-894B-921969D5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5327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26D543A-9410-4A3C-9071-691B9982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675"/>
            <a:ext cx="7886700" cy="492746"/>
          </a:xfrm>
        </p:spPr>
        <p:txBody>
          <a:bodyPr/>
          <a:lstStyle/>
          <a:p>
            <a:pPr algn="ctr"/>
            <a:r>
              <a:rPr lang="sr-Latn-RS" sz="2400">
                <a:solidFill>
                  <a:schemeClr val="accent1">
                    <a:lumMod val="75000"/>
                  </a:schemeClr>
                </a:solidFill>
                <a:latin typeface="Calibri"/>
                <a:cs typeface="Calibri Light"/>
              </a:rPr>
              <a:t>Referentna arhitektura Azure </a:t>
            </a:r>
            <a:r>
              <a:rPr lang="sr-Latn-RS" sz="2400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 Light"/>
              </a:rPr>
              <a:t>IoT</a:t>
            </a:r>
            <a:r>
              <a:rPr lang="sr-Latn-RS" sz="2400">
                <a:solidFill>
                  <a:schemeClr val="accent1">
                    <a:lumMod val="75000"/>
                  </a:schemeClr>
                </a:solidFill>
                <a:latin typeface="Calibri"/>
                <a:cs typeface="Calibri Light"/>
              </a:rPr>
              <a:t> </a:t>
            </a:r>
            <a:r>
              <a:rPr lang="sr-Latn-RS" sz="2400" err="1">
                <a:solidFill>
                  <a:schemeClr val="accent1">
                    <a:lumMod val="75000"/>
                  </a:schemeClr>
                </a:solidFill>
                <a:latin typeface="Calibri"/>
                <a:cs typeface="Calibri Light"/>
              </a:rPr>
              <a:t>resenja</a:t>
            </a:r>
            <a:endParaRPr lang="sr-Latn-RS" sz="240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D7BF335-0F4D-4087-8134-A4BA2EA6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97350"/>
            <a:ext cx="7886700" cy="10625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1600" err="1">
                <a:solidFill>
                  <a:schemeClr val="accent1"/>
                </a:solidFill>
                <a:cs typeface="Calibri"/>
              </a:rPr>
              <a:t>Devices</a:t>
            </a:r>
            <a:endParaRPr lang="sr-Latn-RS" sz="1600">
              <a:solidFill>
                <a:schemeClr val="accent1"/>
              </a:solidFill>
              <a:cs typeface="Calibri"/>
            </a:endParaRPr>
          </a:p>
          <a:p>
            <a:pPr lvl="1"/>
            <a:r>
              <a:rPr lang="sr-Latn-RS" sz="1400" dirty="0" err="1">
                <a:cs typeface="Calibri"/>
              </a:rPr>
              <a:t>Iot</a:t>
            </a:r>
            <a:r>
              <a:rPr lang="sr-Latn-RS" sz="1400" dirty="0">
                <a:cs typeface="Calibri"/>
              </a:rPr>
              <a:t> </a:t>
            </a:r>
            <a:r>
              <a:rPr lang="sr-Latn-RS" sz="1400" dirty="0" err="1">
                <a:cs typeface="Calibri"/>
              </a:rPr>
              <a:t>Edge</a:t>
            </a:r>
            <a:r>
              <a:rPr lang="sr-Latn-RS" sz="1400" dirty="0">
                <a:cs typeface="Calibri"/>
              </a:rPr>
              <a:t> Device – raznoliki </a:t>
            </a:r>
            <a:r>
              <a:rPr lang="sr-Latn-RS" sz="1400" dirty="0" err="1">
                <a:cs typeface="Calibri"/>
              </a:rPr>
              <a:t>uredjaji</a:t>
            </a:r>
            <a:r>
              <a:rPr lang="sr-Latn-RS" sz="1400" dirty="0">
                <a:cs typeface="Calibri"/>
              </a:rPr>
              <a:t> na kojima se izvršava </a:t>
            </a:r>
            <a:r>
              <a:rPr lang="sr-Latn-RS" sz="1400" dirty="0" err="1">
                <a:cs typeface="Calibri"/>
              </a:rPr>
              <a:t>IoT</a:t>
            </a:r>
            <a:r>
              <a:rPr lang="sr-Latn-RS" sz="1400" dirty="0">
                <a:cs typeface="Calibri"/>
              </a:rPr>
              <a:t> </a:t>
            </a:r>
            <a:r>
              <a:rPr lang="sr-Latn-RS" sz="1400" dirty="0" err="1">
                <a:cs typeface="Calibri"/>
              </a:rPr>
              <a:t>Edge</a:t>
            </a:r>
            <a:r>
              <a:rPr lang="sr-Latn-RS" sz="1400" dirty="0">
                <a:cs typeface="Calibri"/>
              </a:rPr>
              <a:t> </a:t>
            </a:r>
            <a:r>
              <a:rPr lang="sr-Latn-RS" sz="1400" dirty="0" err="1">
                <a:cs typeface="Calibri"/>
              </a:rPr>
              <a:t>runtime</a:t>
            </a:r>
            <a:r>
              <a:rPr lang="sr-Latn-RS" sz="1400" dirty="0">
                <a:cs typeface="Calibri"/>
              </a:rPr>
              <a:t> čime se omogućava </a:t>
            </a:r>
            <a:r>
              <a:rPr lang="sr-Latn-RS" sz="1400" dirty="0" err="1">
                <a:cs typeface="Calibri"/>
              </a:rPr>
              <a:t>Edge</a:t>
            </a:r>
            <a:r>
              <a:rPr lang="sr-Latn-RS" sz="1400" dirty="0">
                <a:cs typeface="Calibri"/>
              </a:rPr>
              <a:t> </a:t>
            </a:r>
            <a:r>
              <a:rPr lang="sr-Latn-RS" sz="1400" dirty="0" err="1">
                <a:cs typeface="Calibri"/>
              </a:rPr>
              <a:t>computing</a:t>
            </a:r>
            <a:endParaRPr lang="sr-Latn-RS" sz="1400" dirty="0">
              <a:cs typeface="Calibri"/>
            </a:endParaRPr>
          </a:p>
          <a:p>
            <a:pPr lvl="1"/>
            <a:r>
              <a:rPr lang="sr-Latn-RS" sz="1400" dirty="0" err="1">
                <a:cs typeface="Calibri"/>
              </a:rPr>
              <a:t>IoT</a:t>
            </a:r>
            <a:r>
              <a:rPr lang="sr-Latn-RS" sz="1400" dirty="0">
                <a:cs typeface="Calibri"/>
              </a:rPr>
              <a:t> Device – raznoliki </a:t>
            </a:r>
            <a:r>
              <a:rPr lang="sr-Latn-RS" sz="1400" dirty="0" err="1">
                <a:cs typeface="Calibri"/>
              </a:rPr>
              <a:t>uredjaji</a:t>
            </a:r>
            <a:r>
              <a:rPr lang="sr-Latn-RS" sz="1400" dirty="0">
                <a:cs typeface="Calibri"/>
              </a:rPr>
              <a:t> koji ne podržavaju </a:t>
            </a:r>
            <a:r>
              <a:rPr lang="sr-Latn-RS" sz="1400" dirty="0" err="1">
                <a:cs typeface="Calibri"/>
              </a:rPr>
              <a:t>Edge</a:t>
            </a:r>
            <a:r>
              <a:rPr lang="sr-Latn-RS" sz="1400" dirty="0">
                <a:cs typeface="Calibri"/>
              </a:rPr>
              <a:t> </a:t>
            </a:r>
            <a:r>
              <a:rPr lang="sr-Latn-RS" sz="1400" dirty="0" err="1">
                <a:cs typeface="Calibri"/>
              </a:rPr>
              <a:t>computing</a:t>
            </a:r>
            <a:endParaRPr lang="sr-Latn-RS" sz="1400" dirty="0">
              <a:cs typeface="Calibri"/>
            </a:endParaRPr>
          </a:p>
          <a:p>
            <a:endParaRPr lang="sr-Latn-RS" sz="1600">
              <a:cs typeface="Calibri"/>
            </a:endParaRPr>
          </a:p>
          <a:p>
            <a:endParaRPr lang="sr-Latn-RS" sz="1600">
              <a:cs typeface="Calibri"/>
            </a:endParaRPr>
          </a:p>
        </p:txBody>
      </p:sp>
      <p:sp>
        <p:nvSpPr>
          <p:cNvPr id="5" name="Čuvar mesta za broj slajda 4">
            <a:extLst>
              <a:ext uri="{FF2B5EF4-FFF2-40B4-BE49-F238E27FC236}">
                <a16:creationId xmlns:a16="http://schemas.microsoft.com/office/drawing/2014/main" id="{D31F111E-3115-4756-9173-8FAC51E9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sr-Latn-RS"/>
          </a:p>
        </p:txBody>
      </p: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ECEFC6DE-AABD-4B30-8D5A-F431877EC13E}"/>
              </a:ext>
            </a:extLst>
          </p:cNvPr>
          <p:cNvSpPr txBox="1"/>
          <p:nvPr/>
        </p:nvSpPr>
        <p:spPr>
          <a:xfrm>
            <a:off x="531983" y="4186184"/>
            <a:ext cx="8080031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sr-Latn-RS" sz="1600" dirty="0">
                <a:solidFill>
                  <a:schemeClr val="accent1">
                    <a:lumMod val="75000"/>
                  </a:schemeClr>
                </a:solidFill>
              </a:rPr>
              <a:t>Akcije</a:t>
            </a:r>
          </a:p>
          <a:p>
            <a:pPr marL="742950" lvl="1" indent="-285750">
              <a:buFont typeface="Arial"/>
              <a:buChar char="•"/>
            </a:pPr>
            <a:r>
              <a:rPr lang="sr-Latn-RS" sz="1400" dirty="0" err="1">
                <a:cs typeface="Calibri"/>
              </a:rPr>
              <a:t>User</a:t>
            </a:r>
            <a:r>
              <a:rPr lang="sr-Latn-RS" sz="1400" dirty="0">
                <a:cs typeface="Calibri"/>
              </a:rPr>
              <a:t> Management – Omogućava </a:t>
            </a:r>
            <a:r>
              <a:rPr lang="sr-Latn-RS" sz="1400" dirty="0" err="1">
                <a:cs typeface="Calibri"/>
              </a:rPr>
              <a:t>autentifikaciju</a:t>
            </a:r>
            <a:r>
              <a:rPr lang="sr-Latn-RS" sz="1400" dirty="0">
                <a:cs typeface="Calibri"/>
              </a:rPr>
              <a:t> i autorizaciju korisnika kao i njihovo brisanje i dodavanje novih</a:t>
            </a:r>
          </a:p>
          <a:p>
            <a:pPr marL="742950" lvl="1" indent="-285750">
              <a:buFont typeface="Arial"/>
              <a:buChar char="•"/>
            </a:pPr>
            <a:r>
              <a:rPr lang="sr-Latn-RS" sz="1400" dirty="0">
                <a:cs typeface="Calibri"/>
              </a:rPr>
              <a:t>Business </a:t>
            </a:r>
            <a:r>
              <a:rPr lang="sr-Latn-RS" sz="1400" dirty="0" err="1">
                <a:cs typeface="Calibri"/>
              </a:rPr>
              <a:t>integration</a:t>
            </a:r>
            <a:r>
              <a:rPr lang="sr-Latn-RS" sz="1400" dirty="0">
                <a:cs typeface="Calibri"/>
              </a:rPr>
              <a:t> - Spajanje rezultata analitike s postojećim poslovnim aplikacijama</a:t>
            </a:r>
          </a:p>
          <a:p>
            <a:pPr marL="742950" lvl="1" indent="-285750">
              <a:buFont typeface="Arial"/>
              <a:buChar char="•"/>
            </a:pPr>
            <a:r>
              <a:rPr lang="sr-Latn-RS" sz="1400" dirty="0" err="1">
                <a:cs typeface="Calibri"/>
              </a:rPr>
              <a:t>Machine</a:t>
            </a:r>
            <a:r>
              <a:rPr lang="sr-Latn-RS" sz="1400" dirty="0">
                <a:cs typeface="Calibri"/>
              </a:rPr>
              <a:t> </a:t>
            </a:r>
            <a:r>
              <a:rPr lang="sr-Latn-RS" sz="1400" dirty="0" err="1">
                <a:cs typeface="Calibri"/>
              </a:rPr>
              <a:t>learning</a:t>
            </a:r>
            <a:r>
              <a:rPr lang="sr-Latn-RS" sz="1400" dirty="0">
                <a:cs typeface="Calibri"/>
              </a:rPr>
              <a:t> – Azure nudi dve opcije ML-a:</a:t>
            </a:r>
          </a:p>
          <a:p>
            <a:pPr marL="1200150" lvl="2" indent="-285750">
              <a:buFont typeface="Arial"/>
              <a:buChar char="•"/>
            </a:pPr>
            <a:r>
              <a:rPr lang="sr-Latn-RS" sz="1400" dirty="0" err="1">
                <a:cs typeface="Calibri" panose="020F0502020204030204"/>
              </a:rPr>
              <a:t>Cloud</a:t>
            </a:r>
            <a:r>
              <a:rPr lang="sr-Latn-RS" sz="1400" dirty="0">
                <a:cs typeface="Calibri" panose="020F0502020204030204"/>
              </a:rPr>
              <a:t> ML – procesi ML-a se izvršavaju u </a:t>
            </a:r>
            <a:r>
              <a:rPr lang="sr-Latn-RS" sz="1400" dirty="0" err="1">
                <a:cs typeface="Calibri" panose="020F0502020204030204"/>
              </a:rPr>
              <a:t>cloud</a:t>
            </a:r>
            <a:r>
              <a:rPr lang="sr-Latn-RS" sz="1400" dirty="0">
                <a:cs typeface="Calibri" panose="020F0502020204030204"/>
              </a:rPr>
              <a:t>-u nad podacima u </a:t>
            </a:r>
            <a:r>
              <a:rPr lang="sr-Latn-RS" sz="1400" dirty="0" err="1">
                <a:cs typeface="Calibri" panose="020F0502020204030204"/>
              </a:rPr>
              <a:t>Cold</a:t>
            </a:r>
            <a:r>
              <a:rPr lang="sr-Latn-RS" sz="1400" dirty="0">
                <a:cs typeface="Calibri" panose="020F0502020204030204"/>
              </a:rPr>
              <a:t> </a:t>
            </a:r>
            <a:r>
              <a:rPr lang="sr-Latn-RS" sz="1400" dirty="0" err="1">
                <a:cs typeface="Calibri" panose="020F0502020204030204"/>
              </a:rPr>
              <a:t>path</a:t>
            </a:r>
            <a:r>
              <a:rPr lang="sr-Latn-RS" sz="1400" dirty="0">
                <a:cs typeface="Calibri" panose="020F0502020204030204"/>
              </a:rPr>
              <a:t> store-u</a:t>
            </a:r>
          </a:p>
          <a:p>
            <a:pPr marL="1200150" lvl="2" indent="-285750">
              <a:buFont typeface="Arial"/>
              <a:buChar char="•"/>
            </a:pPr>
            <a:r>
              <a:rPr lang="sr-Latn-RS" sz="1400" dirty="0" err="1">
                <a:cs typeface="Calibri" panose="020F0502020204030204"/>
              </a:rPr>
              <a:t>Edge</a:t>
            </a:r>
            <a:r>
              <a:rPr lang="sr-Latn-RS" sz="1400" dirty="0">
                <a:cs typeface="Calibri" panose="020F0502020204030204"/>
              </a:rPr>
              <a:t> ML – procesi ML-a se izvršavaju na </a:t>
            </a:r>
            <a:r>
              <a:rPr lang="sr-Latn-RS" sz="1400" dirty="0" err="1">
                <a:cs typeface="Calibri" panose="020F0502020204030204"/>
              </a:rPr>
              <a:t>Edge</a:t>
            </a:r>
            <a:r>
              <a:rPr lang="sr-Latn-RS" sz="1400" dirty="0">
                <a:cs typeface="Calibri" panose="020F0502020204030204"/>
              </a:rPr>
              <a:t> </a:t>
            </a:r>
            <a:r>
              <a:rPr lang="sr-Latn-RS" sz="1400" dirty="0" err="1">
                <a:cs typeface="Calibri" panose="020F0502020204030204"/>
              </a:rPr>
              <a:t>uredjajima</a:t>
            </a:r>
            <a:r>
              <a:rPr lang="sr-Latn-RS" sz="1400" dirty="0">
                <a:cs typeface="Calibri" panose="020F0502020204030204"/>
              </a:rPr>
              <a:t> čime se izbegava </a:t>
            </a:r>
            <a:r>
              <a:rPr lang="sr-Latn-RS" sz="1400" dirty="0" err="1">
                <a:cs typeface="Calibri" panose="020F0502020204030204"/>
              </a:rPr>
              <a:t>latencija</a:t>
            </a:r>
            <a:r>
              <a:rPr lang="sr-Latn-RS" sz="1400" dirty="0">
                <a:cs typeface="Calibri" panose="020F0502020204030204"/>
              </a:rPr>
              <a:t> koja postoji </a:t>
            </a:r>
            <a:r>
              <a:rPr lang="sr-Latn-RS" sz="1400" dirty="0" err="1">
                <a:cs typeface="Calibri" panose="020F0502020204030204"/>
              </a:rPr>
              <a:t>izmedju</a:t>
            </a:r>
            <a:r>
              <a:rPr lang="sr-Latn-RS" sz="1400" dirty="0">
                <a:cs typeface="Calibri" panose="020F0502020204030204"/>
              </a:rPr>
              <a:t> </a:t>
            </a:r>
            <a:r>
              <a:rPr lang="sr-Latn-RS" sz="1400" dirty="0" err="1">
                <a:cs typeface="Calibri" panose="020F0502020204030204"/>
              </a:rPr>
              <a:t>uredjaja</a:t>
            </a:r>
            <a:r>
              <a:rPr lang="sr-Latn-RS" sz="1400" dirty="0">
                <a:cs typeface="Calibri" panose="020F0502020204030204"/>
              </a:rPr>
              <a:t> i </a:t>
            </a:r>
            <a:r>
              <a:rPr lang="sr-Latn-RS" sz="1400" dirty="0" err="1">
                <a:cs typeface="Calibri" panose="020F0502020204030204"/>
              </a:rPr>
              <a:t>cloud</a:t>
            </a:r>
            <a:r>
              <a:rPr lang="sr-Latn-RS" sz="1400" dirty="0">
                <a:cs typeface="Calibri" panose="020F0502020204030204"/>
              </a:rPr>
              <a:t>-a i koristi se za Real Time rezultate</a:t>
            </a:r>
          </a:p>
        </p:txBody>
      </p:sp>
      <p:sp>
        <p:nvSpPr>
          <p:cNvPr id="7" name="Okvir za tekst 6">
            <a:extLst>
              <a:ext uri="{FF2B5EF4-FFF2-40B4-BE49-F238E27FC236}">
                <a16:creationId xmlns:a16="http://schemas.microsoft.com/office/drawing/2014/main" id="{426C0177-F85A-4D4B-AE6B-BBE43D4FBA50}"/>
              </a:ext>
            </a:extLst>
          </p:cNvPr>
          <p:cNvSpPr txBox="1"/>
          <p:nvPr/>
        </p:nvSpPr>
        <p:spPr>
          <a:xfrm>
            <a:off x="572880" y="1989921"/>
            <a:ext cx="769061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r-Latn-RS" sz="1600" err="1">
                <a:solidFill>
                  <a:schemeClr val="accent1"/>
                </a:solidFill>
                <a:cs typeface="Calibri"/>
              </a:rPr>
              <a:t>Services</a:t>
            </a:r>
            <a:endParaRPr lang="sr-Latn-RS" sz="1600">
              <a:solidFill>
                <a:schemeClr val="accent1"/>
              </a:solidFill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sr-Latn-RS" sz="1400" dirty="0">
                <a:cs typeface="Calibri"/>
              </a:rPr>
              <a:t>Data </a:t>
            </a:r>
            <a:r>
              <a:rPr lang="sr-Latn-RS" sz="1400" dirty="0" err="1">
                <a:cs typeface="Calibri"/>
              </a:rPr>
              <a:t>transformations</a:t>
            </a:r>
            <a:r>
              <a:rPr lang="sr-Latn-RS" sz="1400" dirty="0">
                <a:cs typeface="Calibri"/>
              </a:rPr>
              <a:t> - Transformacija podataka sa servisima kao što su </a:t>
            </a:r>
            <a:r>
              <a:rPr lang="sr-Latn-RS" sz="1400" dirty="0" err="1">
                <a:cs typeface="Calibri"/>
              </a:rPr>
              <a:t>Function</a:t>
            </a:r>
            <a:r>
              <a:rPr lang="sr-Latn-RS" sz="1400" dirty="0">
                <a:cs typeface="Calibri"/>
              </a:rPr>
              <a:t> </a:t>
            </a:r>
            <a:r>
              <a:rPr lang="sr-Latn-RS" sz="1400" dirty="0" err="1">
                <a:cs typeface="Calibri"/>
              </a:rPr>
              <a:t>App</a:t>
            </a:r>
            <a:r>
              <a:rPr lang="sr-Latn-RS" sz="1400" dirty="0">
                <a:cs typeface="Calibri"/>
              </a:rPr>
              <a:t>, Web </a:t>
            </a:r>
            <a:r>
              <a:rPr lang="sr-Latn-RS" sz="1400" dirty="0" err="1">
                <a:cs typeface="Calibri"/>
              </a:rPr>
              <a:t>job</a:t>
            </a:r>
            <a:r>
              <a:rPr lang="sr-Latn-RS" sz="1400" dirty="0">
                <a:cs typeface="Calibri"/>
              </a:rPr>
              <a:t> ili neki sopstveni servis.</a:t>
            </a:r>
          </a:p>
          <a:p>
            <a:pPr marL="742950" lvl="1" indent="-285750">
              <a:buFont typeface="Arial"/>
              <a:buChar char="•"/>
            </a:pPr>
            <a:r>
              <a:rPr lang="sr-Latn-RS" sz="1400" dirty="0" err="1">
                <a:cs typeface="Calibri"/>
              </a:rPr>
              <a:t>Warm</a:t>
            </a:r>
            <a:r>
              <a:rPr lang="sr-Latn-RS" sz="1400" dirty="0">
                <a:cs typeface="Calibri"/>
              </a:rPr>
              <a:t> </a:t>
            </a:r>
            <a:r>
              <a:rPr lang="sr-Latn-RS" sz="1400" dirty="0" err="1">
                <a:cs typeface="Calibri"/>
              </a:rPr>
              <a:t>path</a:t>
            </a:r>
            <a:r>
              <a:rPr lang="sr-Latn-RS" sz="1400" dirty="0">
                <a:cs typeface="Calibri"/>
              </a:rPr>
              <a:t> store -  Skladišta za brz pristup podacima, baze podataka kao što su </a:t>
            </a:r>
            <a:r>
              <a:rPr lang="sr-Latn-RS" sz="1400" dirty="0" err="1">
                <a:cs typeface="Calibri"/>
              </a:rPr>
              <a:t>Cosmos</a:t>
            </a:r>
            <a:r>
              <a:rPr lang="sr-Latn-RS" sz="1400" dirty="0">
                <a:cs typeface="Calibri"/>
              </a:rPr>
              <a:t> DB omogućavaju brz pristup podacima od značaja.</a:t>
            </a:r>
          </a:p>
          <a:p>
            <a:pPr marL="742950" lvl="1" indent="-285750">
              <a:buFont typeface="Arial"/>
              <a:buChar char="•"/>
            </a:pPr>
            <a:r>
              <a:rPr lang="sr-Latn-RS" sz="1400" dirty="0" err="1">
                <a:cs typeface="Calibri"/>
              </a:rPr>
              <a:t>Cold</a:t>
            </a:r>
            <a:r>
              <a:rPr lang="sr-Latn-RS" sz="1400" dirty="0">
                <a:cs typeface="Calibri"/>
              </a:rPr>
              <a:t> </a:t>
            </a:r>
            <a:r>
              <a:rPr lang="sr-Latn-RS" sz="1400" dirty="0" err="1">
                <a:cs typeface="Calibri"/>
              </a:rPr>
              <a:t>path</a:t>
            </a:r>
            <a:r>
              <a:rPr lang="sr-Latn-RS" sz="1400" dirty="0">
                <a:cs typeface="Calibri"/>
              </a:rPr>
              <a:t> store - </a:t>
            </a:r>
            <a:r>
              <a:rPr lang="sr-Latn-RS" sz="1400" dirty="0" err="1">
                <a:cs typeface="Calibri"/>
              </a:rPr>
              <a:t>Skadišta</a:t>
            </a:r>
            <a:r>
              <a:rPr lang="sr-Latn-RS" sz="1400" dirty="0">
                <a:cs typeface="Calibri"/>
              </a:rPr>
              <a:t> koja ne zahtevaju brz odziv, Microsoft nudi povoljno </a:t>
            </a:r>
            <a:r>
              <a:rPr lang="sr-Latn-RS" sz="1400" dirty="0" err="1">
                <a:cs typeface="Calibri"/>
              </a:rPr>
              <a:t>Storage</a:t>
            </a:r>
            <a:r>
              <a:rPr lang="sr-Latn-RS" sz="1400" dirty="0">
                <a:cs typeface="Calibri"/>
              </a:rPr>
              <a:t> </a:t>
            </a:r>
            <a:r>
              <a:rPr lang="sr-Latn-RS" sz="1400" dirty="0" err="1">
                <a:cs typeface="Calibri"/>
              </a:rPr>
              <a:t>blob</a:t>
            </a:r>
            <a:r>
              <a:rPr lang="sr-Latn-RS" sz="1400" dirty="0">
                <a:cs typeface="Calibri"/>
              </a:rPr>
              <a:t> rešenje.</a:t>
            </a:r>
          </a:p>
          <a:p>
            <a:pPr marL="742950" lvl="1" indent="-285750">
              <a:buFont typeface="Arial"/>
              <a:buChar char="•"/>
            </a:pPr>
            <a:r>
              <a:rPr lang="sr-Latn-RS" sz="1400" dirty="0" err="1">
                <a:cs typeface="Calibri"/>
              </a:rPr>
              <a:t>Stream</a:t>
            </a:r>
            <a:r>
              <a:rPr lang="sr-Latn-RS" sz="1400" dirty="0">
                <a:cs typeface="Calibri"/>
              </a:rPr>
              <a:t> </a:t>
            </a:r>
            <a:r>
              <a:rPr lang="sr-Latn-RS" sz="1400" dirty="0" err="1">
                <a:cs typeface="Calibri"/>
              </a:rPr>
              <a:t>processing</a:t>
            </a:r>
            <a:r>
              <a:rPr lang="sr-Latn-RS" sz="1400" dirty="0">
                <a:cs typeface="Calibri"/>
              </a:rPr>
              <a:t> - </a:t>
            </a:r>
            <a:r>
              <a:rPr lang="sr-Latn-RS" sz="1400" dirty="0" err="1">
                <a:cs typeface="Calibri"/>
              </a:rPr>
              <a:t>Stream</a:t>
            </a:r>
            <a:r>
              <a:rPr lang="sr-Latn-RS" sz="1400" dirty="0">
                <a:cs typeface="Calibri"/>
              </a:rPr>
              <a:t> </a:t>
            </a:r>
            <a:r>
              <a:rPr lang="sr-Latn-RS" sz="1400" dirty="0" err="1">
                <a:cs typeface="Calibri"/>
              </a:rPr>
              <a:t>Analytics</a:t>
            </a:r>
            <a:r>
              <a:rPr lang="sr-Latn-RS" sz="1400" dirty="0">
                <a:cs typeface="Calibri"/>
              </a:rPr>
              <a:t>  pruža brzu i jednostavnu </a:t>
            </a:r>
            <a:r>
              <a:rPr lang="sr-Latn-RS" sz="1400" dirty="0" err="1">
                <a:cs typeface="Calibri"/>
              </a:rPr>
              <a:t>izgranju</a:t>
            </a:r>
            <a:r>
              <a:rPr lang="sr-Latn-RS" sz="1400" dirty="0">
                <a:cs typeface="Calibri"/>
              </a:rPr>
              <a:t> </a:t>
            </a:r>
            <a:r>
              <a:rPr lang="sr-Latn-RS" sz="1400" dirty="0" err="1">
                <a:cs typeface="Calibri"/>
              </a:rPr>
              <a:t>pipeline</a:t>
            </a:r>
            <a:r>
              <a:rPr lang="sr-Latn-RS" sz="1400" dirty="0">
                <a:cs typeface="Calibri"/>
              </a:rPr>
              <a:t>-a za obradu podataka i filtriranje podataka, moguća je implementacija kako na </a:t>
            </a:r>
            <a:r>
              <a:rPr lang="sr-Latn-RS" sz="1400" dirty="0" err="1">
                <a:cs typeface="Calibri"/>
              </a:rPr>
              <a:t>cloud</a:t>
            </a:r>
            <a:r>
              <a:rPr lang="sr-Latn-RS" sz="1400" dirty="0">
                <a:cs typeface="Calibri"/>
              </a:rPr>
              <a:t>-u, tako i na </a:t>
            </a:r>
            <a:r>
              <a:rPr lang="sr-Latn-RS" sz="1400" dirty="0" err="1">
                <a:cs typeface="Calibri"/>
              </a:rPr>
              <a:t>edge</a:t>
            </a:r>
            <a:r>
              <a:rPr lang="sr-Latn-RS" sz="1400" dirty="0">
                <a:cs typeface="Calibri"/>
              </a:rPr>
              <a:t>-u.</a:t>
            </a:r>
          </a:p>
        </p:txBody>
      </p:sp>
    </p:spTree>
    <p:extLst>
      <p:ext uri="{BB962C8B-B14F-4D97-AF65-F5344CB8AC3E}">
        <p14:creationId xmlns:p14="http://schemas.microsoft.com/office/powerpoint/2010/main" val="111943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slov 2">
            <a:extLst>
              <a:ext uri="{FF2B5EF4-FFF2-40B4-BE49-F238E27FC236}">
                <a16:creationId xmlns:a16="http://schemas.microsoft.com/office/drawing/2014/main" id="{34A987C5-5445-4C9E-9A61-583DF20AB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49" y="314934"/>
            <a:ext cx="7886699" cy="420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Grafički prikaz referentne arhitekture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Slika 8" descr="Slika na kojoj se nalazi snimak ekrana&#10;&#10;Opis je generisan sa veoma visokim stepenom pouzdanosti">
            <a:extLst>
              <a:ext uri="{FF2B5EF4-FFF2-40B4-BE49-F238E27FC236}">
                <a16:creationId xmlns:a16="http://schemas.microsoft.com/office/drawing/2014/main" id="{4B0F6245-F47C-4383-B701-5CF0696D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01804"/>
            <a:ext cx="7886699" cy="5031494"/>
          </a:xfrm>
          <a:prstGeom prst="rect">
            <a:avLst/>
          </a:prstGeom>
        </p:spPr>
      </p:pic>
      <p:sp>
        <p:nvSpPr>
          <p:cNvPr id="4" name="Čuvar mesta za podnožje 3">
            <a:extLst>
              <a:ext uri="{FF2B5EF4-FFF2-40B4-BE49-F238E27FC236}">
                <a16:creationId xmlns:a16="http://schemas.microsoft.com/office/drawing/2014/main" id="{832BDFEA-CF24-4442-9615-B9BFA8FC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568" y="6356351"/>
            <a:ext cx="8626887" cy="365125"/>
          </a:xfrm>
        </p:spPr>
        <p:txBody>
          <a:bodyPr/>
          <a:lstStyle/>
          <a:p>
            <a:r>
              <a:rPr lang="sr-Latn-RS">
                <a:cs typeface="Calibri"/>
              </a:rPr>
              <a:t>Slika preuzeta sa: </a:t>
            </a:r>
            <a:r>
              <a:rPr lang="sr-Latn-RS">
                <a:ea typeface="+mn-lt"/>
                <a:cs typeface="+mn-lt"/>
                <a:hlinkClick r:id="rId3"/>
              </a:rPr>
              <a:t>https://docs.microsoft.com/en-us/azure/architecture/reference-architectures/iot</a:t>
            </a:r>
            <a:endParaRPr lang="sr-Latn-RS"/>
          </a:p>
        </p:txBody>
      </p:sp>
      <p:sp>
        <p:nvSpPr>
          <p:cNvPr id="5" name="Čuvar mesta za broj slajda 4">
            <a:extLst>
              <a:ext uri="{FF2B5EF4-FFF2-40B4-BE49-F238E27FC236}">
                <a16:creationId xmlns:a16="http://schemas.microsoft.com/office/drawing/2014/main" id="{003D83C0-7700-487C-9DA5-4EB6DACC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4557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BF2AC47-75AA-4AE5-9AF9-4DE67699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18" y="968314"/>
            <a:ext cx="8549504" cy="1970249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457200">
              <a:buNone/>
            </a:pPr>
            <a:r>
              <a:rPr lang="sr-Latn-RS" sz="1800" dirty="0" err="1">
                <a:cs typeface="Calibri"/>
              </a:rPr>
              <a:t>IoT</a:t>
            </a:r>
            <a:r>
              <a:rPr lang="sr-Latn-RS" sz="1800" dirty="0">
                <a:cs typeface="Calibri"/>
              </a:rPr>
              <a:t> </a:t>
            </a:r>
            <a:r>
              <a:rPr lang="sr-Latn-RS" sz="1800" dirty="0" err="1">
                <a:cs typeface="Calibri"/>
              </a:rPr>
              <a:t>service</a:t>
            </a:r>
            <a:r>
              <a:rPr lang="sr-Latn-RS" sz="1800" dirty="0">
                <a:cs typeface="Calibri"/>
              </a:rPr>
              <a:t> </a:t>
            </a:r>
            <a:r>
              <a:rPr lang="sr-Latn-RS" sz="1800" dirty="0" err="1">
                <a:cs typeface="Calibri"/>
              </a:rPr>
              <a:t>hostovan</a:t>
            </a:r>
            <a:r>
              <a:rPr lang="sr-Latn-RS" sz="1800" dirty="0">
                <a:cs typeface="Calibri"/>
              </a:rPr>
              <a:t> na Azure </a:t>
            </a:r>
            <a:r>
              <a:rPr lang="sr-Latn-RS" sz="1800" dirty="0" err="1">
                <a:cs typeface="Calibri"/>
              </a:rPr>
              <a:t>cloud</a:t>
            </a:r>
            <a:r>
              <a:rPr lang="sr-Latn-RS" sz="1800" dirty="0">
                <a:cs typeface="Calibri"/>
              </a:rPr>
              <a:t>-u koji omogućava povezivanje, </a:t>
            </a:r>
            <a:r>
              <a:rPr lang="sr-Latn-RS" sz="1800" dirty="0" err="1">
                <a:cs typeface="Calibri"/>
              </a:rPr>
              <a:t>autentifikaciju</a:t>
            </a:r>
            <a:r>
              <a:rPr lang="sr-Latn-RS" sz="1800" dirty="0">
                <a:cs typeface="Calibri"/>
              </a:rPr>
              <a:t> kao i </a:t>
            </a:r>
            <a:r>
              <a:rPr lang="sr-Latn-RS" sz="1800" dirty="0" err="1">
                <a:cs typeface="Calibri"/>
              </a:rPr>
              <a:t>bidirekcionu</a:t>
            </a:r>
            <a:r>
              <a:rPr lang="sr-Latn-RS" sz="1800" dirty="0">
                <a:cs typeface="Calibri"/>
              </a:rPr>
              <a:t> komunikaciju </a:t>
            </a:r>
            <a:r>
              <a:rPr lang="sr-Latn-RS" sz="1800" dirty="0" err="1">
                <a:cs typeface="Calibri"/>
              </a:rPr>
              <a:t>izmedju</a:t>
            </a:r>
            <a:r>
              <a:rPr lang="sr-Latn-RS" sz="1800" dirty="0">
                <a:cs typeface="Calibri"/>
              </a:rPr>
              <a:t> aplikacija i </a:t>
            </a:r>
            <a:r>
              <a:rPr lang="sr-Latn-RS" sz="1800" dirty="0" err="1">
                <a:cs typeface="Calibri"/>
              </a:rPr>
              <a:t>uredjaja</a:t>
            </a:r>
            <a:r>
              <a:rPr lang="sr-Latn-RS" sz="1800" dirty="0">
                <a:cs typeface="Calibri"/>
              </a:rPr>
              <a:t> kojim se upravlja tom aplikacijom. </a:t>
            </a:r>
            <a:endParaRPr lang="sr-Latn-RS">
              <a:cs typeface="Calibri"/>
            </a:endParaRPr>
          </a:p>
          <a:p>
            <a:pPr marL="0" indent="457200">
              <a:buNone/>
            </a:pPr>
            <a:r>
              <a:rPr lang="sr-Latn-RS" sz="1800" dirty="0">
                <a:cs typeface="Calibri"/>
              </a:rPr>
              <a:t>Predstavlja </a:t>
            </a:r>
            <a:r>
              <a:rPr lang="sr-Latn-RS" sz="1800" dirty="0" err="1">
                <a:cs typeface="Calibri"/>
              </a:rPr>
              <a:t>gateway</a:t>
            </a:r>
            <a:r>
              <a:rPr lang="sr-Latn-RS" sz="1800" dirty="0">
                <a:cs typeface="Calibri"/>
              </a:rPr>
              <a:t> </a:t>
            </a:r>
            <a:r>
              <a:rPr lang="sr-Latn-RS" sz="1800" dirty="0" err="1">
                <a:cs typeface="Calibri"/>
              </a:rPr>
              <a:t>izmedju</a:t>
            </a:r>
            <a:r>
              <a:rPr lang="sr-Latn-RS" sz="1800" dirty="0">
                <a:cs typeface="Calibri"/>
              </a:rPr>
              <a:t> </a:t>
            </a:r>
            <a:r>
              <a:rPr lang="sr-Latn-RS" sz="1800" dirty="0" err="1">
                <a:cs typeface="Calibri"/>
              </a:rPr>
              <a:t>uredjaja</a:t>
            </a:r>
            <a:r>
              <a:rPr lang="sr-Latn-RS" sz="1800" dirty="0">
                <a:cs typeface="Calibri"/>
              </a:rPr>
              <a:t> i </a:t>
            </a:r>
            <a:r>
              <a:rPr lang="sr-Latn-RS" sz="1800" dirty="0" err="1">
                <a:cs typeface="Calibri"/>
              </a:rPr>
              <a:t>cloud</a:t>
            </a:r>
            <a:r>
              <a:rPr lang="sr-Latn-RS" sz="1800" dirty="0">
                <a:cs typeface="Calibri"/>
              </a:rPr>
              <a:t>-a tj. </a:t>
            </a:r>
            <a:r>
              <a:rPr lang="sr-Latn-RS" sz="1800" dirty="0" err="1">
                <a:cs typeface="Calibri"/>
              </a:rPr>
              <a:t>middleware</a:t>
            </a:r>
            <a:r>
              <a:rPr lang="sr-Latn-RS" sz="1800" dirty="0">
                <a:cs typeface="Calibri"/>
              </a:rPr>
              <a:t> komponentu za Microsoft-ovu širu sliku </a:t>
            </a:r>
            <a:r>
              <a:rPr lang="sr-Latn-RS" sz="1800" dirty="0" err="1">
                <a:cs typeface="Calibri"/>
              </a:rPr>
              <a:t>IoT</a:t>
            </a:r>
            <a:r>
              <a:rPr lang="sr-Latn-RS" sz="1800" dirty="0">
                <a:cs typeface="Calibri"/>
              </a:rPr>
              <a:t>-a koja obuhvata prikupljanje podataka sa </a:t>
            </a:r>
            <a:r>
              <a:rPr lang="sr-Latn-RS" sz="1800" dirty="0" err="1">
                <a:cs typeface="Calibri"/>
              </a:rPr>
              <a:t>uredjaja</a:t>
            </a:r>
            <a:r>
              <a:rPr lang="sr-Latn-RS" sz="1800" dirty="0">
                <a:cs typeface="Calibri"/>
              </a:rPr>
              <a:t> svih vrsta kako bi se oni iskoristili u podršci poslovne inteligencije ili kako bi omogućili vršenje preventivnog održavanja kod industrijskih mašina.</a:t>
            </a:r>
            <a:endParaRPr lang="sr-Latn-RS" dirty="0">
              <a:cs typeface="Calibri" panose="020F0502020204030204"/>
            </a:endParaRPr>
          </a:p>
          <a:p>
            <a:pPr marL="0" indent="0">
              <a:buNone/>
            </a:pPr>
            <a:endParaRPr lang="sr-Latn-RS" sz="1800">
              <a:cs typeface="Calibri"/>
            </a:endParaRPr>
          </a:p>
        </p:txBody>
      </p:sp>
      <p:sp>
        <p:nvSpPr>
          <p:cNvPr id="4" name="Čuvar mesta za broj slajda 3">
            <a:extLst>
              <a:ext uri="{FF2B5EF4-FFF2-40B4-BE49-F238E27FC236}">
                <a16:creationId xmlns:a16="http://schemas.microsoft.com/office/drawing/2014/main" id="{957D66DC-858A-452E-99D4-9DA3B84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sr-Latn-RS"/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id="{3FB3ED7D-E540-4590-98F3-E6096215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7" y="134953"/>
            <a:ext cx="7721447" cy="56815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sr-Latn-RS" sz="3600">
                <a:solidFill>
                  <a:schemeClr val="accent1"/>
                </a:solidFill>
                <a:cs typeface="Calibri Light"/>
              </a:rPr>
              <a:t>Azure </a:t>
            </a:r>
            <a:r>
              <a:rPr lang="sr-Latn-RS" sz="3600" err="1">
                <a:solidFill>
                  <a:schemeClr val="accent1"/>
                </a:solidFill>
                <a:cs typeface="Calibri Light"/>
              </a:rPr>
              <a:t>IoT</a:t>
            </a:r>
            <a:r>
              <a:rPr lang="sr-Latn-RS" sz="3600">
                <a:solidFill>
                  <a:schemeClr val="accent1"/>
                </a:solidFill>
                <a:cs typeface="Calibri Light"/>
              </a:rPr>
              <a:t> </a:t>
            </a:r>
            <a:r>
              <a:rPr lang="sr-Latn-RS" sz="3600" err="1">
                <a:solidFill>
                  <a:schemeClr val="accent1"/>
                </a:solidFill>
                <a:cs typeface="Calibri Light"/>
              </a:rPr>
              <a:t>Hub</a:t>
            </a:r>
            <a:endParaRPr lang="sr-Latn-RS" sz="3600">
              <a:solidFill>
                <a:schemeClr val="accent1"/>
              </a:solidFill>
              <a:cs typeface="Calibri Light"/>
            </a:endParaRPr>
          </a:p>
        </p:txBody>
      </p:sp>
      <p:pic>
        <p:nvPicPr>
          <p:cNvPr id="7" name="Slika 7" descr="Slika na kojoj se nalazi snimak ekrana&#10;&#10;Opis je generisan sa veoma visokim stepenom pouzdanosti">
            <a:extLst>
              <a:ext uri="{FF2B5EF4-FFF2-40B4-BE49-F238E27FC236}">
                <a16:creationId xmlns:a16="http://schemas.microsoft.com/office/drawing/2014/main" id="{5AA21879-D485-42F9-A779-5A2A2E266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02" y="3122678"/>
            <a:ext cx="7618163" cy="3366858"/>
          </a:xfrm>
          <a:prstGeom prst="rect">
            <a:avLst/>
          </a:prstGeom>
        </p:spPr>
      </p:pic>
      <p:sp>
        <p:nvSpPr>
          <p:cNvPr id="10" name="Čuvar mesta za podnožje 7">
            <a:extLst>
              <a:ext uri="{FF2B5EF4-FFF2-40B4-BE49-F238E27FC236}">
                <a16:creationId xmlns:a16="http://schemas.microsoft.com/office/drawing/2014/main" id="{AF5F5287-D6E4-4F3E-8A9E-5CD0DB24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838" y="6480291"/>
            <a:ext cx="8404450" cy="365125"/>
          </a:xfrm>
        </p:spPr>
        <p:txBody>
          <a:bodyPr/>
          <a:lstStyle/>
          <a:p>
            <a:r>
              <a:rPr lang="sr-Latn-RS">
                <a:cs typeface="Calibri"/>
              </a:rPr>
              <a:t>Slika preuzeta sa: </a:t>
            </a:r>
            <a:r>
              <a:rPr lang="sr-Latn-RS">
                <a:ea typeface="+mn-lt"/>
                <a:cs typeface="+mn-lt"/>
                <a:hlinkClick r:id="rId3"/>
              </a:rPr>
              <a:t>https://azure.microsoft.com/en-us/blog/azure-iot-hub-message-enrichment-simplifies-downstream-processing-of-your-data/</a:t>
            </a:r>
            <a:endParaRPr lang="sr-Latn-RS" sz="1200">
              <a:solidFill>
                <a:srgbClr val="898989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25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4">
            <a:extLst>
              <a:ext uri="{FF2B5EF4-FFF2-40B4-BE49-F238E27FC236}">
                <a16:creationId xmlns:a16="http://schemas.microsoft.com/office/drawing/2014/main" id="{2E5CDBC3-DDE7-4ABA-BE34-1D5AB183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8" y="3538099"/>
            <a:ext cx="3142612" cy="2613585"/>
          </a:xfrm>
          <a:prstGeom prst="rect">
            <a:avLst/>
          </a:prstGeom>
        </p:spPr>
      </p:pic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DFB748E8-AAC0-4829-B26A-B23F95A3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sr-Latn-RS"/>
          </a:p>
        </p:txBody>
      </p:sp>
      <p:sp>
        <p:nvSpPr>
          <p:cNvPr id="8" name="Čuvar mesta za podnožje 7">
            <a:extLst>
              <a:ext uri="{FF2B5EF4-FFF2-40B4-BE49-F238E27FC236}">
                <a16:creationId xmlns:a16="http://schemas.microsoft.com/office/drawing/2014/main" id="{037B0921-BFDE-4182-A29A-D45B5461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43" y="6356351"/>
            <a:ext cx="8252969" cy="365125"/>
          </a:xfrm>
        </p:spPr>
        <p:txBody>
          <a:bodyPr/>
          <a:lstStyle/>
          <a:p>
            <a:r>
              <a:rPr lang="sr-Latn-RS">
                <a:cs typeface="Calibri"/>
              </a:rPr>
              <a:t>Slika preuzeta sa: </a:t>
            </a:r>
            <a:r>
              <a:rPr lang="sr-Latn-RS">
                <a:ea typeface="+mn-lt"/>
                <a:cs typeface="+mn-lt"/>
                <a:hlinkClick r:id="rId3"/>
              </a:rPr>
              <a:t>https://www.c-sharpcorner.com/article/what-is-azure-iot-hub/</a:t>
            </a:r>
            <a:endParaRPr lang="sr-Latn-RS" sz="1200">
              <a:solidFill>
                <a:srgbClr val="898989"/>
              </a:solidFill>
              <a:cs typeface="Calibri"/>
            </a:endParaRPr>
          </a:p>
        </p:txBody>
      </p:sp>
      <p:sp>
        <p:nvSpPr>
          <p:cNvPr id="2" name="Okvir za tekst 1">
            <a:extLst>
              <a:ext uri="{FF2B5EF4-FFF2-40B4-BE49-F238E27FC236}">
                <a16:creationId xmlns:a16="http://schemas.microsoft.com/office/drawing/2014/main" id="{A5440FFB-D1F2-4B95-A15C-B4BE65316C6D}"/>
              </a:ext>
            </a:extLst>
          </p:cNvPr>
          <p:cNvSpPr txBox="1"/>
          <p:nvPr/>
        </p:nvSpPr>
        <p:spPr>
          <a:xfrm>
            <a:off x="319530" y="336526"/>
            <a:ext cx="8402961" cy="34173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r-Latn-RS" sz="1600" dirty="0"/>
              <a:t>Životni</a:t>
            </a:r>
            <a:r>
              <a:rPr lang="sr-Latn-RS" sz="1600" dirty="0">
                <a:ea typeface="+mn-lt"/>
                <a:cs typeface="+mn-lt"/>
              </a:rPr>
              <a:t> ciklus </a:t>
            </a:r>
            <a:r>
              <a:rPr lang="sr-Latn-RS" sz="1600" dirty="0" err="1">
                <a:ea typeface="+mn-lt"/>
                <a:cs typeface="+mn-lt"/>
              </a:rPr>
              <a:t>IoT</a:t>
            </a:r>
            <a:r>
              <a:rPr lang="sr-Latn-RS" sz="1600" dirty="0">
                <a:ea typeface="+mn-lt"/>
                <a:cs typeface="+mn-lt"/>
              </a:rPr>
              <a:t> </a:t>
            </a:r>
            <a:r>
              <a:rPr lang="sr-Latn-RS" sz="1600" dirty="0" err="1">
                <a:ea typeface="+mn-lt"/>
                <a:cs typeface="+mn-lt"/>
              </a:rPr>
              <a:t>uredjaja</a:t>
            </a:r>
            <a:r>
              <a:rPr lang="sr-Latn-RS" sz="1600" dirty="0">
                <a:ea typeface="+mn-lt"/>
                <a:cs typeface="+mn-lt"/>
              </a:rPr>
              <a:t> sa </a:t>
            </a:r>
            <a:r>
              <a:rPr lang="sr-Latn-RS" sz="1600" dirty="0" err="1">
                <a:ea typeface="+mn-lt"/>
                <a:cs typeface="+mn-lt"/>
              </a:rPr>
              <a:t>IoT</a:t>
            </a:r>
            <a:r>
              <a:rPr lang="sr-Latn-RS" sz="1600" dirty="0">
                <a:ea typeface="+mn-lt"/>
                <a:cs typeface="+mn-lt"/>
              </a:rPr>
              <a:t> </a:t>
            </a:r>
            <a:r>
              <a:rPr lang="sr-Latn-RS" sz="1600" dirty="0" err="1">
                <a:ea typeface="+mn-lt"/>
                <a:cs typeface="+mn-lt"/>
              </a:rPr>
              <a:t>Hub</a:t>
            </a:r>
            <a:r>
              <a:rPr lang="sr-Latn-RS" sz="1600" dirty="0">
                <a:ea typeface="+mn-lt"/>
                <a:cs typeface="+mn-lt"/>
              </a:rPr>
              <a:t>-om</a:t>
            </a:r>
            <a:endParaRPr lang="en-US" sz="16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Planiranje – Kreiranje šeme konfiguracionih podataka </a:t>
            </a:r>
            <a:r>
              <a:rPr lang="sr-Latn-RS" sz="1600" dirty="0" err="1">
                <a:ea typeface="+mn-lt"/>
                <a:cs typeface="+mn-lt"/>
              </a:rPr>
              <a:t>uredjaja</a:t>
            </a:r>
            <a:r>
              <a:rPr lang="sr-Latn-RS" sz="1600" dirty="0">
                <a:ea typeface="+mn-lt"/>
                <a:cs typeface="+mn-lt"/>
              </a:rPr>
              <a:t> kako bi se lakše </a:t>
            </a:r>
            <a:r>
              <a:rPr lang="sr-Latn-RS" sz="1600" dirty="0" err="1">
                <a:ea typeface="+mn-lt"/>
                <a:cs typeface="+mn-lt"/>
              </a:rPr>
              <a:t>izvrsavale</a:t>
            </a:r>
            <a:r>
              <a:rPr lang="sr-Latn-RS" sz="1600" dirty="0">
                <a:ea typeface="+mn-lt"/>
                <a:cs typeface="+mn-lt"/>
              </a:rPr>
              <a:t> konfiguracione operacije.</a:t>
            </a:r>
            <a:endParaRPr lang="en-US" sz="16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sr-Latn-RS" sz="1600" dirty="0" err="1">
                <a:ea typeface="+mn-lt"/>
                <a:cs typeface="+mn-lt"/>
              </a:rPr>
              <a:t>Provizionisanje</a:t>
            </a:r>
            <a:r>
              <a:rPr lang="sr-Latn-RS" sz="1600" dirty="0">
                <a:ea typeface="+mn-lt"/>
                <a:cs typeface="+mn-lt"/>
              </a:rPr>
              <a:t> - Novim </a:t>
            </a:r>
            <a:r>
              <a:rPr lang="sr-Latn-RS" sz="1600" dirty="0" err="1">
                <a:ea typeface="+mn-lt"/>
                <a:cs typeface="+mn-lt"/>
              </a:rPr>
              <a:t>uredjajima</a:t>
            </a:r>
            <a:r>
              <a:rPr lang="sr-Latn-RS" sz="1600" dirty="0">
                <a:ea typeface="+mn-lt"/>
                <a:cs typeface="+mn-lt"/>
              </a:rPr>
              <a:t> povezanim na </a:t>
            </a:r>
            <a:r>
              <a:rPr lang="sr-Latn-RS" sz="1600" dirty="0" err="1">
                <a:ea typeface="+mn-lt"/>
                <a:cs typeface="+mn-lt"/>
              </a:rPr>
              <a:t>Hub</a:t>
            </a:r>
            <a:r>
              <a:rPr lang="sr-Latn-RS" sz="1600" dirty="0">
                <a:ea typeface="+mn-lt"/>
                <a:cs typeface="+mn-lt"/>
              </a:rPr>
              <a:t> se dodeljuju identiteti zbog </a:t>
            </a:r>
            <a:r>
              <a:rPr lang="sr-Latn-RS" sz="1600" dirty="0" err="1">
                <a:ea typeface="+mn-lt"/>
                <a:cs typeface="+mn-lt"/>
              </a:rPr>
              <a:t>autentifikacije</a:t>
            </a:r>
            <a:r>
              <a:rPr lang="sr-Latn-RS" sz="1600" dirty="0">
                <a:ea typeface="+mn-lt"/>
                <a:cs typeface="+mn-lt"/>
              </a:rPr>
              <a:t>(</a:t>
            </a:r>
            <a:r>
              <a:rPr lang="sr-Latn-RS" sz="1600" dirty="0" err="1">
                <a:ea typeface="+mn-lt"/>
                <a:cs typeface="+mn-lt"/>
              </a:rPr>
              <a:t>IoT</a:t>
            </a:r>
            <a:r>
              <a:rPr lang="sr-Latn-RS" sz="1600" dirty="0">
                <a:ea typeface="+mn-lt"/>
                <a:cs typeface="+mn-lt"/>
              </a:rPr>
              <a:t> </a:t>
            </a:r>
            <a:r>
              <a:rPr lang="sr-Latn-RS" sz="1600" dirty="0" err="1">
                <a:ea typeface="+mn-lt"/>
                <a:cs typeface="+mn-lt"/>
              </a:rPr>
              <a:t>Hub</a:t>
            </a:r>
            <a:r>
              <a:rPr lang="sr-Latn-RS" sz="1600" dirty="0">
                <a:ea typeface="+mn-lt"/>
                <a:cs typeface="+mn-lt"/>
              </a:rPr>
              <a:t> </a:t>
            </a:r>
            <a:r>
              <a:rPr lang="sr-Latn-RS" sz="1600" dirty="0" err="1">
                <a:ea typeface="+mn-lt"/>
                <a:cs typeface="+mn-lt"/>
              </a:rPr>
              <a:t>Identity</a:t>
            </a:r>
            <a:r>
              <a:rPr lang="sr-Latn-RS" sz="1600" dirty="0">
                <a:ea typeface="+mn-lt"/>
                <a:cs typeface="+mn-lt"/>
              </a:rPr>
              <a:t> </a:t>
            </a:r>
            <a:r>
              <a:rPr lang="sr-Latn-RS" sz="1600" dirty="0" err="1">
                <a:ea typeface="+mn-lt"/>
                <a:cs typeface="+mn-lt"/>
              </a:rPr>
              <a:t>Registry</a:t>
            </a:r>
            <a:r>
              <a:rPr lang="sr-Latn-RS" sz="1600" dirty="0">
                <a:ea typeface="+mn-lt"/>
                <a:cs typeface="+mn-lt"/>
              </a:rPr>
              <a:t>) i oni postaju dostupni operaterima vrlo brzo</a:t>
            </a:r>
            <a:endParaRPr lang="en-US" sz="16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Konfiguracija – </a:t>
            </a:r>
            <a:r>
              <a:rPr lang="sr-Latn-RS" sz="1600" dirty="0" err="1">
                <a:ea typeface="+mn-lt"/>
                <a:cs typeface="+mn-lt"/>
              </a:rPr>
              <a:t>Uvodjenje</a:t>
            </a:r>
            <a:r>
              <a:rPr lang="sr-Latn-RS" sz="1600" dirty="0">
                <a:ea typeface="+mn-lt"/>
                <a:cs typeface="+mn-lt"/>
              </a:rPr>
              <a:t> izmena u konfiguracije </a:t>
            </a:r>
            <a:r>
              <a:rPr lang="sr-Latn-RS" sz="1600" dirty="0" err="1">
                <a:ea typeface="+mn-lt"/>
                <a:cs typeface="+mn-lt"/>
              </a:rPr>
              <a:t>uredjaja</a:t>
            </a:r>
            <a:r>
              <a:rPr lang="sr-Latn-RS" sz="1600" dirty="0">
                <a:ea typeface="+mn-lt"/>
                <a:cs typeface="+mn-lt"/>
              </a:rPr>
              <a:t>, instaliranje novih </a:t>
            </a:r>
            <a:r>
              <a:rPr lang="sr-Latn-RS" sz="1600" dirty="0" err="1">
                <a:ea typeface="+mn-lt"/>
                <a:cs typeface="+mn-lt"/>
              </a:rPr>
              <a:t>firmware</a:t>
            </a:r>
            <a:r>
              <a:rPr lang="sr-Latn-RS" sz="1600" dirty="0">
                <a:ea typeface="+mn-lt"/>
                <a:cs typeface="+mn-lt"/>
              </a:rPr>
              <a:t> verzija</a:t>
            </a:r>
            <a:endParaRPr lang="en-US" sz="16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Monitoring – Operateri se obaveštavaju odmah pri pojavi nekog problema ili ne standardnog rada </a:t>
            </a:r>
            <a:r>
              <a:rPr lang="sr-Latn-RS" sz="1600" dirty="0" err="1">
                <a:ea typeface="+mn-lt"/>
                <a:cs typeface="+mn-lt"/>
              </a:rPr>
              <a:t>uredjaja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Penzionisanje – </a:t>
            </a:r>
            <a:r>
              <a:rPr lang="sr-Latn-RS" sz="1600" dirty="0" err="1">
                <a:ea typeface="+mn-lt"/>
                <a:cs typeface="+mn-lt"/>
              </a:rPr>
              <a:t>Uredjaj</a:t>
            </a:r>
            <a:r>
              <a:rPr lang="sr-Latn-RS" sz="1600" dirty="0">
                <a:ea typeface="+mn-lt"/>
                <a:cs typeface="+mn-lt"/>
              </a:rPr>
              <a:t> je potrebno izbaciti iz sistema ili zameniti, čime se brise i njegov identitet i </a:t>
            </a:r>
            <a:r>
              <a:rPr lang="sr-Latn-RS" sz="1600" dirty="0" err="1">
                <a:ea typeface="+mn-lt"/>
                <a:cs typeface="+mn-lt"/>
              </a:rPr>
              <a:t>kredencijali</a:t>
            </a:r>
          </a:p>
          <a:p>
            <a:pPr algn="l"/>
            <a:endParaRPr lang="sr-Latn-R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644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Čuvar mesta za broj slajda 3">
            <a:extLst>
              <a:ext uri="{FF2B5EF4-FFF2-40B4-BE49-F238E27FC236}">
                <a16:creationId xmlns:a16="http://schemas.microsoft.com/office/drawing/2014/main" id="{957D66DC-858A-452E-99D4-9DA3B84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sr-Latn-RS"/>
          </a:p>
        </p:txBody>
      </p:sp>
      <p:sp>
        <p:nvSpPr>
          <p:cNvPr id="6" name="Čuvar mesta za sadržaj 5">
            <a:extLst>
              <a:ext uri="{FF2B5EF4-FFF2-40B4-BE49-F238E27FC236}">
                <a16:creationId xmlns:a16="http://schemas.microsoft.com/office/drawing/2014/main" id="{CABF4809-48DE-4919-8CF1-B41B4FC47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64" y="-4302"/>
            <a:ext cx="7996327" cy="13186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sr-Latn-RS" sz="180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Bidirekciona</a:t>
            </a:r>
            <a:r>
              <a:rPr lang="sr-Latn-RS" sz="180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 komunikacija </a:t>
            </a:r>
            <a:endParaRPr lang="en-US" sz="180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sr-Latn-RS" sz="1600">
                <a:ea typeface="+mn-lt"/>
                <a:cs typeface="+mn-lt"/>
              </a:rPr>
              <a:t>Primanje </a:t>
            </a:r>
            <a:r>
              <a:rPr lang="sr-Latn-RS" sz="1600" err="1">
                <a:ea typeface="+mn-lt"/>
                <a:cs typeface="+mn-lt"/>
              </a:rPr>
              <a:t>telemetrijski</a:t>
            </a:r>
            <a:r>
              <a:rPr lang="sr-Latn-RS" sz="1600">
                <a:ea typeface="+mn-lt"/>
                <a:cs typeface="+mn-lt"/>
              </a:rPr>
              <a:t> podataka od </a:t>
            </a:r>
            <a:r>
              <a:rPr lang="sr-Latn-RS" sz="1600" err="1">
                <a:ea typeface="+mn-lt"/>
                <a:cs typeface="+mn-lt"/>
              </a:rPr>
              <a:t>IoT</a:t>
            </a:r>
            <a:r>
              <a:rPr lang="sr-Latn-RS" sz="1600">
                <a:ea typeface="+mn-lt"/>
                <a:cs typeface="+mn-lt"/>
              </a:rPr>
              <a:t> uređaja iz kojih se dobija informacija o stanju uređaja kao i podaci koje je uređaj prikupio i mogućnost  </a:t>
            </a:r>
            <a:r>
              <a:rPr lang="sr-Latn-RS" sz="1600" err="1">
                <a:ea typeface="+mn-lt"/>
                <a:cs typeface="+mn-lt"/>
              </a:rPr>
              <a:t>upload</a:t>
            </a:r>
            <a:r>
              <a:rPr lang="sr-Latn-RS" sz="1600">
                <a:ea typeface="+mn-lt"/>
                <a:cs typeface="+mn-lt"/>
              </a:rPr>
              <a:t> fajlova. </a:t>
            </a:r>
            <a:endParaRPr lang="en-US" sz="16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sr-Latn-RS" sz="1600">
                <a:ea typeface="+mn-lt"/>
                <a:cs typeface="+mn-lt"/>
              </a:rPr>
              <a:t>Slanje komandi i notifikacija uređajima čime se </a:t>
            </a:r>
            <a:r>
              <a:rPr lang="sr-Latn-RS" sz="1600" err="1">
                <a:ea typeface="+mn-lt"/>
                <a:cs typeface="+mn-lt"/>
              </a:rPr>
              <a:t>omogucava</a:t>
            </a:r>
            <a:r>
              <a:rPr lang="sr-Latn-RS" sz="1600">
                <a:ea typeface="+mn-lt"/>
                <a:cs typeface="+mn-lt"/>
              </a:rPr>
              <a:t> kontrolisanje i </a:t>
            </a:r>
            <a:r>
              <a:rPr lang="sr-Latn-RS" sz="1600" err="1">
                <a:ea typeface="+mn-lt"/>
                <a:cs typeface="+mn-lt"/>
              </a:rPr>
              <a:t>remote</a:t>
            </a:r>
            <a:r>
              <a:rPr lang="sr-Latn-RS" sz="1600">
                <a:ea typeface="+mn-lt"/>
                <a:cs typeface="+mn-lt"/>
              </a:rPr>
              <a:t> održavanje uređaja.</a:t>
            </a:r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endParaRPr lang="sr-Latn-RS" sz="1200">
              <a:cs typeface="Calibri"/>
            </a:endParaRPr>
          </a:p>
          <a:p>
            <a:pPr marL="0" indent="0">
              <a:buNone/>
            </a:pPr>
            <a:endParaRPr lang="sr-Latn-RS" sz="1200">
              <a:cs typeface="Calibri"/>
            </a:endParaRPr>
          </a:p>
          <a:p>
            <a:pPr marL="0" indent="0">
              <a:buNone/>
            </a:pPr>
            <a:endParaRPr lang="sr-Latn-RS" sz="1200">
              <a:cs typeface="Calibri"/>
            </a:endParaRPr>
          </a:p>
          <a:p>
            <a:pPr marL="0" indent="0">
              <a:buNone/>
            </a:pPr>
            <a:endParaRPr lang="sr-Latn-RS" sz="1200">
              <a:cs typeface="Calibri"/>
            </a:endParaRPr>
          </a:p>
          <a:p>
            <a:pPr marL="0" indent="0">
              <a:buNone/>
            </a:pPr>
            <a:endParaRPr lang="sr-Latn-RS" sz="1200">
              <a:cs typeface="Calibri"/>
            </a:endParaRPr>
          </a:p>
          <a:p>
            <a:pPr marL="0" indent="0">
              <a:buNone/>
            </a:pPr>
            <a:endParaRPr lang="sr-Latn-RS" sz="1200">
              <a:cs typeface="Calibri"/>
            </a:endParaRPr>
          </a:p>
          <a:p>
            <a:pPr marL="0" indent="0">
              <a:buNone/>
            </a:pPr>
            <a:endParaRPr lang="sr-Latn-RS" sz="1200">
              <a:cs typeface="Calibri"/>
            </a:endParaRPr>
          </a:p>
          <a:p>
            <a:pPr lvl="1" indent="-285750"/>
            <a:endParaRPr lang="sr-Latn-RS" sz="1100">
              <a:cs typeface="Calibri"/>
            </a:endParaRPr>
          </a:p>
          <a:p>
            <a:pPr lvl="1" indent="-285750"/>
            <a:endParaRPr lang="sr-Latn-RS" sz="1100">
              <a:cs typeface="Calibri"/>
            </a:endParaRPr>
          </a:p>
        </p:txBody>
      </p:sp>
      <p:pic>
        <p:nvPicPr>
          <p:cNvPr id="3" name="Slika 4" descr="Slika na kojoj se nalazi igra, lopta&#10;&#10;Opis je generisan sa veoma visokim stepenom pouzdanosti">
            <a:extLst>
              <a:ext uri="{FF2B5EF4-FFF2-40B4-BE49-F238E27FC236}">
                <a16:creationId xmlns:a16="http://schemas.microsoft.com/office/drawing/2014/main" id="{F953B2D2-C5C3-44AA-A602-E8FC81FBF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736" y="1467710"/>
            <a:ext cx="5815584" cy="3264408"/>
          </a:xfrm>
          <a:prstGeom prst="rect">
            <a:avLst/>
          </a:prstGeom>
        </p:spPr>
      </p:pic>
      <p:sp>
        <p:nvSpPr>
          <p:cNvPr id="7" name="Okvir za tekst 6">
            <a:extLst>
              <a:ext uri="{FF2B5EF4-FFF2-40B4-BE49-F238E27FC236}">
                <a16:creationId xmlns:a16="http://schemas.microsoft.com/office/drawing/2014/main" id="{574407A2-14AE-4090-8D12-EA0601F180C8}"/>
              </a:ext>
            </a:extLst>
          </p:cNvPr>
          <p:cNvSpPr txBox="1"/>
          <p:nvPr/>
        </p:nvSpPr>
        <p:spPr>
          <a:xfrm>
            <a:off x="621793" y="5445805"/>
            <a:ext cx="7891272" cy="14116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r-Latn-RS" dirty="0" err="1">
                <a:solidFill>
                  <a:schemeClr val="accent1"/>
                </a:solidFill>
                <a:ea typeface="+mn-lt"/>
                <a:cs typeface="+mn-lt"/>
              </a:rPr>
              <a:t>Rutiranje</a:t>
            </a:r>
            <a:r>
              <a:rPr lang="sr-Latn-RS" dirty="0">
                <a:solidFill>
                  <a:schemeClr val="accent1"/>
                </a:solidFill>
                <a:ea typeface="+mn-lt"/>
                <a:cs typeface="+mn-lt"/>
              </a:rPr>
              <a:t> podataka</a:t>
            </a:r>
            <a:endParaRPr lang="sr-Latn-RS" sz="1600" dirty="0">
              <a:solidFill>
                <a:schemeClr val="accent1"/>
              </a:solidFill>
              <a:ea typeface="+mn-lt"/>
              <a:cs typeface="+mn-lt"/>
            </a:endParaRPr>
          </a:p>
          <a:p>
            <a:pPr indent="457200">
              <a:lnSpc>
                <a:spcPct val="90000"/>
              </a:lnSpc>
              <a:spcBef>
                <a:spcPts val="1000"/>
              </a:spcBef>
            </a:pPr>
            <a:r>
              <a:rPr lang="sr-Latn-RS" sz="1600" dirty="0" err="1">
                <a:solidFill>
                  <a:srgbClr val="000000"/>
                </a:solidFill>
                <a:ea typeface="+mn-lt"/>
                <a:cs typeface="+mn-lt"/>
              </a:rPr>
              <a:t>IoT</a:t>
            </a:r>
            <a:r>
              <a:rPr lang="sr-Latn-RS" sz="1600" dirty="0">
                <a:ea typeface="+mn-lt"/>
                <a:cs typeface="+mn-lt"/>
              </a:rPr>
              <a:t> </a:t>
            </a:r>
            <a:r>
              <a:rPr lang="sr-Latn-RS" sz="1600" dirty="0" err="1">
                <a:ea typeface="+mn-lt"/>
                <a:cs typeface="+mn-lt"/>
              </a:rPr>
              <a:t>Hub</a:t>
            </a:r>
            <a:r>
              <a:rPr lang="sr-Latn-RS" sz="1600" dirty="0">
                <a:ea typeface="+mn-lt"/>
                <a:cs typeface="+mn-lt"/>
              </a:rPr>
              <a:t> poseduje funkcionalnost </a:t>
            </a:r>
            <a:r>
              <a:rPr lang="sr-Latn-RS" sz="1600" dirty="0" err="1">
                <a:ea typeface="+mn-lt"/>
                <a:cs typeface="+mn-lt"/>
              </a:rPr>
              <a:t>rutiranja</a:t>
            </a:r>
            <a:r>
              <a:rPr lang="sr-Latn-RS" sz="1600" dirty="0">
                <a:ea typeface="+mn-lt"/>
                <a:cs typeface="+mn-lt"/>
              </a:rPr>
              <a:t> poruka što omogućava postavljanje pravila na osnovu kojih se vrši odlučivanje o preusmeravanju podataka pristiglih sa </a:t>
            </a:r>
            <a:r>
              <a:rPr lang="sr-Latn-RS" sz="1600" dirty="0" err="1">
                <a:ea typeface="+mn-lt"/>
                <a:cs typeface="+mn-lt"/>
              </a:rPr>
              <a:t>IoT</a:t>
            </a:r>
            <a:r>
              <a:rPr lang="sr-Latn-RS" sz="1600" dirty="0">
                <a:ea typeface="+mn-lt"/>
                <a:cs typeface="+mn-lt"/>
              </a:rPr>
              <a:t> </a:t>
            </a:r>
            <a:r>
              <a:rPr lang="sr-Latn-RS" sz="1600" dirty="0" err="1">
                <a:ea typeface="+mn-lt"/>
                <a:cs typeface="+mn-lt"/>
              </a:rPr>
              <a:t>uredjaja</a:t>
            </a:r>
            <a:r>
              <a:rPr lang="sr-Latn-RS" sz="1600" dirty="0">
                <a:ea typeface="+mn-lt"/>
                <a:cs typeface="+mn-lt"/>
              </a:rPr>
              <a:t> ka odgovarajućim </a:t>
            </a:r>
            <a:r>
              <a:rPr lang="sr-Latn-RS" sz="1600" dirty="0" err="1">
                <a:ea typeface="+mn-lt"/>
                <a:cs typeface="+mn-lt"/>
              </a:rPr>
              <a:t>endpoint</a:t>
            </a:r>
            <a:r>
              <a:rPr lang="sr-Latn-RS" sz="1600" dirty="0">
                <a:ea typeface="+mn-lt"/>
                <a:cs typeface="+mn-lt"/>
              </a:rPr>
              <a:t>-ima.</a:t>
            </a:r>
            <a:endParaRPr lang="sr-Latn-RS" sz="1600" dirty="0">
              <a:cs typeface="Calibri" panose="020F0502020204030204"/>
            </a:endParaRPr>
          </a:p>
          <a:p>
            <a:pPr algn="l"/>
            <a:endParaRPr lang="sr-Latn-RS">
              <a:cs typeface="Calibri"/>
            </a:endParaRPr>
          </a:p>
        </p:txBody>
      </p:sp>
      <p:sp>
        <p:nvSpPr>
          <p:cNvPr id="9" name="Čuvar mesta za podnožje 8">
            <a:extLst>
              <a:ext uri="{FF2B5EF4-FFF2-40B4-BE49-F238E27FC236}">
                <a16:creationId xmlns:a16="http://schemas.microsoft.com/office/drawing/2014/main" id="{E8335F81-75B2-462B-B68A-D632DFAF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082" y="4899340"/>
            <a:ext cx="8078724" cy="365125"/>
          </a:xfrm>
        </p:spPr>
        <p:txBody>
          <a:bodyPr/>
          <a:lstStyle/>
          <a:p>
            <a:r>
              <a:rPr lang="sr-Latn-RS">
                <a:cs typeface="Calibri"/>
              </a:rPr>
              <a:t>Slika preuzeta sa: </a:t>
            </a:r>
            <a:r>
              <a:rPr lang="sr-Latn-RS">
                <a:ea typeface="+mn-lt"/>
                <a:cs typeface="+mn-lt"/>
                <a:hlinkClick r:id="rId3"/>
              </a:rPr>
              <a:t>https://redmondmag.com/articles/2016/02/05/azure-iot-hub-general-availability.aspx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221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Projekcija na ekranu (4:3)</PresentationFormat>
  <Slides>16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17" baseType="lpstr">
      <vt:lpstr>Office Theme</vt:lpstr>
      <vt:lpstr>Microsoft Azure IoT Hub &amp; Azure IoT Edge</vt:lpstr>
      <vt:lpstr>PowerPoint prezentacija</vt:lpstr>
      <vt:lpstr>Implementacija Azure IoT rešenja</vt:lpstr>
      <vt:lpstr>PowerPoint prezentacija</vt:lpstr>
      <vt:lpstr>Referentna arhitektura Azure IoT resenja</vt:lpstr>
      <vt:lpstr>PowerPoint prezentacija</vt:lpstr>
      <vt:lpstr>Azure IoT Hub</vt:lpstr>
      <vt:lpstr>PowerPoint prezentacija</vt:lpstr>
      <vt:lpstr>PowerPoint prezentacija</vt:lpstr>
      <vt:lpstr>Azure IoT Edge</vt:lpstr>
      <vt:lpstr>PowerPoint prezentacija</vt:lpstr>
      <vt:lpstr>PowerPoint prezentacija</vt:lpstr>
      <vt:lpstr>PowerPoint prezentacija</vt:lpstr>
      <vt:lpstr>PowerPoint prezentacija</vt:lpstr>
      <vt:lpstr>Tipični primeri korišćenja Azure IoT servisa</vt:lpstr>
      <vt:lpstr>Reference i dalje čitanje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revision>131</cp:revision>
  <dcterms:created xsi:type="dcterms:W3CDTF">2020-04-07T13:33:44Z</dcterms:created>
  <dcterms:modified xsi:type="dcterms:W3CDTF">2020-04-29T18:18:33Z</dcterms:modified>
</cp:coreProperties>
</file>