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1909" r:id="rId3"/>
    <p:sldId id="1916" r:id="rId4"/>
    <p:sldId id="1915" r:id="rId5"/>
    <p:sldId id="1917" r:id="rId6"/>
    <p:sldId id="1918" r:id="rId7"/>
    <p:sldId id="1919" r:id="rId8"/>
    <p:sldId id="1920" r:id="rId9"/>
    <p:sldId id="1921" r:id="rId10"/>
    <p:sldId id="1922" r:id="rId11"/>
    <p:sldId id="192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世昊" initials="张" lastIdx="1" clrIdx="0">
    <p:extLst>
      <p:ext uri="{19B8F6BF-5375-455C-9EA6-DF929625EA0E}">
        <p15:presenceInfo xmlns:p15="http://schemas.microsoft.com/office/powerpoint/2012/main" userId="3732ba2f9d67ac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5B267-6485-4804-BA33-6FF10673AC1F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8EFFE-FAE8-464B-B85C-B0BA87993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5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80CE-D063-F8DB-CE74-ACD03C5EE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8C886-D1A3-4F15-EC27-EAC435F9F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F8FB1-8416-3DE2-08AE-740C3956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78594-24FF-EC44-93C9-4DB22720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1D60D-9032-40CA-5F15-86A6D804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2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B774F-1D85-8F04-262A-10584AE1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EC97D2-6E36-06D3-1F6B-E5B632C7A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B7153-98F9-EB5B-199E-ED112D1E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1F66D-89C4-8A19-2188-94CF4500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6852C-9AF5-7299-E467-22945586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AA0670-C397-A7D7-A088-2A0AC05F4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7A5E1-2446-94E4-3FB1-ACBA48726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3B3E8-745E-9A01-15A8-0F11A582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31F1D-4DF3-DF20-6F84-6953D813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D5A6B-FBFC-B6C5-605A-2FF181FD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6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（一般样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剪去单角 13"/>
          <p:cNvSpPr/>
          <p:nvPr userDrawn="1"/>
        </p:nvSpPr>
        <p:spPr>
          <a:xfrm rot="5400000" flipV="1">
            <a:off x="6020103" y="686100"/>
            <a:ext cx="147097" cy="12196703"/>
          </a:xfrm>
          <a:prstGeom prst="snip1Rect">
            <a:avLst>
              <a:gd name="adj" fmla="val 0"/>
            </a:avLst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平行四边形 4"/>
          <p:cNvSpPr/>
          <p:nvPr userDrawn="1"/>
        </p:nvSpPr>
        <p:spPr>
          <a:xfrm>
            <a:off x="893764" y="6710902"/>
            <a:ext cx="873216" cy="147098"/>
          </a:xfrm>
          <a:prstGeom prst="parallelogram">
            <a:avLst/>
          </a:prstGeom>
          <a:solidFill>
            <a:srgbClr val="E0C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892372" y="381075"/>
            <a:ext cx="9774619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rgbClr val="A62038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17746" y="1498600"/>
            <a:ext cx="10399554" cy="4286377"/>
          </a:xfrm>
          <a:prstGeom prst="rect">
            <a:avLst/>
          </a:prstGeom>
        </p:spPr>
        <p:txBody>
          <a:bodyPr/>
          <a:lstStyle>
            <a:lvl1pPr marL="363855" indent="-363855">
              <a:lnSpc>
                <a:spcPct val="130000"/>
              </a:lnSpc>
              <a:buClr>
                <a:srgbClr val="A62038"/>
              </a:buClr>
              <a:buFont typeface="Wingdings" panose="05000000000000000000" pitchFamily="2" charset="2"/>
              <a:buChar char="p"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Clr>
                <a:srgbClr val="A62038"/>
              </a:buClr>
              <a:buFont typeface="Arial" panose="020B0604020202020204" pitchFamily="34" charset="0"/>
              <a:buChar char="•"/>
              <a:defRPr sz="2200" spc="3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Clr>
                <a:srgbClr val="A62038"/>
              </a:buClr>
              <a:buFont typeface="Arial" panose="020B0604020202020204" pitchFamily="34" charset="0"/>
              <a:buChar char="•"/>
              <a:defRPr sz="1800" spc="300"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Clr>
                <a:srgbClr val="A62038"/>
              </a:buClr>
              <a:buFont typeface="Arial" panose="020B0604020202020204" pitchFamily="34" charset="0"/>
              <a:buChar char="•"/>
              <a:defRPr sz="1600" spc="300">
                <a:solidFill>
                  <a:schemeClr val="bg2">
                    <a:lumMod val="7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Clr>
                <a:srgbClr val="A62038"/>
              </a:buClr>
              <a:buFont typeface="Arial" panose="020B0604020202020204" pitchFamily="34" charset="0"/>
              <a:buChar char="•"/>
              <a:defRPr sz="1400" spc="3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: 圆顶角 8"/>
          <p:cNvSpPr/>
          <p:nvPr userDrawn="1"/>
        </p:nvSpPr>
        <p:spPr>
          <a:xfrm flipV="1">
            <a:off x="971883" y="1163586"/>
            <a:ext cx="1155300" cy="6856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A62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78570" y="64135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CFBD"/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951341" y="6663471"/>
            <a:ext cx="8467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dist"/>
            <a:r>
              <a:rPr lang="en-US" altLang="zh-CN" sz="1100" b="0" i="1" spc="600" dirty="0">
                <a:solidFill>
                  <a:schemeClr val="bg1"/>
                </a:solidFill>
              </a:rPr>
              <a:t>SJTU</a:t>
            </a:r>
            <a:endParaRPr lang="zh-CN" altLang="en-US" sz="1100" b="0" i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5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35"/>
          <a:stretch>
            <a:fillRect/>
          </a:stretch>
        </p:blipFill>
        <p:spPr>
          <a:xfrm>
            <a:off x="4878746" y="-13844"/>
            <a:ext cx="7525799" cy="6871844"/>
          </a:xfrm>
          <a:prstGeom prst="rect">
            <a:avLst/>
          </a:prstGeom>
        </p:spPr>
      </p:pic>
      <p:sp>
        <p:nvSpPr>
          <p:cNvPr id="15" name="任意多边形: 形状 14"/>
          <p:cNvSpPr/>
          <p:nvPr userDrawn="1"/>
        </p:nvSpPr>
        <p:spPr>
          <a:xfrm>
            <a:off x="1" y="-13844"/>
            <a:ext cx="9051317" cy="6871844"/>
          </a:xfrm>
          <a:custGeom>
            <a:avLst/>
            <a:gdLst>
              <a:gd name="connsiteX0" fmla="*/ 0 w 9051317"/>
              <a:gd name="connsiteY0" fmla="*/ 0 h 6871844"/>
              <a:gd name="connsiteX1" fmla="*/ 8724495 w 9051317"/>
              <a:gd name="connsiteY1" fmla="*/ 0 h 6871844"/>
              <a:gd name="connsiteX2" fmla="*/ 8832115 w 9051317"/>
              <a:gd name="connsiteY2" fmla="*/ 466295 h 6871844"/>
              <a:gd name="connsiteX3" fmla="*/ 9051317 w 9051317"/>
              <a:gd name="connsiteY3" fmla="*/ 2640728 h 6871844"/>
              <a:gd name="connsiteX4" fmla="*/ 8203435 w 9051317"/>
              <a:gd name="connsiteY4" fmla="*/ 6840435 h 6871844"/>
              <a:gd name="connsiteX5" fmla="*/ 8189236 w 9051317"/>
              <a:gd name="connsiteY5" fmla="*/ 6871844 h 6871844"/>
              <a:gd name="connsiteX6" fmla="*/ 0 w 9051317"/>
              <a:gd name="connsiteY6" fmla="*/ 6871844 h 6871844"/>
              <a:gd name="connsiteX7" fmla="*/ 0 w 9051317"/>
              <a:gd name="connsiteY7" fmla="*/ 0 h 687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51317" h="6871844">
                <a:moveTo>
                  <a:pt x="0" y="0"/>
                </a:moveTo>
                <a:lnTo>
                  <a:pt x="8724495" y="0"/>
                </a:lnTo>
                <a:lnTo>
                  <a:pt x="8832115" y="466295"/>
                </a:lnTo>
                <a:cubicBezTo>
                  <a:pt x="8975839" y="1168657"/>
                  <a:pt x="9051317" y="1895878"/>
                  <a:pt x="9051317" y="2640728"/>
                </a:cubicBezTo>
                <a:cubicBezTo>
                  <a:pt x="9051317" y="4130428"/>
                  <a:pt x="8749407" y="5549614"/>
                  <a:pt x="8203435" y="6840435"/>
                </a:cubicBezTo>
                <a:lnTo>
                  <a:pt x="8189236" y="6871844"/>
                </a:lnTo>
                <a:lnTo>
                  <a:pt x="0" y="68718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0" y="-13844"/>
            <a:ext cx="8775700" cy="6871844"/>
          </a:xfrm>
          <a:custGeom>
            <a:avLst/>
            <a:gdLst>
              <a:gd name="connsiteX0" fmla="*/ 0 w 7775476"/>
              <a:gd name="connsiteY0" fmla="*/ 0 h 6858000"/>
              <a:gd name="connsiteX1" fmla="*/ 7326808 w 7775476"/>
              <a:gd name="connsiteY1" fmla="*/ 0 h 6858000"/>
              <a:gd name="connsiteX2" fmla="*/ 7370317 w 7775476"/>
              <a:gd name="connsiteY2" fmla="*/ 107072 h 6858000"/>
              <a:gd name="connsiteX3" fmla="*/ 7775476 w 7775476"/>
              <a:gd name="connsiteY3" fmla="*/ 2334639 h 6858000"/>
              <a:gd name="connsiteX4" fmla="*/ 6040912 w 7775476"/>
              <a:gd name="connsiteY4" fmla="*/ 6690718 h 6858000"/>
              <a:gd name="connsiteX5" fmla="*/ 5876541 w 7775476"/>
              <a:gd name="connsiteY5" fmla="*/ 6858000 h 6858000"/>
              <a:gd name="connsiteX6" fmla="*/ 0 w 7775476"/>
              <a:gd name="connsiteY6" fmla="*/ 6858000 h 6858000"/>
              <a:gd name="connsiteX7" fmla="*/ 0 w 7775476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75476" h="6858000">
                <a:moveTo>
                  <a:pt x="0" y="0"/>
                </a:moveTo>
                <a:lnTo>
                  <a:pt x="7326808" y="0"/>
                </a:lnTo>
                <a:lnTo>
                  <a:pt x="7370317" y="107072"/>
                </a:lnTo>
                <a:cubicBezTo>
                  <a:pt x="7632429" y="801663"/>
                  <a:pt x="7775476" y="1551942"/>
                  <a:pt x="7775476" y="2334639"/>
                </a:cubicBezTo>
                <a:cubicBezTo>
                  <a:pt x="7775476" y="4011847"/>
                  <a:pt x="7118627" y="5540198"/>
                  <a:pt x="6040912" y="6690718"/>
                </a:cubicBezTo>
                <a:lnTo>
                  <a:pt x="587654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A62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1742554"/>
            <a:ext cx="7525799" cy="178991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5400" b="1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1069561" y="3748822"/>
            <a:ext cx="6933903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0" spc="3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1" y="291559"/>
            <a:ext cx="2577988" cy="847493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142749" y="5385894"/>
            <a:ext cx="2895851" cy="747975"/>
            <a:chOff x="1142749" y="5535283"/>
            <a:chExt cx="2895851" cy="747975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2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81" t="-39299" r="3657"/>
            <a:stretch>
              <a:fillRect/>
            </a:stretch>
          </p:blipFill>
          <p:spPr>
            <a:xfrm>
              <a:off x="1231900" y="5535283"/>
              <a:ext cx="2626310" cy="45577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9" y="6027204"/>
              <a:ext cx="2895851" cy="25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0482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56418-30FC-3AC7-54BA-32129C46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B2260-5B38-2034-4C7A-0E0C8866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78354-6640-2780-09BB-50770977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43F86-C7DA-5405-94CB-8AE81C61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EEDB2-B0FD-19B9-7E2F-E9D162BD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2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ADF2E-1635-6AE9-09D2-8A8EB14B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65D13E-4D41-AE79-BD7A-8A5BE6F35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BA4F7-E831-D729-4907-4314947F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9A7D7-5D88-9E12-6C37-78BDCC86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10103-FD50-1178-7AF0-8276DA59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4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49E33-89BF-8EAC-FD71-D2E47CC3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1EDEB-4FB4-931A-8129-AA0FE2048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B187C-3430-F342-C682-6C3D809C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24B73C-2099-5E59-9B95-A28BBD0B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DBF87-52FA-FF70-B4FA-0AF7F908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2219-60CD-E2C9-81B0-38AF7577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EB48C-EE92-F4B4-30A6-41D5EFB4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E4C79-A790-614D-680F-FF712C1A2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FF7ED5-FA8E-E1D1-7494-253259B15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DAF518-5C9D-57BD-D0B4-4939E4934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81927-E40D-8B92-E3D6-0BA51B50C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FC1444-A41C-4960-3593-DABE57CF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C059FD-C0BF-ADB1-3360-3901F03F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96627B-631B-E00F-4600-E7089471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9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A277E-E695-234B-A246-C48C185A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85E76B-D33A-3914-A9C3-C4FAEF3D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6876AC-4CC0-0BE1-D912-9941940C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26B05F-1EFC-A647-D849-038029A2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5AD5D-364F-F5EA-40DF-0141FCCC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50268-8880-C9F3-5516-EBB63D33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254020-14C8-C456-27A3-FBCC3143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6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E095C-2281-5C63-28F9-B30A55D6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CBD35-8492-FC37-D0BE-206639C9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DC765F-99A5-C540-4989-23C550EEA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B644C-CDD0-68C7-AAA9-D6110904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BBE-20C5-5B61-CC07-080A6A47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D1BC62-6A60-5CA2-4445-6FD16E78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2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FD168-D59B-3F19-CDCE-691C1AEF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A81700-60C3-167E-72F1-76CF441CF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D201E6-E98D-316B-BE3A-EDDC35C51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8F476-27DB-10D4-5E9A-BA8C6ACA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4DF9-CC1D-43E4-88DB-E104CA63413D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831FD-E672-8EF2-1AAA-38659CF5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D72B05-503C-8BD8-2E34-3E71D2C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2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45966A-A627-6DC8-FAA9-E4386AE7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DBA75-1B9B-5256-C632-2BC918B5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FC732-0C89-AF1E-0059-AD4B62793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C4DF9-CC1D-43E4-88DB-E104CA63413D}" type="datetimeFigureOut">
              <a:rPr lang="zh-CN" altLang="en-US" smtClean="0"/>
              <a:t>2023-06-02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970CB-A327-381F-D0C8-84DF31231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414C2-0F8B-56D0-2D67-420CEDCEC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A6D3-E233-4F82-B142-8BE0B1E62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4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22580" y="2345475"/>
            <a:ext cx="7002047" cy="963334"/>
          </a:xfrm>
        </p:spPr>
        <p:txBody>
          <a:bodyPr/>
          <a:lstStyle/>
          <a:p>
            <a:r>
              <a:rPr lang="zh-CN" altLang="en-US" sz="4800" spc="0" dirty="0">
                <a:latin typeface="Verdana" panose="020B0604030504040204" pitchFamily="34" charset="0"/>
                <a:ea typeface="黑体" panose="02010609060101010101" pitchFamily="49" charset="-122"/>
                <a:cs typeface="Verdana" panose="020B0604030504040204" pitchFamily="34" charset="0"/>
                <a:sym typeface="+mn-ea"/>
              </a:rPr>
              <a:t>第</a:t>
            </a:r>
            <a:r>
              <a:rPr lang="en-US" altLang="zh-CN" sz="4800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10</a:t>
            </a:r>
            <a:r>
              <a:rPr lang="zh-CN" altLang="en-US" sz="4800" spc="0" dirty="0">
                <a:latin typeface="Verdana" panose="020B0604030504040204" pitchFamily="34" charset="0"/>
                <a:ea typeface="黑体" panose="02010609060101010101" pitchFamily="49" charset="-122"/>
                <a:cs typeface="Verdana" panose="020B0604030504040204" pitchFamily="34" charset="0"/>
                <a:sym typeface="+mn-ea"/>
              </a:rPr>
              <a:t>组 终期汇报</a:t>
            </a:r>
            <a:endParaRPr lang="en-US" altLang="zh-CN" sz="2800" spc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90427" y="3549192"/>
            <a:ext cx="6934200" cy="442150"/>
          </a:xfrm>
        </p:spPr>
        <p:txBody>
          <a:bodyPr>
            <a:normAutofit/>
          </a:bodyPr>
          <a:lstStyle/>
          <a:p>
            <a:r>
              <a:rPr lang="zh-CN" altLang="en-US" sz="2000" spc="0" dirty="0">
                <a:latin typeface="Verdana" panose="020B0604030504040204" pitchFamily="34" charset="0"/>
                <a:ea typeface="黑体" panose="02010609060101010101" pitchFamily="49" charset="-122"/>
              </a:rPr>
              <a:t>杨景凯 彭逸帆 张世昊</a:t>
            </a:r>
            <a:endParaRPr lang="en-US" altLang="zh-CN" sz="2000" spc="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55B78E-AD7D-70B9-BB66-49B8F3F96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ea typeface="Verdana" panose="020B0604030504040204" pitchFamily="34" charset="0"/>
              </a:rPr>
              <a:t>软件栈与开源组件</a:t>
            </a:r>
            <a:endParaRPr lang="zh-CN" altLang="en-US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11" name="文本占位符 2">
            <a:extLst>
              <a:ext uri="{FF2B5EF4-FFF2-40B4-BE49-F238E27FC236}">
                <a16:creationId xmlns:a16="http://schemas.microsoft.com/office/drawing/2014/main" id="{980FCF0F-82B8-D6B4-2158-EEA0CD6F43FD}"/>
              </a:ext>
            </a:extLst>
          </p:cNvPr>
          <p:cNvSpPr txBox="1">
            <a:spLocks/>
          </p:cNvSpPr>
          <p:nvPr/>
        </p:nvSpPr>
        <p:spPr>
          <a:xfrm>
            <a:off x="672042" y="1301755"/>
            <a:ext cx="5299997" cy="1251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数据存储：</a:t>
            </a: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etcd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消息队列：</a:t>
            </a: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nsq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Web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框架：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echo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容器运行时：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Docker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指标监控：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Prometheus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CNI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插件：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weave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flannel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454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55B78E-AD7D-70B9-BB66-49B8F3F96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ea typeface="Verdana" panose="020B0604030504040204" pitchFamily="34" charset="0"/>
              </a:rPr>
              <a:t>附加功能</a:t>
            </a:r>
            <a:endParaRPr lang="zh-CN" altLang="en-US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11" name="文本占位符 2">
            <a:extLst>
              <a:ext uri="{FF2B5EF4-FFF2-40B4-BE49-F238E27FC236}">
                <a16:creationId xmlns:a16="http://schemas.microsoft.com/office/drawing/2014/main" id="{980FCF0F-82B8-D6B4-2158-EEA0CD6F43FD}"/>
              </a:ext>
            </a:extLst>
          </p:cNvPr>
          <p:cNvSpPr txBox="1">
            <a:spLocks/>
          </p:cNvSpPr>
          <p:nvPr/>
        </p:nvSpPr>
        <p:spPr>
          <a:xfrm>
            <a:off x="672042" y="1301755"/>
            <a:ext cx="10692644" cy="48785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用户更新与</a:t>
            </a: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etcd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的区分：哈希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-Go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泛型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Node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启动：同步并配置已提交的任何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Service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Gateway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Service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访问方式：</a:t>
            </a: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ClusterIP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方式，</a:t>
            </a: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NodePort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方式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Service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策略选择：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Nginx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策略，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Iptables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策略，微服务策略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Scheduler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策略选择：</a:t>
            </a: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RoundRobin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策略，综合评分策略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DaemonSet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抽象：用于支持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Nginx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策略下的</a:t>
            </a: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NodePort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Service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etcd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nsq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Prometheus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等基础设施的容器化：用户只需要安装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Docker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CNI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插件即可运行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Minik8s</a:t>
            </a:r>
          </a:p>
        </p:txBody>
      </p:sp>
    </p:spTree>
    <p:extLst>
      <p:ext uri="{BB962C8B-B14F-4D97-AF65-F5344CB8AC3E}">
        <p14:creationId xmlns:p14="http://schemas.microsoft.com/office/powerpoint/2010/main" val="2711930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7AF7A2E9-8F1C-CA93-8B93-12F3C8AC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57" y="1276477"/>
            <a:ext cx="4282068" cy="5003197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B3EBFD-B7A6-E852-3ADB-606645AAE0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项目文件结构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3FE4CE3-AC79-0A9C-D051-F9F27611961F}"/>
              </a:ext>
            </a:extLst>
          </p:cNvPr>
          <p:cNvCxnSpPr>
            <a:cxnSpLocks/>
          </p:cNvCxnSpPr>
          <p:nvPr/>
        </p:nvCxnSpPr>
        <p:spPr>
          <a:xfrm>
            <a:off x="3208297" y="1828601"/>
            <a:ext cx="37355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69AB7C5-97CF-2723-8EE4-0C5AA4A2FE2D}"/>
              </a:ext>
            </a:extLst>
          </p:cNvPr>
          <p:cNvCxnSpPr>
            <a:cxnSpLocks/>
          </p:cNvCxnSpPr>
          <p:nvPr/>
        </p:nvCxnSpPr>
        <p:spPr>
          <a:xfrm>
            <a:off x="3208297" y="2123043"/>
            <a:ext cx="37355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89C6AD1-DBD1-AD9F-257F-4B31EBBB4B5F}"/>
              </a:ext>
            </a:extLst>
          </p:cNvPr>
          <p:cNvCxnSpPr>
            <a:cxnSpLocks/>
          </p:cNvCxnSpPr>
          <p:nvPr/>
        </p:nvCxnSpPr>
        <p:spPr>
          <a:xfrm>
            <a:off x="3208297" y="2461874"/>
            <a:ext cx="37355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C1A171A-4F82-35EA-8BA5-2534CB1F4DC1}"/>
              </a:ext>
            </a:extLst>
          </p:cNvPr>
          <p:cNvCxnSpPr>
            <a:cxnSpLocks/>
          </p:cNvCxnSpPr>
          <p:nvPr/>
        </p:nvCxnSpPr>
        <p:spPr>
          <a:xfrm>
            <a:off x="3208297" y="3561398"/>
            <a:ext cx="37355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44C16C1-4349-2A45-2621-13DB97D1AC9D}"/>
              </a:ext>
            </a:extLst>
          </p:cNvPr>
          <p:cNvCxnSpPr>
            <a:cxnSpLocks/>
          </p:cNvCxnSpPr>
          <p:nvPr/>
        </p:nvCxnSpPr>
        <p:spPr>
          <a:xfrm>
            <a:off x="3208297" y="2828818"/>
            <a:ext cx="37355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189DC8A-5D48-998A-524D-F91404B01DA6}"/>
              </a:ext>
            </a:extLst>
          </p:cNvPr>
          <p:cNvCxnSpPr>
            <a:cxnSpLocks/>
          </p:cNvCxnSpPr>
          <p:nvPr/>
        </p:nvCxnSpPr>
        <p:spPr>
          <a:xfrm>
            <a:off x="3208297" y="3215896"/>
            <a:ext cx="37355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6AE893C-A960-2D8B-197A-E6FCFD7983C2}"/>
              </a:ext>
            </a:extLst>
          </p:cNvPr>
          <p:cNvCxnSpPr>
            <a:cxnSpLocks/>
          </p:cNvCxnSpPr>
          <p:nvPr/>
        </p:nvCxnSpPr>
        <p:spPr>
          <a:xfrm>
            <a:off x="3208296" y="4775986"/>
            <a:ext cx="37355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0CACF21-8E8A-4027-222D-68C1F48702A5}"/>
              </a:ext>
            </a:extLst>
          </p:cNvPr>
          <p:cNvCxnSpPr>
            <a:cxnSpLocks/>
          </p:cNvCxnSpPr>
          <p:nvPr/>
        </p:nvCxnSpPr>
        <p:spPr>
          <a:xfrm>
            <a:off x="3261454" y="5132573"/>
            <a:ext cx="37355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4E4A43B-0FB0-6105-92FC-BF4FF9D510DD}"/>
              </a:ext>
            </a:extLst>
          </p:cNvPr>
          <p:cNvCxnSpPr>
            <a:cxnSpLocks/>
          </p:cNvCxnSpPr>
          <p:nvPr/>
        </p:nvCxnSpPr>
        <p:spPr>
          <a:xfrm>
            <a:off x="3261454" y="6057330"/>
            <a:ext cx="37355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51B08DE-8F82-F00C-E49D-EFA1F2F1A85F}"/>
              </a:ext>
            </a:extLst>
          </p:cNvPr>
          <p:cNvSpPr txBox="1"/>
          <p:nvPr/>
        </p:nvSpPr>
        <p:spPr>
          <a:xfrm>
            <a:off x="7126373" y="160336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命令行处理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EB9C5DF-1CAE-4C25-9A9D-1B9F50BA0C24}"/>
              </a:ext>
            </a:extLst>
          </p:cNvPr>
          <p:cNvSpPr txBox="1"/>
          <p:nvPr/>
        </p:nvSpPr>
        <p:spPr>
          <a:xfrm>
            <a:off x="7126373" y="223519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主要逻辑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4639BC8-FCFE-4421-4CFC-3B894C199909}"/>
              </a:ext>
            </a:extLst>
          </p:cNvPr>
          <p:cNvSpPr txBox="1"/>
          <p:nvPr/>
        </p:nvSpPr>
        <p:spPr>
          <a:xfrm>
            <a:off x="7126373" y="264415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运行及测试脚本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78EB7E8-E8F0-A5DC-2A4E-5186D3A30D7F}"/>
              </a:ext>
            </a:extLst>
          </p:cNvPr>
          <p:cNvSpPr txBox="1"/>
          <p:nvPr/>
        </p:nvSpPr>
        <p:spPr>
          <a:xfrm>
            <a:off x="7149395" y="303246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环境配置文件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C6B7649-0D46-0280-908B-31420789F893}"/>
              </a:ext>
            </a:extLst>
          </p:cNvPr>
          <p:cNvSpPr txBox="1"/>
          <p:nvPr/>
        </p:nvSpPr>
        <p:spPr>
          <a:xfrm>
            <a:off x="7149395" y="3396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测试用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yaml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7B44E29-030B-F81B-410B-795ACDEC8762}"/>
              </a:ext>
            </a:extLst>
          </p:cNvPr>
          <p:cNvSpPr txBox="1"/>
          <p:nvPr/>
        </p:nvSpPr>
        <p:spPr>
          <a:xfrm>
            <a:off x="7149395" y="457560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主函数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87D5A1F-76B8-6849-DACC-D40EA8B961D3}"/>
              </a:ext>
            </a:extLst>
          </p:cNvPr>
          <p:cNvSpPr txBox="1"/>
          <p:nvPr/>
        </p:nvSpPr>
        <p:spPr>
          <a:xfrm>
            <a:off x="7126373" y="494790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项目构建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Makefile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C9AE2A3-0996-D06A-C201-6B001A3FFBCA}"/>
              </a:ext>
            </a:extLst>
          </p:cNvPr>
          <p:cNvSpPr txBox="1"/>
          <p:nvPr/>
        </p:nvSpPr>
        <p:spPr>
          <a:xfrm>
            <a:off x="7149395" y="587266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主说明文档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D51392-A499-353E-3F71-F9039A050624}"/>
              </a:ext>
            </a:extLst>
          </p:cNvPr>
          <p:cNvSpPr txBox="1"/>
          <p:nvPr/>
        </p:nvSpPr>
        <p:spPr>
          <a:xfrm>
            <a:off x="7126373" y="192937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相关文档</a:t>
            </a:r>
          </a:p>
        </p:txBody>
      </p:sp>
    </p:spTree>
    <p:extLst>
      <p:ext uri="{BB962C8B-B14F-4D97-AF65-F5344CB8AC3E}">
        <p14:creationId xmlns:p14="http://schemas.microsoft.com/office/powerpoint/2010/main" val="250046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55B78E-AD7D-70B9-BB66-49B8F3F96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ea typeface="黑体" panose="02010609060101010101" pitchFamily="49" charset="-122"/>
              </a:rPr>
              <a:t>项目整体架构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F8B99BC-65C9-D0FF-CBBC-610C4E4E595A}"/>
              </a:ext>
            </a:extLst>
          </p:cNvPr>
          <p:cNvSpPr/>
          <p:nvPr/>
        </p:nvSpPr>
        <p:spPr>
          <a:xfrm>
            <a:off x="1065320" y="1677880"/>
            <a:ext cx="4367814" cy="47140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485851-9FA0-4FFC-6398-1CF6CF21CF5C}"/>
              </a:ext>
            </a:extLst>
          </p:cNvPr>
          <p:cNvSpPr/>
          <p:nvPr/>
        </p:nvSpPr>
        <p:spPr>
          <a:xfrm>
            <a:off x="2396971" y="3240350"/>
            <a:ext cx="1642369" cy="5859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apiServer</a:t>
            </a:r>
            <a:endParaRPr lang="zh-CN" altLang="en-US" dirty="0"/>
          </a:p>
        </p:txBody>
      </p:sp>
      <p:sp>
        <p:nvSpPr>
          <p:cNvPr id="27" name="圆柱体 26">
            <a:extLst>
              <a:ext uri="{FF2B5EF4-FFF2-40B4-BE49-F238E27FC236}">
                <a16:creationId xmlns:a16="http://schemas.microsoft.com/office/drawing/2014/main" id="{F480FCD3-F953-7530-4E25-D731C74436BF}"/>
              </a:ext>
            </a:extLst>
          </p:cNvPr>
          <p:cNvSpPr/>
          <p:nvPr/>
        </p:nvSpPr>
        <p:spPr>
          <a:xfrm>
            <a:off x="1233996" y="3005092"/>
            <a:ext cx="781235" cy="105644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etcd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9C8ACF8-AE97-50A5-57D5-D0DE0CAC97EB}"/>
              </a:ext>
            </a:extLst>
          </p:cNvPr>
          <p:cNvSpPr/>
          <p:nvPr/>
        </p:nvSpPr>
        <p:spPr>
          <a:xfrm>
            <a:off x="1174373" y="4598019"/>
            <a:ext cx="1331651" cy="745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scheduler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DD00C7-E03F-01D9-B4D9-CF8758B37319}"/>
              </a:ext>
            </a:extLst>
          </p:cNvPr>
          <p:cNvSpPr/>
          <p:nvPr/>
        </p:nvSpPr>
        <p:spPr>
          <a:xfrm>
            <a:off x="3995898" y="4604580"/>
            <a:ext cx="1331651" cy="745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Controller-manager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48E62EE-BFFB-9F8F-71C0-4BAE483D1940}"/>
              </a:ext>
            </a:extLst>
          </p:cNvPr>
          <p:cNvCxnSpPr>
            <a:stCxn id="27" idx="4"/>
            <a:endCxn id="5" idx="1"/>
          </p:cNvCxnSpPr>
          <p:nvPr/>
        </p:nvCxnSpPr>
        <p:spPr>
          <a:xfrm>
            <a:off x="2015231" y="3533313"/>
            <a:ext cx="3817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1EF04E6-A780-73DF-6647-A680EC75BEB7}"/>
              </a:ext>
            </a:extLst>
          </p:cNvPr>
          <p:cNvCxnSpPr>
            <a:cxnSpLocks/>
            <a:stCxn id="28" idx="0"/>
            <a:endCxn id="5" idx="2"/>
          </p:cNvCxnSpPr>
          <p:nvPr/>
        </p:nvCxnSpPr>
        <p:spPr>
          <a:xfrm flipV="1">
            <a:off x="1840199" y="3826276"/>
            <a:ext cx="1377957" cy="77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7F65D52-160D-57B1-5139-51367D401E0E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3218156" y="3826276"/>
            <a:ext cx="1443568" cy="778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CE917DA-CD19-6372-4414-0D4DD6973D31}"/>
              </a:ext>
            </a:extLst>
          </p:cNvPr>
          <p:cNvSpPr/>
          <p:nvPr/>
        </p:nvSpPr>
        <p:spPr>
          <a:xfrm>
            <a:off x="2653541" y="941033"/>
            <a:ext cx="1127464" cy="62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kubectl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353D889-ADE5-8C53-CCFA-AC4486E153B4}"/>
              </a:ext>
            </a:extLst>
          </p:cNvPr>
          <p:cNvSpPr/>
          <p:nvPr/>
        </p:nvSpPr>
        <p:spPr>
          <a:xfrm>
            <a:off x="7194303" y="967666"/>
            <a:ext cx="4768418" cy="2461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256CA65-3AF4-CAA6-28A7-9AB93725D3DD}"/>
              </a:ext>
            </a:extLst>
          </p:cNvPr>
          <p:cNvSpPr/>
          <p:nvPr/>
        </p:nvSpPr>
        <p:spPr>
          <a:xfrm>
            <a:off x="7588683" y="2260442"/>
            <a:ext cx="1453786" cy="1115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8E4BB8-918A-AE32-86EB-529F0AE175FA}"/>
              </a:ext>
            </a:extLst>
          </p:cNvPr>
          <p:cNvSpPr/>
          <p:nvPr/>
        </p:nvSpPr>
        <p:spPr>
          <a:xfrm>
            <a:off x="7588683" y="1824660"/>
            <a:ext cx="1453786" cy="3893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kubeProxy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6A1045F-0E43-D44B-66C0-91A12A408EB6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3217273" y="1565489"/>
            <a:ext cx="0" cy="1674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柱体 56">
            <a:extLst>
              <a:ext uri="{FF2B5EF4-FFF2-40B4-BE49-F238E27FC236}">
                <a16:creationId xmlns:a16="http://schemas.microsoft.com/office/drawing/2014/main" id="{D70713E9-3F38-8945-784F-044840BA1923}"/>
              </a:ext>
            </a:extLst>
          </p:cNvPr>
          <p:cNvSpPr/>
          <p:nvPr/>
        </p:nvSpPr>
        <p:spPr>
          <a:xfrm>
            <a:off x="5726599" y="3005092"/>
            <a:ext cx="1251524" cy="13196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Messaging</a:t>
            </a:r>
          </a:p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6193810-5850-4EB2-F35F-38DC9A3BB445}"/>
              </a:ext>
            </a:extLst>
          </p:cNvPr>
          <p:cNvSpPr txBox="1"/>
          <p:nvPr/>
        </p:nvSpPr>
        <p:spPr>
          <a:xfrm>
            <a:off x="1391135" y="1988598"/>
            <a:ext cx="122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Master</a:t>
            </a:r>
            <a:endParaRPr lang="zh-CN" altLang="en-US" sz="20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046B9EF-39CA-1367-6925-677F21473E52}"/>
              </a:ext>
            </a:extLst>
          </p:cNvPr>
          <p:cNvSpPr txBox="1"/>
          <p:nvPr/>
        </p:nvSpPr>
        <p:spPr>
          <a:xfrm>
            <a:off x="7446229" y="1049845"/>
            <a:ext cx="122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Node</a:t>
            </a:r>
            <a:endParaRPr lang="zh-CN" altLang="en-US" sz="2000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3FFC1E9-E634-CC10-A2F6-2534DFF00D5C}"/>
              </a:ext>
            </a:extLst>
          </p:cNvPr>
          <p:cNvSpPr/>
          <p:nvPr/>
        </p:nvSpPr>
        <p:spPr>
          <a:xfrm>
            <a:off x="7582727" y="1403075"/>
            <a:ext cx="1453786" cy="389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fileServer</a:t>
            </a:r>
            <a:endParaRPr lang="zh-CN" altLang="en-US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156435F-0051-B15C-74E0-39E856223E13}"/>
              </a:ext>
            </a:extLst>
          </p:cNvPr>
          <p:cNvSpPr/>
          <p:nvPr/>
        </p:nvSpPr>
        <p:spPr>
          <a:xfrm>
            <a:off x="9650027" y="1253260"/>
            <a:ext cx="1926455" cy="877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62FCE77-A6DD-ACBC-4388-7D4C6CB1A578}"/>
              </a:ext>
            </a:extLst>
          </p:cNvPr>
          <p:cNvSpPr txBox="1"/>
          <p:nvPr/>
        </p:nvSpPr>
        <p:spPr>
          <a:xfrm>
            <a:off x="9765436" y="1365434"/>
            <a:ext cx="8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868EFFF-2EE4-9BB0-4147-2785B4F87CBF}"/>
              </a:ext>
            </a:extLst>
          </p:cNvPr>
          <p:cNvSpPr/>
          <p:nvPr/>
        </p:nvSpPr>
        <p:spPr>
          <a:xfrm>
            <a:off x="10341626" y="1380745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6EB750E-F8EB-7F77-9CAF-D38728C2A879}"/>
              </a:ext>
            </a:extLst>
          </p:cNvPr>
          <p:cNvSpPr/>
          <p:nvPr/>
        </p:nvSpPr>
        <p:spPr>
          <a:xfrm>
            <a:off x="10249499" y="1530849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17103E4-CE0B-435B-87CB-57CBCFCFE48D}"/>
              </a:ext>
            </a:extLst>
          </p:cNvPr>
          <p:cNvSpPr/>
          <p:nvPr/>
        </p:nvSpPr>
        <p:spPr>
          <a:xfrm>
            <a:off x="10081065" y="1669723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Container</a:t>
            </a:r>
            <a:endParaRPr lang="zh-CN" altLang="en-US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A43A18AF-46F7-ECC9-FFE8-E8C1C1E89C41}"/>
              </a:ext>
            </a:extLst>
          </p:cNvPr>
          <p:cNvSpPr/>
          <p:nvPr/>
        </p:nvSpPr>
        <p:spPr>
          <a:xfrm>
            <a:off x="9684557" y="2362971"/>
            <a:ext cx="1926455" cy="877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7072B11-C4C2-5290-D06E-EEAE703789D3}"/>
              </a:ext>
            </a:extLst>
          </p:cNvPr>
          <p:cNvSpPr txBox="1"/>
          <p:nvPr/>
        </p:nvSpPr>
        <p:spPr>
          <a:xfrm>
            <a:off x="9799966" y="2475145"/>
            <a:ext cx="8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1267BDD-DA3F-3F0B-5293-B0A158E23B2B}"/>
              </a:ext>
            </a:extLst>
          </p:cNvPr>
          <p:cNvSpPr/>
          <p:nvPr/>
        </p:nvSpPr>
        <p:spPr>
          <a:xfrm>
            <a:off x="10376156" y="2490456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952FF07-6FE3-CCA6-AD42-D4779C823C66}"/>
              </a:ext>
            </a:extLst>
          </p:cNvPr>
          <p:cNvSpPr/>
          <p:nvPr/>
        </p:nvSpPr>
        <p:spPr>
          <a:xfrm>
            <a:off x="10284029" y="2640560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CBA4B77-A1A8-2755-74FD-013BF1872C6B}"/>
              </a:ext>
            </a:extLst>
          </p:cNvPr>
          <p:cNvSpPr/>
          <p:nvPr/>
        </p:nvSpPr>
        <p:spPr>
          <a:xfrm>
            <a:off x="10115595" y="2779434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Container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FE96557-6850-B9C3-2215-541B81A69361}"/>
              </a:ext>
            </a:extLst>
          </p:cNvPr>
          <p:cNvSpPr/>
          <p:nvPr/>
        </p:nvSpPr>
        <p:spPr>
          <a:xfrm>
            <a:off x="2571634" y="4604580"/>
            <a:ext cx="1331651" cy="7457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Faas</a:t>
            </a:r>
            <a:r>
              <a:rPr lang="en-US" altLang="zh-CN" dirty="0"/>
              <a:t>-Proxy</a:t>
            </a:r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D1C26FB-FA01-C61B-82D3-E66B2A7B7F02}"/>
              </a:ext>
            </a:extLst>
          </p:cNvPr>
          <p:cNvCxnSpPr>
            <a:cxnSpLocks/>
            <a:stCxn id="112" idx="0"/>
            <a:endCxn id="5" idx="2"/>
          </p:cNvCxnSpPr>
          <p:nvPr/>
        </p:nvCxnSpPr>
        <p:spPr>
          <a:xfrm flipH="1" flipV="1">
            <a:off x="3218156" y="3826276"/>
            <a:ext cx="19304" cy="778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D621BFD4-C355-0909-1C45-D88F24A799B5}"/>
              </a:ext>
            </a:extLst>
          </p:cNvPr>
          <p:cNvSpPr txBox="1"/>
          <p:nvPr/>
        </p:nvSpPr>
        <p:spPr>
          <a:xfrm>
            <a:off x="7858030" y="2261258"/>
            <a:ext cx="12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kubelet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F7EE650A-9F0E-9D63-4C95-2C4058B46E2E}"/>
              </a:ext>
            </a:extLst>
          </p:cNvPr>
          <p:cNvSpPr/>
          <p:nvPr/>
        </p:nvSpPr>
        <p:spPr>
          <a:xfrm>
            <a:off x="7634300" y="2728154"/>
            <a:ext cx="1377181" cy="601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Prometheus</a:t>
            </a:r>
          </a:p>
          <a:p>
            <a:pPr algn="ctr"/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74C9810D-EFE7-672A-BD54-96962212CD04}"/>
              </a:ext>
            </a:extLst>
          </p:cNvPr>
          <p:cNvSpPr/>
          <p:nvPr/>
        </p:nvSpPr>
        <p:spPr>
          <a:xfrm>
            <a:off x="7194303" y="3655904"/>
            <a:ext cx="4768418" cy="2461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2B40822-506E-D841-0023-D8550449E3D1}"/>
              </a:ext>
            </a:extLst>
          </p:cNvPr>
          <p:cNvSpPr/>
          <p:nvPr/>
        </p:nvSpPr>
        <p:spPr>
          <a:xfrm>
            <a:off x="7588683" y="4948680"/>
            <a:ext cx="1453786" cy="1115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6D7FC5D-53C6-2A79-D1E0-F4A8D7C1F2B6}"/>
              </a:ext>
            </a:extLst>
          </p:cNvPr>
          <p:cNvSpPr/>
          <p:nvPr/>
        </p:nvSpPr>
        <p:spPr>
          <a:xfrm>
            <a:off x="7588683" y="4512898"/>
            <a:ext cx="1453786" cy="3893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kubeProxy</a:t>
            </a:r>
            <a:endParaRPr lang="zh-CN" altLang="en-US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A375DB7A-6307-9E82-1BAD-E4CF0F224404}"/>
              </a:ext>
            </a:extLst>
          </p:cNvPr>
          <p:cNvSpPr txBox="1"/>
          <p:nvPr/>
        </p:nvSpPr>
        <p:spPr>
          <a:xfrm>
            <a:off x="7446229" y="3738083"/>
            <a:ext cx="122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Node</a:t>
            </a:r>
            <a:endParaRPr lang="zh-CN" altLang="en-US" sz="2000" b="1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12610B9B-8C88-A3BD-6A70-07F7D4FD48D2}"/>
              </a:ext>
            </a:extLst>
          </p:cNvPr>
          <p:cNvSpPr/>
          <p:nvPr/>
        </p:nvSpPr>
        <p:spPr>
          <a:xfrm>
            <a:off x="7582727" y="4091313"/>
            <a:ext cx="1453786" cy="389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fileServer</a:t>
            </a:r>
            <a:endParaRPr lang="zh-CN" altLang="en-US" dirty="0"/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F6E85393-FBF6-5690-6D3C-940A0BFBFBD8}"/>
              </a:ext>
            </a:extLst>
          </p:cNvPr>
          <p:cNvSpPr/>
          <p:nvPr/>
        </p:nvSpPr>
        <p:spPr>
          <a:xfrm>
            <a:off x="9650027" y="3941498"/>
            <a:ext cx="1926455" cy="877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BC1DB51D-52A9-7501-09F0-A3314875551C}"/>
              </a:ext>
            </a:extLst>
          </p:cNvPr>
          <p:cNvSpPr txBox="1"/>
          <p:nvPr/>
        </p:nvSpPr>
        <p:spPr>
          <a:xfrm>
            <a:off x="9765436" y="4053672"/>
            <a:ext cx="8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6DAB35C-E950-AB51-80BD-D1CA2C873B94}"/>
              </a:ext>
            </a:extLst>
          </p:cNvPr>
          <p:cNvSpPr/>
          <p:nvPr/>
        </p:nvSpPr>
        <p:spPr>
          <a:xfrm>
            <a:off x="10341626" y="4068983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ABBF908-E8AA-3306-5A70-2D9C2722528F}"/>
              </a:ext>
            </a:extLst>
          </p:cNvPr>
          <p:cNvSpPr/>
          <p:nvPr/>
        </p:nvSpPr>
        <p:spPr>
          <a:xfrm>
            <a:off x="10249499" y="4219087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DCC48422-9D57-CEED-4641-545CD2E3024C}"/>
              </a:ext>
            </a:extLst>
          </p:cNvPr>
          <p:cNvSpPr/>
          <p:nvPr/>
        </p:nvSpPr>
        <p:spPr>
          <a:xfrm>
            <a:off x="10081065" y="4357961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Container</a:t>
            </a:r>
            <a:endParaRPr lang="zh-CN" altLang="en-US" dirty="0"/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63980CB7-5459-4C8E-5995-2685A3805A0B}"/>
              </a:ext>
            </a:extLst>
          </p:cNvPr>
          <p:cNvSpPr/>
          <p:nvPr/>
        </p:nvSpPr>
        <p:spPr>
          <a:xfrm>
            <a:off x="9684557" y="5051209"/>
            <a:ext cx="1926455" cy="877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A6B62564-4256-D356-D5D7-8204627BC59A}"/>
              </a:ext>
            </a:extLst>
          </p:cNvPr>
          <p:cNvSpPr txBox="1"/>
          <p:nvPr/>
        </p:nvSpPr>
        <p:spPr>
          <a:xfrm>
            <a:off x="9799966" y="5163383"/>
            <a:ext cx="8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DA0829E-82E9-3DA3-3544-14C7DECBD9BE}"/>
              </a:ext>
            </a:extLst>
          </p:cNvPr>
          <p:cNvSpPr/>
          <p:nvPr/>
        </p:nvSpPr>
        <p:spPr>
          <a:xfrm>
            <a:off x="10376156" y="5178694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8735CDD-8410-8655-49E9-3DFC3DEF97FD}"/>
              </a:ext>
            </a:extLst>
          </p:cNvPr>
          <p:cNvSpPr/>
          <p:nvPr/>
        </p:nvSpPr>
        <p:spPr>
          <a:xfrm>
            <a:off x="10284029" y="5328798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F31E8FD-9C34-4C22-1D3A-9077C7E1E7E9}"/>
              </a:ext>
            </a:extLst>
          </p:cNvPr>
          <p:cNvSpPr/>
          <p:nvPr/>
        </p:nvSpPr>
        <p:spPr>
          <a:xfrm>
            <a:off x="10115595" y="5467672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Container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DF6BE59-7B65-879E-0755-6091553FD13D}"/>
              </a:ext>
            </a:extLst>
          </p:cNvPr>
          <p:cNvSpPr txBox="1"/>
          <p:nvPr/>
        </p:nvSpPr>
        <p:spPr>
          <a:xfrm>
            <a:off x="7858030" y="4949496"/>
            <a:ext cx="12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kubelet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41E1D9E-1ED1-3CC7-5354-BF8A70CF6D0C}"/>
              </a:ext>
            </a:extLst>
          </p:cNvPr>
          <p:cNvSpPr/>
          <p:nvPr/>
        </p:nvSpPr>
        <p:spPr>
          <a:xfrm>
            <a:off x="7634300" y="5416392"/>
            <a:ext cx="1377181" cy="601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Prometheus</a:t>
            </a:r>
          </a:p>
          <a:p>
            <a:pPr algn="ctr"/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F4F818ED-9BD9-EF61-6B51-5940CD157E4B}"/>
              </a:ext>
            </a:extLst>
          </p:cNvPr>
          <p:cNvSpPr/>
          <p:nvPr/>
        </p:nvSpPr>
        <p:spPr>
          <a:xfrm>
            <a:off x="2523320" y="5570141"/>
            <a:ext cx="1497382" cy="601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Prometheus</a:t>
            </a:r>
          </a:p>
          <a:p>
            <a:pPr algn="ctr"/>
            <a:r>
              <a:rPr lang="en-US" altLang="zh-CN" dirty="0"/>
              <a:t>collector</a:t>
            </a:r>
            <a:endParaRPr lang="zh-CN" altLang="en-US" dirty="0"/>
          </a:p>
        </p:txBody>
      </p: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285D8FD7-AA1C-ED8A-CDB3-1D0426C2027B}"/>
              </a:ext>
            </a:extLst>
          </p:cNvPr>
          <p:cNvCxnSpPr>
            <a:stCxn id="154" idx="2"/>
            <a:endCxn id="135" idx="2"/>
          </p:cNvCxnSpPr>
          <p:nvPr/>
        </p:nvCxnSpPr>
        <p:spPr>
          <a:xfrm rot="5400000" flipH="1" flipV="1">
            <a:off x="5739903" y="3596412"/>
            <a:ext cx="107779" cy="5043565"/>
          </a:xfrm>
          <a:prstGeom prst="bentConnector3">
            <a:avLst>
              <a:gd name="adj1" fmla="val -212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C205B3D9-7538-E2F9-7C59-B7C498DA71D6}"/>
              </a:ext>
            </a:extLst>
          </p:cNvPr>
          <p:cNvCxnSpPr>
            <a:stCxn id="133" idx="3"/>
            <a:endCxn id="154" idx="2"/>
          </p:cNvCxnSpPr>
          <p:nvPr/>
        </p:nvCxnSpPr>
        <p:spPr>
          <a:xfrm flipH="1">
            <a:off x="3272011" y="3029126"/>
            <a:ext cx="5739470" cy="3142958"/>
          </a:xfrm>
          <a:prstGeom prst="bentConnector4">
            <a:avLst>
              <a:gd name="adj1" fmla="val -3983"/>
              <a:gd name="adj2" fmla="val 10727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794D746-547D-1657-99F8-FFD32046F19F}"/>
              </a:ext>
            </a:extLst>
          </p:cNvPr>
          <p:cNvCxnSpPr>
            <a:cxnSpLocks/>
            <a:stCxn id="5" idx="3"/>
            <a:endCxn id="57" idx="2"/>
          </p:cNvCxnSpPr>
          <p:nvPr/>
        </p:nvCxnSpPr>
        <p:spPr>
          <a:xfrm>
            <a:off x="4039340" y="3533313"/>
            <a:ext cx="1687259" cy="131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465433C-EAC6-5EDF-27EF-6CD7D2AEE881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 flipV="1">
            <a:off x="4039340" y="2198333"/>
            <a:ext cx="3154963" cy="1334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8087805-4290-94AF-3AE9-4E33785F5836}"/>
              </a:ext>
            </a:extLst>
          </p:cNvPr>
          <p:cNvCxnSpPr>
            <a:cxnSpLocks/>
            <a:stCxn id="5" idx="3"/>
            <a:endCxn id="134" idx="1"/>
          </p:cNvCxnSpPr>
          <p:nvPr/>
        </p:nvCxnSpPr>
        <p:spPr>
          <a:xfrm>
            <a:off x="4039340" y="3533313"/>
            <a:ext cx="3154963" cy="1353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B1C7413-97E9-EE2F-9C52-B41E8F53C424}"/>
              </a:ext>
            </a:extLst>
          </p:cNvPr>
          <p:cNvCxnSpPr>
            <a:cxnSpLocks/>
            <a:stCxn id="57" idx="4"/>
            <a:endCxn id="41" idx="1"/>
          </p:cNvCxnSpPr>
          <p:nvPr/>
        </p:nvCxnSpPr>
        <p:spPr>
          <a:xfrm flipV="1">
            <a:off x="6978123" y="2198333"/>
            <a:ext cx="216180" cy="1466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8568E0D-44CD-AD73-8B3F-313DB935F691}"/>
              </a:ext>
            </a:extLst>
          </p:cNvPr>
          <p:cNvCxnSpPr>
            <a:cxnSpLocks/>
            <a:stCxn id="57" idx="4"/>
            <a:endCxn id="134" idx="1"/>
          </p:cNvCxnSpPr>
          <p:nvPr/>
        </p:nvCxnSpPr>
        <p:spPr>
          <a:xfrm>
            <a:off x="6978123" y="3664929"/>
            <a:ext cx="216180" cy="1221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455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55B78E-AD7D-70B9-BB66-49B8F3F96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Master Node </a:t>
            </a:r>
            <a:r>
              <a:rPr lang="zh-CN" altLang="en-US" dirty="0">
                <a:latin typeface="Verdana" panose="020B0604030504040204" pitchFamily="34" charset="0"/>
                <a:ea typeface="黑体" panose="02010609060101010101" pitchFamily="49" charset="-122"/>
              </a:rPr>
              <a:t>架构</a:t>
            </a:r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1F3EACDF-4E21-E49E-87E8-CA17A66A20B6}"/>
              </a:ext>
            </a:extLst>
          </p:cNvPr>
          <p:cNvSpPr/>
          <p:nvPr/>
        </p:nvSpPr>
        <p:spPr>
          <a:xfrm>
            <a:off x="1065320" y="1677880"/>
            <a:ext cx="4367814" cy="47140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C6B8E2A-B179-63BE-0E8B-B954C25FE2EA}"/>
              </a:ext>
            </a:extLst>
          </p:cNvPr>
          <p:cNvSpPr/>
          <p:nvPr/>
        </p:nvSpPr>
        <p:spPr>
          <a:xfrm>
            <a:off x="2396971" y="3240350"/>
            <a:ext cx="1642369" cy="5859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apiServer</a:t>
            </a:r>
            <a:endParaRPr lang="zh-CN" altLang="en-US" dirty="0"/>
          </a:p>
        </p:txBody>
      </p:sp>
      <p:sp>
        <p:nvSpPr>
          <p:cNvPr id="198" name="圆柱体 197">
            <a:extLst>
              <a:ext uri="{FF2B5EF4-FFF2-40B4-BE49-F238E27FC236}">
                <a16:creationId xmlns:a16="http://schemas.microsoft.com/office/drawing/2014/main" id="{B6B08329-9BA3-95E0-BB76-A77891A1A13D}"/>
              </a:ext>
            </a:extLst>
          </p:cNvPr>
          <p:cNvSpPr/>
          <p:nvPr/>
        </p:nvSpPr>
        <p:spPr>
          <a:xfrm>
            <a:off x="1233996" y="3005092"/>
            <a:ext cx="781235" cy="105644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etcd</a:t>
            </a:r>
            <a:endParaRPr lang="zh-CN" altLang="en-US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63F947F-622C-BA7E-1391-6E7D65190A08}"/>
              </a:ext>
            </a:extLst>
          </p:cNvPr>
          <p:cNvSpPr/>
          <p:nvPr/>
        </p:nvSpPr>
        <p:spPr>
          <a:xfrm>
            <a:off x="1174373" y="4598019"/>
            <a:ext cx="1331651" cy="745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scheduler</a:t>
            </a:r>
            <a:endParaRPr lang="zh-CN" altLang="en-US" dirty="0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02D7CB10-82AE-75B3-BC39-484B1E83F4F4}"/>
              </a:ext>
            </a:extLst>
          </p:cNvPr>
          <p:cNvSpPr/>
          <p:nvPr/>
        </p:nvSpPr>
        <p:spPr>
          <a:xfrm>
            <a:off x="3995898" y="4604580"/>
            <a:ext cx="1331651" cy="745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Controller-manager</a:t>
            </a:r>
            <a:endParaRPr lang="zh-CN" altLang="en-US" dirty="0"/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242483B0-FF49-CA92-AA86-767BAAF6E405}"/>
              </a:ext>
            </a:extLst>
          </p:cNvPr>
          <p:cNvCxnSpPr>
            <a:stCxn id="198" idx="4"/>
            <a:endCxn id="197" idx="1"/>
          </p:cNvCxnSpPr>
          <p:nvPr/>
        </p:nvCxnSpPr>
        <p:spPr>
          <a:xfrm>
            <a:off x="2015231" y="3533313"/>
            <a:ext cx="3817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CDCA1013-81B5-E486-4518-8FD7749E9790}"/>
              </a:ext>
            </a:extLst>
          </p:cNvPr>
          <p:cNvCxnSpPr>
            <a:cxnSpLocks/>
            <a:stCxn id="199" idx="0"/>
            <a:endCxn id="197" idx="2"/>
          </p:cNvCxnSpPr>
          <p:nvPr/>
        </p:nvCxnSpPr>
        <p:spPr>
          <a:xfrm flipV="1">
            <a:off x="1840199" y="3826276"/>
            <a:ext cx="1377957" cy="77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7D1A1D8-67C5-4808-2FD0-8A50CD85579B}"/>
              </a:ext>
            </a:extLst>
          </p:cNvPr>
          <p:cNvCxnSpPr>
            <a:cxnSpLocks/>
            <a:stCxn id="197" idx="2"/>
            <a:endCxn id="200" idx="0"/>
          </p:cNvCxnSpPr>
          <p:nvPr/>
        </p:nvCxnSpPr>
        <p:spPr>
          <a:xfrm>
            <a:off x="3218156" y="3826276"/>
            <a:ext cx="1443568" cy="778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C3F2C9CF-0B64-521F-585A-2960EF9E33A8}"/>
              </a:ext>
            </a:extLst>
          </p:cNvPr>
          <p:cNvSpPr/>
          <p:nvPr/>
        </p:nvSpPr>
        <p:spPr>
          <a:xfrm>
            <a:off x="2653541" y="941033"/>
            <a:ext cx="1127464" cy="62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kubectl</a:t>
            </a:r>
            <a:endParaRPr lang="zh-CN" altLang="en-US" dirty="0"/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B2C4928A-41CB-B3E4-A777-0F5701F61D1D}"/>
              </a:ext>
            </a:extLst>
          </p:cNvPr>
          <p:cNvCxnSpPr>
            <a:cxnSpLocks/>
            <a:endCxn id="204" idx="2"/>
          </p:cNvCxnSpPr>
          <p:nvPr/>
        </p:nvCxnSpPr>
        <p:spPr>
          <a:xfrm flipV="1">
            <a:off x="3217273" y="1565489"/>
            <a:ext cx="0" cy="1674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08635606-0A78-2BF6-702B-A90D0AC21928}"/>
              </a:ext>
            </a:extLst>
          </p:cNvPr>
          <p:cNvSpPr txBox="1"/>
          <p:nvPr/>
        </p:nvSpPr>
        <p:spPr>
          <a:xfrm>
            <a:off x="1391135" y="1988598"/>
            <a:ext cx="122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Master</a:t>
            </a:r>
            <a:endParaRPr lang="zh-CN" altLang="en-US" sz="2000" b="1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D28A8887-543A-82E0-5344-B6C245DFA1B1}"/>
              </a:ext>
            </a:extLst>
          </p:cNvPr>
          <p:cNvSpPr/>
          <p:nvPr/>
        </p:nvSpPr>
        <p:spPr>
          <a:xfrm>
            <a:off x="2571634" y="4604580"/>
            <a:ext cx="1331651" cy="7457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Faas</a:t>
            </a:r>
            <a:r>
              <a:rPr lang="en-US" altLang="zh-CN" dirty="0"/>
              <a:t>-Proxy</a:t>
            </a:r>
            <a:endParaRPr lang="zh-CN" altLang="en-US" dirty="0"/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2B7D7D8B-A4BD-276F-95BE-9FFA57C1D895}"/>
              </a:ext>
            </a:extLst>
          </p:cNvPr>
          <p:cNvCxnSpPr>
            <a:cxnSpLocks/>
            <a:stCxn id="208" idx="0"/>
            <a:endCxn id="197" idx="2"/>
          </p:cNvCxnSpPr>
          <p:nvPr/>
        </p:nvCxnSpPr>
        <p:spPr>
          <a:xfrm flipH="1" flipV="1">
            <a:off x="3218156" y="3826276"/>
            <a:ext cx="19304" cy="778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>
            <a:extLst>
              <a:ext uri="{FF2B5EF4-FFF2-40B4-BE49-F238E27FC236}">
                <a16:creationId xmlns:a16="http://schemas.microsoft.com/office/drawing/2014/main" id="{0E8DEAAE-1FB5-226E-51D0-BF11BA36B741}"/>
              </a:ext>
            </a:extLst>
          </p:cNvPr>
          <p:cNvSpPr/>
          <p:nvPr/>
        </p:nvSpPr>
        <p:spPr>
          <a:xfrm>
            <a:off x="2523320" y="5570141"/>
            <a:ext cx="1497382" cy="601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Prometheus</a:t>
            </a:r>
          </a:p>
          <a:p>
            <a:pPr algn="ctr"/>
            <a:r>
              <a:rPr lang="en-US" altLang="zh-CN" dirty="0"/>
              <a:t>collector</a:t>
            </a:r>
            <a:endParaRPr lang="zh-CN" altLang="en-US" dirty="0"/>
          </a:p>
        </p:txBody>
      </p:sp>
      <p:sp>
        <p:nvSpPr>
          <p:cNvPr id="211" name="文本占位符 2">
            <a:extLst>
              <a:ext uri="{FF2B5EF4-FFF2-40B4-BE49-F238E27FC236}">
                <a16:creationId xmlns:a16="http://schemas.microsoft.com/office/drawing/2014/main" id="{980FCF0F-82B8-D6B4-2158-EEA0CD6F43FD}"/>
              </a:ext>
            </a:extLst>
          </p:cNvPr>
          <p:cNvSpPr txBox="1">
            <a:spLocks/>
          </p:cNvSpPr>
          <p:nvPr/>
        </p:nvSpPr>
        <p:spPr>
          <a:xfrm>
            <a:off x="6034155" y="680319"/>
            <a:ext cx="5299997" cy="1251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spc="0" dirty="0" err="1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r>
              <a:rPr lang="zh-CN" altLang="en-US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：</a:t>
            </a:r>
            <a:endParaRPr lang="en-US" altLang="zh-CN" sz="20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存储数据，运行于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2379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端口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12" name="文本占位符 2">
            <a:extLst>
              <a:ext uri="{FF2B5EF4-FFF2-40B4-BE49-F238E27FC236}">
                <a16:creationId xmlns:a16="http://schemas.microsoft.com/office/drawing/2014/main" id="{CC0BA045-3EDF-DF91-AB46-EF17A43C2FEF}"/>
              </a:ext>
            </a:extLst>
          </p:cNvPr>
          <p:cNvSpPr txBox="1">
            <a:spLocks/>
          </p:cNvSpPr>
          <p:nvPr/>
        </p:nvSpPr>
        <p:spPr>
          <a:xfrm>
            <a:off x="6034155" y="1866152"/>
            <a:ext cx="5711002" cy="1251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spc="0" dirty="0" err="1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apiServer</a:t>
            </a:r>
            <a:r>
              <a:rPr lang="zh-CN" altLang="en-US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：</a:t>
            </a:r>
            <a:endParaRPr lang="en-US" altLang="zh-CN" sz="20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集群操作和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CRUD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的入口，运行于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8080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端口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采用现有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echo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框架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支持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restful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服务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13" name="文本占位符 2">
            <a:extLst>
              <a:ext uri="{FF2B5EF4-FFF2-40B4-BE49-F238E27FC236}">
                <a16:creationId xmlns:a16="http://schemas.microsoft.com/office/drawing/2014/main" id="{5155989D-2C42-AD75-DC53-5B61C25FC53E}"/>
              </a:ext>
            </a:extLst>
          </p:cNvPr>
          <p:cNvSpPr txBox="1">
            <a:spLocks/>
          </p:cNvSpPr>
          <p:nvPr/>
        </p:nvSpPr>
        <p:spPr>
          <a:xfrm>
            <a:off x="6034154" y="4099216"/>
            <a:ext cx="5299997" cy="1251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r>
              <a:rPr lang="zh-CN" altLang="en-US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：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负责集群资源调度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当前支持的策略有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Round-robin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，根据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node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资源以及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pod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反亲和性调度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2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55B78E-AD7D-70B9-BB66-49B8F3F96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Master Node </a:t>
            </a:r>
            <a:r>
              <a:rPr lang="zh-CN" altLang="en-US" dirty="0">
                <a:latin typeface="Verdana" panose="020B0604030504040204" pitchFamily="34" charset="0"/>
                <a:ea typeface="黑体" panose="02010609060101010101" pitchFamily="49" charset="-122"/>
              </a:rPr>
              <a:t>架构</a:t>
            </a:r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1F3EACDF-4E21-E49E-87E8-CA17A66A20B6}"/>
              </a:ext>
            </a:extLst>
          </p:cNvPr>
          <p:cNvSpPr/>
          <p:nvPr/>
        </p:nvSpPr>
        <p:spPr>
          <a:xfrm>
            <a:off x="1065320" y="1677880"/>
            <a:ext cx="4367814" cy="47140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C6B8E2A-B179-63BE-0E8B-B954C25FE2EA}"/>
              </a:ext>
            </a:extLst>
          </p:cNvPr>
          <p:cNvSpPr/>
          <p:nvPr/>
        </p:nvSpPr>
        <p:spPr>
          <a:xfrm>
            <a:off x="2396971" y="3240350"/>
            <a:ext cx="1642369" cy="5859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apiServer</a:t>
            </a:r>
            <a:endParaRPr lang="zh-CN" altLang="en-US" dirty="0"/>
          </a:p>
        </p:txBody>
      </p:sp>
      <p:sp>
        <p:nvSpPr>
          <p:cNvPr id="198" name="圆柱体 197">
            <a:extLst>
              <a:ext uri="{FF2B5EF4-FFF2-40B4-BE49-F238E27FC236}">
                <a16:creationId xmlns:a16="http://schemas.microsoft.com/office/drawing/2014/main" id="{B6B08329-9BA3-95E0-BB76-A77891A1A13D}"/>
              </a:ext>
            </a:extLst>
          </p:cNvPr>
          <p:cNvSpPr/>
          <p:nvPr/>
        </p:nvSpPr>
        <p:spPr>
          <a:xfrm>
            <a:off x="1233996" y="3005092"/>
            <a:ext cx="781235" cy="105644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etcd</a:t>
            </a:r>
            <a:endParaRPr lang="zh-CN" altLang="en-US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63F947F-622C-BA7E-1391-6E7D65190A08}"/>
              </a:ext>
            </a:extLst>
          </p:cNvPr>
          <p:cNvSpPr/>
          <p:nvPr/>
        </p:nvSpPr>
        <p:spPr>
          <a:xfrm>
            <a:off x="1174373" y="4598019"/>
            <a:ext cx="1331651" cy="745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scheduler</a:t>
            </a:r>
            <a:endParaRPr lang="zh-CN" altLang="en-US" dirty="0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02D7CB10-82AE-75B3-BC39-484B1E83F4F4}"/>
              </a:ext>
            </a:extLst>
          </p:cNvPr>
          <p:cNvSpPr/>
          <p:nvPr/>
        </p:nvSpPr>
        <p:spPr>
          <a:xfrm>
            <a:off x="3995898" y="4604580"/>
            <a:ext cx="1331651" cy="745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Controller-manager</a:t>
            </a:r>
            <a:endParaRPr lang="zh-CN" altLang="en-US" dirty="0"/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242483B0-FF49-CA92-AA86-767BAAF6E405}"/>
              </a:ext>
            </a:extLst>
          </p:cNvPr>
          <p:cNvCxnSpPr>
            <a:stCxn id="198" idx="4"/>
            <a:endCxn id="197" idx="1"/>
          </p:cNvCxnSpPr>
          <p:nvPr/>
        </p:nvCxnSpPr>
        <p:spPr>
          <a:xfrm>
            <a:off x="2015231" y="3533313"/>
            <a:ext cx="3817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CDCA1013-81B5-E486-4518-8FD7749E9790}"/>
              </a:ext>
            </a:extLst>
          </p:cNvPr>
          <p:cNvCxnSpPr>
            <a:cxnSpLocks/>
            <a:stCxn id="199" idx="0"/>
            <a:endCxn id="197" idx="2"/>
          </p:cNvCxnSpPr>
          <p:nvPr/>
        </p:nvCxnSpPr>
        <p:spPr>
          <a:xfrm flipV="1">
            <a:off x="1840199" y="3826276"/>
            <a:ext cx="1377957" cy="77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7D1A1D8-67C5-4808-2FD0-8A50CD85579B}"/>
              </a:ext>
            </a:extLst>
          </p:cNvPr>
          <p:cNvCxnSpPr>
            <a:cxnSpLocks/>
            <a:stCxn id="197" idx="2"/>
            <a:endCxn id="200" idx="0"/>
          </p:cNvCxnSpPr>
          <p:nvPr/>
        </p:nvCxnSpPr>
        <p:spPr>
          <a:xfrm>
            <a:off x="3218156" y="3826276"/>
            <a:ext cx="1443568" cy="778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C3F2C9CF-0B64-521F-585A-2960EF9E33A8}"/>
              </a:ext>
            </a:extLst>
          </p:cNvPr>
          <p:cNvSpPr/>
          <p:nvPr/>
        </p:nvSpPr>
        <p:spPr>
          <a:xfrm>
            <a:off x="2653541" y="941033"/>
            <a:ext cx="1127464" cy="62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kubectl</a:t>
            </a:r>
            <a:endParaRPr lang="zh-CN" altLang="en-US" dirty="0"/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B2C4928A-41CB-B3E4-A777-0F5701F61D1D}"/>
              </a:ext>
            </a:extLst>
          </p:cNvPr>
          <p:cNvCxnSpPr>
            <a:cxnSpLocks/>
            <a:endCxn id="204" idx="2"/>
          </p:cNvCxnSpPr>
          <p:nvPr/>
        </p:nvCxnSpPr>
        <p:spPr>
          <a:xfrm flipV="1">
            <a:off x="3217273" y="1565489"/>
            <a:ext cx="0" cy="1674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08635606-0A78-2BF6-702B-A90D0AC21928}"/>
              </a:ext>
            </a:extLst>
          </p:cNvPr>
          <p:cNvSpPr txBox="1"/>
          <p:nvPr/>
        </p:nvSpPr>
        <p:spPr>
          <a:xfrm>
            <a:off x="1391135" y="1988598"/>
            <a:ext cx="122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Master</a:t>
            </a:r>
            <a:endParaRPr lang="zh-CN" altLang="en-US" sz="2000" b="1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D28A8887-543A-82E0-5344-B6C245DFA1B1}"/>
              </a:ext>
            </a:extLst>
          </p:cNvPr>
          <p:cNvSpPr/>
          <p:nvPr/>
        </p:nvSpPr>
        <p:spPr>
          <a:xfrm>
            <a:off x="2571634" y="4604580"/>
            <a:ext cx="1331651" cy="7457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Faas</a:t>
            </a:r>
            <a:r>
              <a:rPr lang="en-US" altLang="zh-CN" dirty="0"/>
              <a:t>-Proxy</a:t>
            </a:r>
            <a:endParaRPr lang="zh-CN" altLang="en-US" dirty="0"/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2B7D7D8B-A4BD-276F-95BE-9FFA57C1D895}"/>
              </a:ext>
            </a:extLst>
          </p:cNvPr>
          <p:cNvCxnSpPr>
            <a:cxnSpLocks/>
            <a:stCxn id="208" idx="0"/>
            <a:endCxn id="197" idx="2"/>
          </p:cNvCxnSpPr>
          <p:nvPr/>
        </p:nvCxnSpPr>
        <p:spPr>
          <a:xfrm flipH="1" flipV="1">
            <a:off x="3218156" y="3826276"/>
            <a:ext cx="19304" cy="778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>
            <a:extLst>
              <a:ext uri="{FF2B5EF4-FFF2-40B4-BE49-F238E27FC236}">
                <a16:creationId xmlns:a16="http://schemas.microsoft.com/office/drawing/2014/main" id="{0E8DEAAE-1FB5-226E-51D0-BF11BA36B741}"/>
              </a:ext>
            </a:extLst>
          </p:cNvPr>
          <p:cNvSpPr/>
          <p:nvPr/>
        </p:nvSpPr>
        <p:spPr>
          <a:xfrm>
            <a:off x="2523320" y="5570141"/>
            <a:ext cx="1497382" cy="601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Prometheus</a:t>
            </a:r>
          </a:p>
          <a:p>
            <a:pPr algn="ctr"/>
            <a:r>
              <a:rPr lang="en-US" altLang="zh-CN" dirty="0"/>
              <a:t>collector</a:t>
            </a:r>
            <a:endParaRPr lang="zh-CN" altLang="en-US" dirty="0"/>
          </a:p>
        </p:txBody>
      </p:sp>
      <p:sp>
        <p:nvSpPr>
          <p:cNvPr id="211" name="文本占位符 2">
            <a:extLst>
              <a:ext uri="{FF2B5EF4-FFF2-40B4-BE49-F238E27FC236}">
                <a16:creationId xmlns:a16="http://schemas.microsoft.com/office/drawing/2014/main" id="{980FCF0F-82B8-D6B4-2158-EEA0CD6F43FD}"/>
              </a:ext>
            </a:extLst>
          </p:cNvPr>
          <p:cNvSpPr txBox="1">
            <a:spLocks/>
          </p:cNvSpPr>
          <p:nvPr/>
        </p:nvSpPr>
        <p:spPr>
          <a:xfrm>
            <a:off x="6034155" y="680319"/>
            <a:ext cx="5299997" cy="1251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Controller-manager</a:t>
            </a:r>
            <a:r>
              <a:rPr lang="zh-CN" altLang="en-US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：</a:t>
            </a:r>
            <a:endParaRPr lang="en-US" altLang="zh-CN" sz="20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负责维护集群的状态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DsController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RsController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AutoScalerController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JobController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FunctionController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116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55B78E-AD7D-70B9-BB66-49B8F3F96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Master Node </a:t>
            </a:r>
            <a:r>
              <a:rPr lang="zh-CN" altLang="en-US" dirty="0">
                <a:latin typeface="Verdana" panose="020B0604030504040204" pitchFamily="34" charset="0"/>
                <a:ea typeface="黑体" panose="02010609060101010101" pitchFamily="49" charset="-122"/>
              </a:rPr>
              <a:t>架构</a:t>
            </a:r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1F3EACDF-4E21-E49E-87E8-CA17A66A20B6}"/>
              </a:ext>
            </a:extLst>
          </p:cNvPr>
          <p:cNvSpPr/>
          <p:nvPr/>
        </p:nvSpPr>
        <p:spPr>
          <a:xfrm>
            <a:off x="1065320" y="1677880"/>
            <a:ext cx="4367814" cy="47140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C6B8E2A-B179-63BE-0E8B-B954C25FE2EA}"/>
              </a:ext>
            </a:extLst>
          </p:cNvPr>
          <p:cNvSpPr/>
          <p:nvPr/>
        </p:nvSpPr>
        <p:spPr>
          <a:xfrm>
            <a:off x="2396971" y="3240350"/>
            <a:ext cx="1642369" cy="5859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apiServer</a:t>
            </a:r>
            <a:endParaRPr lang="zh-CN" altLang="en-US" dirty="0"/>
          </a:p>
        </p:txBody>
      </p:sp>
      <p:sp>
        <p:nvSpPr>
          <p:cNvPr id="198" name="圆柱体 197">
            <a:extLst>
              <a:ext uri="{FF2B5EF4-FFF2-40B4-BE49-F238E27FC236}">
                <a16:creationId xmlns:a16="http://schemas.microsoft.com/office/drawing/2014/main" id="{B6B08329-9BA3-95E0-BB76-A77891A1A13D}"/>
              </a:ext>
            </a:extLst>
          </p:cNvPr>
          <p:cNvSpPr/>
          <p:nvPr/>
        </p:nvSpPr>
        <p:spPr>
          <a:xfrm>
            <a:off x="1233996" y="3005092"/>
            <a:ext cx="781235" cy="105644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etcd</a:t>
            </a:r>
            <a:endParaRPr lang="zh-CN" altLang="en-US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63F947F-622C-BA7E-1391-6E7D65190A08}"/>
              </a:ext>
            </a:extLst>
          </p:cNvPr>
          <p:cNvSpPr/>
          <p:nvPr/>
        </p:nvSpPr>
        <p:spPr>
          <a:xfrm>
            <a:off x="1174373" y="4598019"/>
            <a:ext cx="1331651" cy="745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scheduler</a:t>
            </a:r>
            <a:endParaRPr lang="zh-CN" altLang="en-US" dirty="0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02D7CB10-82AE-75B3-BC39-484B1E83F4F4}"/>
              </a:ext>
            </a:extLst>
          </p:cNvPr>
          <p:cNvSpPr/>
          <p:nvPr/>
        </p:nvSpPr>
        <p:spPr>
          <a:xfrm>
            <a:off x="3995898" y="4604580"/>
            <a:ext cx="1331651" cy="745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Controller-manager</a:t>
            </a:r>
            <a:endParaRPr lang="zh-CN" altLang="en-US" dirty="0"/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242483B0-FF49-CA92-AA86-767BAAF6E405}"/>
              </a:ext>
            </a:extLst>
          </p:cNvPr>
          <p:cNvCxnSpPr>
            <a:stCxn id="198" idx="4"/>
            <a:endCxn id="197" idx="1"/>
          </p:cNvCxnSpPr>
          <p:nvPr/>
        </p:nvCxnSpPr>
        <p:spPr>
          <a:xfrm>
            <a:off x="2015231" y="3533313"/>
            <a:ext cx="3817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CDCA1013-81B5-E486-4518-8FD7749E9790}"/>
              </a:ext>
            </a:extLst>
          </p:cNvPr>
          <p:cNvCxnSpPr>
            <a:cxnSpLocks/>
            <a:stCxn id="199" idx="0"/>
            <a:endCxn id="197" idx="2"/>
          </p:cNvCxnSpPr>
          <p:nvPr/>
        </p:nvCxnSpPr>
        <p:spPr>
          <a:xfrm flipV="1">
            <a:off x="1840199" y="3826276"/>
            <a:ext cx="1377957" cy="771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7D1A1D8-67C5-4808-2FD0-8A50CD85579B}"/>
              </a:ext>
            </a:extLst>
          </p:cNvPr>
          <p:cNvCxnSpPr>
            <a:cxnSpLocks/>
            <a:stCxn id="197" idx="2"/>
            <a:endCxn id="200" idx="0"/>
          </p:cNvCxnSpPr>
          <p:nvPr/>
        </p:nvCxnSpPr>
        <p:spPr>
          <a:xfrm>
            <a:off x="3218156" y="3826276"/>
            <a:ext cx="1443568" cy="778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C3F2C9CF-0B64-521F-585A-2960EF9E33A8}"/>
              </a:ext>
            </a:extLst>
          </p:cNvPr>
          <p:cNvSpPr/>
          <p:nvPr/>
        </p:nvSpPr>
        <p:spPr>
          <a:xfrm>
            <a:off x="2653541" y="941033"/>
            <a:ext cx="1127464" cy="62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kubectl</a:t>
            </a:r>
            <a:endParaRPr lang="zh-CN" altLang="en-US" dirty="0"/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B2C4928A-41CB-B3E4-A777-0F5701F61D1D}"/>
              </a:ext>
            </a:extLst>
          </p:cNvPr>
          <p:cNvCxnSpPr>
            <a:cxnSpLocks/>
            <a:endCxn id="204" idx="2"/>
          </p:cNvCxnSpPr>
          <p:nvPr/>
        </p:nvCxnSpPr>
        <p:spPr>
          <a:xfrm flipV="1">
            <a:off x="3217273" y="1565489"/>
            <a:ext cx="0" cy="1674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08635606-0A78-2BF6-702B-A90D0AC21928}"/>
              </a:ext>
            </a:extLst>
          </p:cNvPr>
          <p:cNvSpPr txBox="1"/>
          <p:nvPr/>
        </p:nvSpPr>
        <p:spPr>
          <a:xfrm>
            <a:off x="1391135" y="1988598"/>
            <a:ext cx="122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Master</a:t>
            </a:r>
            <a:endParaRPr lang="zh-CN" altLang="en-US" sz="2000" b="1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D28A8887-543A-82E0-5344-B6C245DFA1B1}"/>
              </a:ext>
            </a:extLst>
          </p:cNvPr>
          <p:cNvSpPr/>
          <p:nvPr/>
        </p:nvSpPr>
        <p:spPr>
          <a:xfrm>
            <a:off x="2571634" y="4604580"/>
            <a:ext cx="1331651" cy="7457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Faas</a:t>
            </a:r>
            <a:r>
              <a:rPr lang="en-US" altLang="zh-CN" dirty="0"/>
              <a:t>-Proxy</a:t>
            </a:r>
            <a:endParaRPr lang="zh-CN" altLang="en-US" dirty="0"/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2B7D7D8B-A4BD-276F-95BE-9FFA57C1D895}"/>
              </a:ext>
            </a:extLst>
          </p:cNvPr>
          <p:cNvCxnSpPr>
            <a:cxnSpLocks/>
            <a:stCxn id="208" idx="0"/>
            <a:endCxn id="197" idx="2"/>
          </p:cNvCxnSpPr>
          <p:nvPr/>
        </p:nvCxnSpPr>
        <p:spPr>
          <a:xfrm flipH="1" flipV="1">
            <a:off x="3218156" y="3826276"/>
            <a:ext cx="19304" cy="778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>
            <a:extLst>
              <a:ext uri="{FF2B5EF4-FFF2-40B4-BE49-F238E27FC236}">
                <a16:creationId xmlns:a16="http://schemas.microsoft.com/office/drawing/2014/main" id="{0E8DEAAE-1FB5-226E-51D0-BF11BA36B741}"/>
              </a:ext>
            </a:extLst>
          </p:cNvPr>
          <p:cNvSpPr/>
          <p:nvPr/>
        </p:nvSpPr>
        <p:spPr>
          <a:xfrm>
            <a:off x="2523320" y="5570141"/>
            <a:ext cx="1497382" cy="601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Prometheus</a:t>
            </a:r>
          </a:p>
          <a:p>
            <a:pPr algn="ctr"/>
            <a:r>
              <a:rPr lang="en-US" altLang="zh-CN" dirty="0"/>
              <a:t>collector</a:t>
            </a:r>
            <a:endParaRPr lang="zh-CN" altLang="en-US" dirty="0"/>
          </a:p>
        </p:txBody>
      </p:sp>
      <p:sp>
        <p:nvSpPr>
          <p:cNvPr id="211" name="文本占位符 2">
            <a:extLst>
              <a:ext uri="{FF2B5EF4-FFF2-40B4-BE49-F238E27FC236}">
                <a16:creationId xmlns:a16="http://schemas.microsoft.com/office/drawing/2014/main" id="{980FCF0F-82B8-D6B4-2158-EEA0CD6F43FD}"/>
              </a:ext>
            </a:extLst>
          </p:cNvPr>
          <p:cNvSpPr txBox="1">
            <a:spLocks/>
          </p:cNvSpPr>
          <p:nvPr/>
        </p:nvSpPr>
        <p:spPr>
          <a:xfrm>
            <a:off x="6034155" y="680319"/>
            <a:ext cx="5299997" cy="1251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spc="0" dirty="0" err="1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Faas</a:t>
            </a:r>
            <a:r>
              <a:rPr lang="en-US" altLang="zh-CN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-Proxy</a:t>
            </a:r>
            <a:r>
              <a:rPr lang="zh-CN" altLang="en-US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：</a:t>
            </a:r>
            <a:endParaRPr lang="en-US" altLang="zh-CN" sz="20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负责接受并转发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serverless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的请求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运行在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8081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端口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支持流量统计，缓存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E3930-D0B0-65B9-CB1A-C359F9611C22}"/>
              </a:ext>
            </a:extLst>
          </p:cNvPr>
          <p:cNvSpPr txBox="1">
            <a:spLocks/>
          </p:cNvSpPr>
          <p:nvPr/>
        </p:nvSpPr>
        <p:spPr>
          <a:xfrm>
            <a:off x="5996866" y="3200400"/>
            <a:ext cx="5299997" cy="1251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Prometheus collector</a:t>
            </a:r>
            <a:r>
              <a:rPr lang="zh-CN" altLang="en-US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：</a:t>
            </a:r>
            <a:endParaRPr lang="en-US" altLang="zh-CN" sz="20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负责采集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node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的监控数据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运行在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9090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端口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Prometheus</a:t>
            </a:r>
          </a:p>
        </p:txBody>
      </p:sp>
    </p:spTree>
    <p:extLst>
      <p:ext uri="{BB962C8B-B14F-4D97-AF65-F5344CB8AC3E}">
        <p14:creationId xmlns:p14="http://schemas.microsoft.com/office/powerpoint/2010/main" val="2622014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55B78E-AD7D-70B9-BB66-49B8F3F96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Worker Node </a:t>
            </a:r>
            <a:r>
              <a:rPr lang="zh-CN" altLang="en-US" dirty="0">
                <a:latin typeface="Verdana" panose="020B0604030504040204" pitchFamily="34" charset="0"/>
                <a:ea typeface="黑体" panose="02010609060101010101" pitchFamily="49" charset="-122"/>
              </a:rPr>
              <a:t>架构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44499D1-8270-AB53-62B3-9374A87681D5}"/>
              </a:ext>
            </a:extLst>
          </p:cNvPr>
          <p:cNvSpPr/>
          <p:nvPr/>
        </p:nvSpPr>
        <p:spPr>
          <a:xfrm>
            <a:off x="646913" y="2198333"/>
            <a:ext cx="4768418" cy="2461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C5120A-507D-7908-D028-DC237919AAAF}"/>
              </a:ext>
            </a:extLst>
          </p:cNvPr>
          <p:cNvSpPr/>
          <p:nvPr/>
        </p:nvSpPr>
        <p:spPr>
          <a:xfrm>
            <a:off x="1041293" y="3491109"/>
            <a:ext cx="1453786" cy="1115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F5156F-621E-1B42-DF21-EFF3E7622D30}"/>
              </a:ext>
            </a:extLst>
          </p:cNvPr>
          <p:cNvSpPr/>
          <p:nvPr/>
        </p:nvSpPr>
        <p:spPr>
          <a:xfrm>
            <a:off x="1041293" y="3055327"/>
            <a:ext cx="1453786" cy="3893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kubeProxy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C3BE888-EE9D-EB64-8648-243C00D8EBB6}"/>
              </a:ext>
            </a:extLst>
          </p:cNvPr>
          <p:cNvSpPr txBox="1"/>
          <p:nvPr/>
        </p:nvSpPr>
        <p:spPr>
          <a:xfrm>
            <a:off x="898839" y="2280512"/>
            <a:ext cx="122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Node</a:t>
            </a:r>
            <a:endParaRPr lang="zh-CN" altLang="en-US" sz="2000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806F70-B6AA-CFEC-4B01-DF905DEF699F}"/>
              </a:ext>
            </a:extLst>
          </p:cNvPr>
          <p:cNvSpPr/>
          <p:nvPr/>
        </p:nvSpPr>
        <p:spPr>
          <a:xfrm>
            <a:off x="1035337" y="2633742"/>
            <a:ext cx="1453786" cy="389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fileServer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ECF6A2E-508A-B1C8-396F-5404D863FCF0}"/>
              </a:ext>
            </a:extLst>
          </p:cNvPr>
          <p:cNvSpPr/>
          <p:nvPr/>
        </p:nvSpPr>
        <p:spPr>
          <a:xfrm>
            <a:off x="3102637" y="2483927"/>
            <a:ext cx="1926455" cy="877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85CF990-0A3E-6EDB-626F-5F510CCB5693}"/>
              </a:ext>
            </a:extLst>
          </p:cNvPr>
          <p:cNvSpPr txBox="1"/>
          <p:nvPr/>
        </p:nvSpPr>
        <p:spPr>
          <a:xfrm>
            <a:off x="3218046" y="2596101"/>
            <a:ext cx="8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52A0846-1922-E9D6-9322-1E86EE428051}"/>
              </a:ext>
            </a:extLst>
          </p:cNvPr>
          <p:cNvSpPr/>
          <p:nvPr/>
        </p:nvSpPr>
        <p:spPr>
          <a:xfrm>
            <a:off x="3794236" y="2611412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DCA8A8C-2192-1850-4F23-4662D6CFFFC7}"/>
              </a:ext>
            </a:extLst>
          </p:cNvPr>
          <p:cNvSpPr/>
          <p:nvPr/>
        </p:nvSpPr>
        <p:spPr>
          <a:xfrm>
            <a:off x="3702109" y="2761516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886EAC-F173-E571-0DCB-F09749EEB647}"/>
              </a:ext>
            </a:extLst>
          </p:cNvPr>
          <p:cNvSpPr/>
          <p:nvPr/>
        </p:nvSpPr>
        <p:spPr>
          <a:xfrm>
            <a:off x="3533675" y="2900390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Container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DDE8C95-FE3E-1E01-55B9-0E1D5F15E665}"/>
              </a:ext>
            </a:extLst>
          </p:cNvPr>
          <p:cNvSpPr/>
          <p:nvPr/>
        </p:nvSpPr>
        <p:spPr>
          <a:xfrm>
            <a:off x="3137167" y="3593638"/>
            <a:ext cx="1926455" cy="877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56DB8F-CC46-1651-0835-B2B7F5E47A72}"/>
              </a:ext>
            </a:extLst>
          </p:cNvPr>
          <p:cNvSpPr txBox="1"/>
          <p:nvPr/>
        </p:nvSpPr>
        <p:spPr>
          <a:xfrm>
            <a:off x="3252576" y="3705812"/>
            <a:ext cx="8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0C9964C-316C-2EC8-69AD-6EF929C25DC8}"/>
              </a:ext>
            </a:extLst>
          </p:cNvPr>
          <p:cNvSpPr/>
          <p:nvPr/>
        </p:nvSpPr>
        <p:spPr>
          <a:xfrm>
            <a:off x="3828766" y="3721123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EA8E3FC-5AFC-4117-2991-3C24CD93A445}"/>
              </a:ext>
            </a:extLst>
          </p:cNvPr>
          <p:cNvSpPr/>
          <p:nvPr/>
        </p:nvSpPr>
        <p:spPr>
          <a:xfrm>
            <a:off x="3736639" y="3871227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D884004-8C38-5E38-DB7E-6483521661F1}"/>
              </a:ext>
            </a:extLst>
          </p:cNvPr>
          <p:cNvSpPr/>
          <p:nvPr/>
        </p:nvSpPr>
        <p:spPr>
          <a:xfrm>
            <a:off x="3568205" y="4010101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Container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E2BD73A-4F07-8E31-5FF8-C07BBB10ACFD}"/>
              </a:ext>
            </a:extLst>
          </p:cNvPr>
          <p:cNvSpPr txBox="1"/>
          <p:nvPr/>
        </p:nvSpPr>
        <p:spPr>
          <a:xfrm>
            <a:off x="1310640" y="3491925"/>
            <a:ext cx="12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kubelet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6A4E19B-E623-7386-D13F-918A62DEB6F5}"/>
              </a:ext>
            </a:extLst>
          </p:cNvPr>
          <p:cNvSpPr/>
          <p:nvPr/>
        </p:nvSpPr>
        <p:spPr>
          <a:xfrm>
            <a:off x="1086910" y="3958821"/>
            <a:ext cx="1377181" cy="601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Prometheus</a:t>
            </a:r>
          </a:p>
          <a:p>
            <a:pPr algn="ctr"/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4233435-86C0-BD6B-5D57-A537E3624419}"/>
              </a:ext>
            </a:extLst>
          </p:cNvPr>
          <p:cNvSpPr txBox="1">
            <a:spLocks/>
          </p:cNvSpPr>
          <p:nvPr/>
        </p:nvSpPr>
        <p:spPr>
          <a:xfrm>
            <a:off x="6034155" y="680319"/>
            <a:ext cx="5299997" cy="1251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spc="0" dirty="0" err="1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kubelet</a:t>
            </a:r>
            <a:r>
              <a:rPr lang="zh-CN" altLang="en-US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：</a:t>
            </a:r>
            <a:endParaRPr lang="en-US" altLang="zh-CN" sz="20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负责维护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Pod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和容器的生命周期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负责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node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的启动，维护与删除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内置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Prometheus Monitor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，暴露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9080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端口，向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master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节点的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collector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提供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node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和该节点上运行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pod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的资源使用情况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8697B44E-EDD6-BCEB-6754-AF434C1F2F6D}"/>
              </a:ext>
            </a:extLst>
          </p:cNvPr>
          <p:cNvSpPr txBox="1">
            <a:spLocks/>
          </p:cNvSpPr>
          <p:nvPr/>
        </p:nvSpPr>
        <p:spPr>
          <a:xfrm>
            <a:off x="5991521" y="3871227"/>
            <a:ext cx="5299997" cy="1251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spc="0" dirty="0" err="1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kubeProxy</a:t>
            </a:r>
            <a:r>
              <a:rPr lang="zh-CN" altLang="en-US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：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负责提供集群内部的服务发现和负载均衡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三套服务方案：基于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nginx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的反向代理与负载均衡，基于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iptables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的请求转发，基于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sidecar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的拦截分发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339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55B78E-AD7D-70B9-BB66-49B8F3F96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Worker Node </a:t>
            </a:r>
            <a:r>
              <a:rPr lang="zh-CN" altLang="en-US" dirty="0">
                <a:latin typeface="Verdana" panose="020B0604030504040204" pitchFamily="34" charset="0"/>
                <a:ea typeface="黑体" panose="02010609060101010101" pitchFamily="49" charset="-122"/>
              </a:rPr>
              <a:t>架构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44499D1-8270-AB53-62B3-9374A87681D5}"/>
              </a:ext>
            </a:extLst>
          </p:cNvPr>
          <p:cNvSpPr/>
          <p:nvPr/>
        </p:nvSpPr>
        <p:spPr>
          <a:xfrm>
            <a:off x="646913" y="2198333"/>
            <a:ext cx="4768418" cy="2461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C5120A-507D-7908-D028-DC237919AAAF}"/>
              </a:ext>
            </a:extLst>
          </p:cNvPr>
          <p:cNvSpPr/>
          <p:nvPr/>
        </p:nvSpPr>
        <p:spPr>
          <a:xfrm>
            <a:off x="1041293" y="3491109"/>
            <a:ext cx="1453786" cy="1115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F5156F-621E-1B42-DF21-EFF3E7622D30}"/>
              </a:ext>
            </a:extLst>
          </p:cNvPr>
          <p:cNvSpPr/>
          <p:nvPr/>
        </p:nvSpPr>
        <p:spPr>
          <a:xfrm>
            <a:off x="1041293" y="3055327"/>
            <a:ext cx="1453786" cy="3893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kubeProxy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C3BE888-EE9D-EB64-8648-243C00D8EBB6}"/>
              </a:ext>
            </a:extLst>
          </p:cNvPr>
          <p:cNvSpPr txBox="1"/>
          <p:nvPr/>
        </p:nvSpPr>
        <p:spPr>
          <a:xfrm>
            <a:off x="898839" y="2280512"/>
            <a:ext cx="122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Node</a:t>
            </a:r>
            <a:endParaRPr lang="zh-CN" altLang="en-US" sz="2000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806F70-B6AA-CFEC-4B01-DF905DEF699F}"/>
              </a:ext>
            </a:extLst>
          </p:cNvPr>
          <p:cNvSpPr/>
          <p:nvPr/>
        </p:nvSpPr>
        <p:spPr>
          <a:xfrm>
            <a:off x="1035337" y="2633742"/>
            <a:ext cx="1453786" cy="389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fileServer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ECF6A2E-508A-B1C8-396F-5404D863FCF0}"/>
              </a:ext>
            </a:extLst>
          </p:cNvPr>
          <p:cNvSpPr/>
          <p:nvPr/>
        </p:nvSpPr>
        <p:spPr>
          <a:xfrm>
            <a:off x="3102637" y="2483927"/>
            <a:ext cx="1926455" cy="877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85CF990-0A3E-6EDB-626F-5F510CCB5693}"/>
              </a:ext>
            </a:extLst>
          </p:cNvPr>
          <p:cNvSpPr txBox="1"/>
          <p:nvPr/>
        </p:nvSpPr>
        <p:spPr>
          <a:xfrm>
            <a:off x="3218046" y="2596101"/>
            <a:ext cx="8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52A0846-1922-E9D6-9322-1E86EE428051}"/>
              </a:ext>
            </a:extLst>
          </p:cNvPr>
          <p:cNvSpPr/>
          <p:nvPr/>
        </p:nvSpPr>
        <p:spPr>
          <a:xfrm>
            <a:off x="3794236" y="2611412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DCA8A8C-2192-1850-4F23-4662D6CFFFC7}"/>
              </a:ext>
            </a:extLst>
          </p:cNvPr>
          <p:cNvSpPr/>
          <p:nvPr/>
        </p:nvSpPr>
        <p:spPr>
          <a:xfrm>
            <a:off x="3702109" y="2761516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886EAC-F173-E571-0DCB-F09749EEB647}"/>
              </a:ext>
            </a:extLst>
          </p:cNvPr>
          <p:cNvSpPr/>
          <p:nvPr/>
        </p:nvSpPr>
        <p:spPr>
          <a:xfrm>
            <a:off x="3533675" y="2900390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Container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DDE8C95-FE3E-1E01-55B9-0E1D5F15E665}"/>
              </a:ext>
            </a:extLst>
          </p:cNvPr>
          <p:cNvSpPr/>
          <p:nvPr/>
        </p:nvSpPr>
        <p:spPr>
          <a:xfrm>
            <a:off x="3137167" y="3593638"/>
            <a:ext cx="1926455" cy="877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56DB8F-CC46-1651-0835-B2B7F5E47A72}"/>
              </a:ext>
            </a:extLst>
          </p:cNvPr>
          <p:cNvSpPr txBox="1"/>
          <p:nvPr/>
        </p:nvSpPr>
        <p:spPr>
          <a:xfrm>
            <a:off x="3252576" y="3705812"/>
            <a:ext cx="8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Pod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0C9964C-316C-2EC8-69AD-6EF929C25DC8}"/>
              </a:ext>
            </a:extLst>
          </p:cNvPr>
          <p:cNvSpPr/>
          <p:nvPr/>
        </p:nvSpPr>
        <p:spPr>
          <a:xfrm>
            <a:off x="3828766" y="3721123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EA8E3FC-5AFC-4117-2991-3C24CD93A445}"/>
              </a:ext>
            </a:extLst>
          </p:cNvPr>
          <p:cNvSpPr/>
          <p:nvPr/>
        </p:nvSpPr>
        <p:spPr>
          <a:xfrm>
            <a:off x="3736639" y="3871227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D884004-8C38-5E38-DB7E-6483521661F1}"/>
              </a:ext>
            </a:extLst>
          </p:cNvPr>
          <p:cNvSpPr/>
          <p:nvPr/>
        </p:nvSpPr>
        <p:spPr>
          <a:xfrm>
            <a:off x="3568205" y="4010101"/>
            <a:ext cx="117185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Container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E2BD73A-4F07-8E31-5FF8-C07BBB10ACFD}"/>
              </a:ext>
            </a:extLst>
          </p:cNvPr>
          <p:cNvSpPr txBox="1"/>
          <p:nvPr/>
        </p:nvSpPr>
        <p:spPr>
          <a:xfrm>
            <a:off x="1310640" y="3491925"/>
            <a:ext cx="12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kubelet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6A4E19B-E623-7386-D13F-918A62DEB6F5}"/>
              </a:ext>
            </a:extLst>
          </p:cNvPr>
          <p:cNvSpPr/>
          <p:nvPr/>
        </p:nvSpPr>
        <p:spPr>
          <a:xfrm>
            <a:off x="1086910" y="3958821"/>
            <a:ext cx="1377181" cy="601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Prometheus</a:t>
            </a:r>
          </a:p>
          <a:p>
            <a:pPr algn="ctr"/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4233435-86C0-BD6B-5D57-A537E3624419}"/>
              </a:ext>
            </a:extLst>
          </p:cNvPr>
          <p:cNvSpPr txBox="1">
            <a:spLocks/>
          </p:cNvSpPr>
          <p:nvPr/>
        </p:nvSpPr>
        <p:spPr>
          <a:xfrm>
            <a:off x="6034155" y="680319"/>
            <a:ext cx="5299997" cy="1251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spc="0" dirty="0" err="1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fileServer</a:t>
            </a:r>
            <a:r>
              <a:rPr lang="zh-CN" altLang="en-US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：</a:t>
            </a:r>
            <a:endParaRPr lang="en-US" altLang="zh-CN" sz="20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负责节点之间的文件传输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包括</a:t>
            </a: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gpu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配置文件，</a:t>
            </a:r>
            <a:r>
              <a:rPr lang="en-US" altLang="zh-CN" sz="2000" b="0" spc="0" dirty="0" err="1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cuda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文件，函数文件等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297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55B78E-AD7D-70B9-BB66-49B8F3F96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ea typeface="Verdana" panose="020B0604030504040204" pitchFamily="34" charset="0"/>
              </a:rPr>
              <a:t>消息队列</a:t>
            </a:r>
            <a:endParaRPr lang="zh-CN" altLang="en-US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11" name="文本占位符 2">
            <a:extLst>
              <a:ext uri="{FF2B5EF4-FFF2-40B4-BE49-F238E27FC236}">
                <a16:creationId xmlns:a16="http://schemas.microsoft.com/office/drawing/2014/main" id="{980FCF0F-82B8-D6B4-2158-EEA0CD6F43FD}"/>
              </a:ext>
            </a:extLst>
          </p:cNvPr>
          <p:cNvSpPr txBox="1">
            <a:spLocks/>
          </p:cNvSpPr>
          <p:nvPr/>
        </p:nvSpPr>
        <p:spPr>
          <a:xfrm>
            <a:off x="6034155" y="680319"/>
            <a:ext cx="5299997" cy="1251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63855" indent="-363855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A62038"/>
              </a:buClr>
              <a:buFont typeface="Wingdings" panose="05000000000000000000" pitchFamily="2" charset="2"/>
              <a:buChar char="p"/>
              <a:defRPr sz="2400" b="1" kern="12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2200" kern="1200" spc="3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8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6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A62038"/>
              </a:buClr>
              <a:buFont typeface="Arial" panose="020B0604020202020204" pitchFamily="34" charset="0"/>
              <a:buChar char="•"/>
              <a:defRPr sz="1400" kern="1200" spc="3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Messaging queue</a:t>
            </a:r>
            <a:r>
              <a:rPr lang="zh-CN" altLang="en-US" sz="2000" spc="0" dirty="0">
                <a:solidFill>
                  <a:srgbClr val="24292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：</a:t>
            </a:r>
            <a:endParaRPr lang="en-US" altLang="zh-CN" sz="2000" spc="0" dirty="0">
              <a:solidFill>
                <a:srgbClr val="24292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对数据的异步传输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运行在主节点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Producer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运行在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4150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端口，负责上传数据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Consumer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运行在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4161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端口，负责接收数据</a:t>
            </a: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不同节点共享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topic</a:t>
            </a:r>
            <a:r>
              <a:rPr lang="zh-CN" altLang="en-US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，但拥有独立的</a:t>
            </a:r>
            <a:r>
              <a:rPr lang="en-US" altLang="zh-CN" sz="2000" b="0" spc="0" dirty="0">
                <a:solidFill>
                  <a:srgbClr val="24292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channel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000" b="0" spc="0" dirty="0">
              <a:solidFill>
                <a:srgbClr val="24292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圆柱体 2">
            <a:extLst>
              <a:ext uri="{FF2B5EF4-FFF2-40B4-BE49-F238E27FC236}">
                <a16:creationId xmlns:a16="http://schemas.microsoft.com/office/drawing/2014/main" id="{C39350EB-449F-F1B9-D4C9-0C500D6DAB42}"/>
              </a:ext>
            </a:extLst>
          </p:cNvPr>
          <p:cNvSpPr/>
          <p:nvPr/>
        </p:nvSpPr>
        <p:spPr>
          <a:xfrm>
            <a:off x="2379717" y="2268245"/>
            <a:ext cx="1295638" cy="30827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Messaging</a:t>
            </a:r>
          </a:p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015F36-8AF9-29C6-44D2-E7B0458573B5}"/>
              </a:ext>
            </a:extLst>
          </p:cNvPr>
          <p:cNvSpPr/>
          <p:nvPr/>
        </p:nvSpPr>
        <p:spPr>
          <a:xfrm>
            <a:off x="90779" y="3272289"/>
            <a:ext cx="1905590" cy="11277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ECA27A-E356-6E05-E152-D64ED37E8297}"/>
              </a:ext>
            </a:extLst>
          </p:cNvPr>
          <p:cNvSpPr txBox="1"/>
          <p:nvPr/>
        </p:nvSpPr>
        <p:spPr>
          <a:xfrm>
            <a:off x="246084" y="3450405"/>
            <a:ext cx="1113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Master</a:t>
            </a:r>
            <a:endParaRPr lang="zh-CN" altLang="en-US" sz="2000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DD5FA5-3345-827D-E5B2-F60F9158B834}"/>
              </a:ext>
            </a:extLst>
          </p:cNvPr>
          <p:cNvSpPr/>
          <p:nvPr/>
        </p:nvSpPr>
        <p:spPr>
          <a:xfrm>
            <a:off x="4578334" y="2693522"/>
            <a:ext cx="1452382" cy="11188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1F231E-71A3-48F6-197F-807F0C9B7306}"/>
              </a:ext>
            </a:extLst>
          </p:cNvPr>
          <p:cNvSpPr txBox="1"/>
          <p:nvPr/>
        </p:nvSpPr>
        <p:spPr>
          <a:xfrm>
            <a:off x="4578334" y="2767911"/>
            <a:ext cx="122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Node</a:t>
            </a:r>
            <a:endParaRPr lang="zh-CN" altLang="en-US" sz="2000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B4AD818-02A4-5949-AAD1-48CD84AB5EFA}"/>
              </a:ext>
            </a:extLst>
          </p:cNvPr>
          <p:cNvSpPr/>
          <p:nvPr/>
        </p:nvSpPr>
        <p:spPr>
          <a:xfrm>
            <a:off x="4611300" y="3894515"/>
            <a:ext cx="1452382" cy="11188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F41765-986D-F8C3-2F2D-0ACB9511F7CB}"/>
              </a:ext>
            </a:extLst>
          </p:cNvPr>
          <p:cNvSpPr txBox="1"/>
          <p:nvPr/>
        </p:nvSpPr>
        <p:spPr>
          <a:xfrm>
            <a:off x="4611300" y="3910158"/>
            <a:ext cx="122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Node</a:t>
            </a:r>
            <a:endParaRPr lang="zh-CN" altLang="en-US" sz="20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AC27CF-E0AD-A632-CDD2-57A328501EF4}"/>
              </a:ext>
            </a:extLst>
          </p:cNvPr>
          <p:cNvSpPr/>
          <p:nvPr/>
        </p:nvSpPr>
        <p:spPr>
          <a:xfrm>
            <a:off x="1216241" y="3573262"/>
            <a:ext cx="1295638" cy="463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producer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47C569-60C8-9998-4601-873132B6F7BD}"/>
              </a:ext>
            </a:extLst>
          </p:cNvPr>
          <p:cNvSpPr/>
          <p:nvPr/>
        </p:nvSpPr>
        <p:spPr>
          <a:xfrm>
            <a:off x="3559116" y="3573262"/>
            <a:ext cx="1295638" cy="463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71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497</Words>
  <Application>Microsoft Office PowerPoint</Application>
  <PresentationFormat>宽屏</PresentationFormat>
  <Paragraphs>159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黑体</vt:lpstr>
      <vt:lpstr>微软雅黑</vt:lpstr>
      <vt:lpstr>Arial</vt:lpstr>
      <vt:lpstr>Verdana</vt:lpstr>
      <vt:lpstr>Wingdings</vt:lpstr>
      <vt:lpstr>Office 主题​​</vt:lpstr>
      <vt:lpstr>第10组 终期汇报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逸帆</dc:creator>
  <cp:lastModifiedBy>彭 逸帆</cp:lastModifiedBy>
  <cp:revision>56</cp:revision>
  <dcterms:created xsi:type="dcterms:W3CDTF">2023-04-24T13:02:43Z</dcterms:created>
  <dcterms:modified xsi:type="dcterms:W3CDTF">2023-06-01T17:23:13Z</dcterms:modified>
</cp:coreProperties>
</file>