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sldIdLst>
    <p:sldId id="278" r:id="rId5"/>
    <p:sldId id="279" r:id="rId6"/>
    <p:sldId id="280" r:id="rId7"/>
    <p:sldId id="294" r:id="rId8"/>
    <p:sldId id="281" r:id="rId9"/>
    <p:sldId id="284" r:id="rId10"/>
    <p:sldId id="295" r:id="rId11"/>
    <p:sldId id="296" r:id="rId12"/>
    <p:sldId id="297" r:id="rId13"/>
    <p:sldId id="298" r:id="rId14"/>
    <p:sldId id="299" r:id="rId15"/>
    <p:sldId id="300" r:id="rId16"/>
    <p:sldId id="285" r:id="rId17"/>
    <p:sldId id="288" r:id="rId18"/>
    <p:sldId id="291" r:id="rId19"/>
    <p:sldId id="293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3E8"/>
    <a:srgbClr val="D2D592"/>
    <a:srgbClr val="6F00F6"/>
    <a:srgbClr val="F5CDCE"/>
    <a:srgbClr val="DDE7F6"/>
    <a:srgbClr val="1F2C8F"/>
    <a:srgbClr val="FFFFFF"/>
    <a:srgbClr val="FDFBF6"/>
    <a:srgbClr val="C75C6F"/>
    <a:srgbClr val="595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ebp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anvas-app.com/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Poppins" panose="020B0502040204020203" pitchFamily="2" charset="0"/>
                <a:cs typeface="Poppins" panose="020B0502040204020203" pitchFamily="2" charset="0"/>
              </a:rPr>
              <a:t>Kanvas</a:t>
            </a:r>
            <a:endParaRPr lang="en-US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Decentralized pixels, unlimited possibilities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515EA-B846-73AE-07A7-00E9C280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227" y="498703"/>
            <a:ext cx="1485545" cy="148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D0FCF3-A566-4317-E818-4602CFEA2076}"/>
              </a:ext>
            </a:extLst>
          </p:cNvPr>
          <p:cNvSpPr/>
          <p:nvPr/>
        </p:nvSpPr>
        <p:spPr>
          <a:xfrm>
            <a:off x="0" y="-10287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5D606E-1A91-8301-1C05-52B0E9CD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640" y="21031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Placing pixels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B8F53-24D6-1E21-B27E-AAA8AD811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2" t="8195" b="5278"/>
          <a:stretch/>
        </p:blipFill>
        <p:spPr>
          <a:xfrm>
            <a:off x="2488989" y="1074610"/>
            <a:ext cx="7656618" cy="531780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13BC41-4866-8447-8CBF-E3EF19CF5041}"/>
              </a:ext>
            </a:extLst>
          </p:cNvPr>
          <p:cNvCxnSpPr>
            <a:cxnSpLocks/>
          </p:cNvCxnSpPr>
          <p:nvPr/>
        </p:nvCxnSpPr>
        <p:spPr>
          <a:xfrm>
            <a:off x="2305050" y="4867275"/>
            <a:ext cx="1219200" cy="1008369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F44AB1-836B-CC7C-85FD-1DC3F27FD8AF}"/>
              </a:ext>
            </a:extLst>
          </p:cNvPr>
          <p:cNvSpPr txBox="1">
            <a:spLocks/>
          </p:cNvSpPr>
          <p:nvPr/>
        </p:nvSpPr>
        <p:spPr>
          <a:xfrm>
            <a:off x="790575" y="4434680"/>
            <a:ext cx="2171700" cy="43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Pixel capacity bar (max = amount of $KAN)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8E8029-11D6-6FFE-5F43-14A160DAB588}"/>
              </a:ext>
            </a:extLst>
          </p:cNvPr>
          <p:cNvCxnSpPr>
            <a:cxnSpLocks/>
          </p:cNvCxnSpPr>
          <p:nvPr/>
        </p:nvCxnSpPr>
        <p:spPr>
          <a:xfrm>
            <a:off x="2305050" y="6105525"/>
            <a:ext cx="952500" cy="133350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8E209D8-298A-ED8D-E617-0DDF9C841A45}"/>
              </a:ext>
            </a:extLst>
          </p:cNvPr>
          <p:cNvSpPr txBox="1">
            <a:spLocks/>
          </p:cNvSpPr>
          <p:nvPr/>
        </p:nvSpPr>
        <p:spPr>
          <a:xfrm>
            <a:off x="158645" y="5806608"/>
            <a:ext cx="2171700" cy="43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Mana capacity bar (to send transactions)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176754-4450-2C72-6EDC-0C96ABE17F87}"/>
              </a:ext>
            </a:extLst>
          </p:cNvPr>
          <p:cNvCxnSpPr>
            <a:cxnSpLocks/>
          </p:cNvCxnSpPr>
          <p:nvPr/>
        </p:nvCxnSpPr>
        <p:spPr>
          <a:xfrm>
            <a:off x="2647950" y="3272768"/>
            <a:ext cx="1219200" cy="1008369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95F16DB-0105-CDDD-0C70-BF125102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1" y="4425156"/>
            <a:ext cx="194470" cy="19447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B617D50-83E2-18EC-DDC5-8B93640F019B}"/>
              </a:ext>
            </a:extLst>
          </p:cNvPr>
          <p:cNvSpPr txBox="1">
            <a:spLocks/>
          </p:cNvSpPr>
          <p:nvPr/>
        </p:nvSpPr>
        <p:spPr>
          <a:xfrm>
            <a:off x="9844880" y="858476"/>
            <a:ext cx="2171700" cy="43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Click to open color selector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E39701-7719-7889-180A-BDBB89FA0D8C}"/>
              </a:ext>
            </a:extLst>
          </p:cNvPr>
          <p:cNvCxnSpPr>
            <a:cxnSpLocks/>
          </p:cNvCxnSpPr>
          <p:nvPr/>
        </p:nvCxnSpPr>
        <p:spPr>
          <a:xfrm flipH="1">
            <a:off x="10060620" y="1352550"/>
            <a:ext cx="702630" cy="377953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E5AD1F1-9227-809A-0B11-6E25CED875D5}"/>
              </a:ext>
            </a:extLst>
          </p:cNvPr>
          <p:cNvSpPr txBox="1">
            <a:spLocks/>
          </p:cNvSpPr>
          <p:nvPr/>
        </p:nvSpPr>
        <p:spPr>
          <a:xfrm>
            <a:off x="1558130" y="2826753"/>
            <a:ext cx="2171700" cy="43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Pixel capacity bar (max = amount of $KAN)</a:t>
            </a:r>
          </a:p>
        </p:txBody>
      </p:sp>
    </p:spTree>
    <p:extLst>
      <p:ext uri="{BB962C8B-B14F-4D97-AF65-F5344CB8AC3E}">
        <p14:creationId xmlns:p14="http://schemas.microsoft.com/office/powerpoint/2010/main" val="74596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D0FCF3-A566-4317-E818-4602CFEA2076}"/>
              </a:ext>
            </a:extLst>
          </p:cNvPr>
          <p:cNvSpPr/>
          <p:nvPr/>
        </p:nvSpPr>
        <p:spPr>
          <a:xfrm>
            <a:off x="0" y="-10287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5D606E-1A91-8301-1C05-52B0E9CD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640" y="21031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Placing pixels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95F16DB-0105-CDDD-0C70-BF125102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1" y="4425156"/>
            <a:ext cx="194470" cy="19447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19AE4-48BF-B905-8947-5C45BA42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1233138"/>
            <a:ext cx="10106025" cy="5513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3AE6D7-D92A-A4B7-F618-4151641E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1" y="6044406"/>
            <a:ext cx="194470" cy="19447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60089A-61B1-6A61-ACE3-61CFA185E098}"/>
              </a:ext>
            </a:extLst>
          </p:cNvPr>
          <p:cNvCxnSpPr>
            <a:cxnSpLocks/>
          </p:cNvCxnSpPr>
          <p:nvPr/>
        </p:nvCxnSpPr>
        <p:spPr>
          <a:xfrm>
            <a:off x="1666876" y="3429000"/>
            <a:ext cx="1219200" cy="1008369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2F54D9-C530-CA7E-F1A4-89E74940DE35}"/>
              </a:ext>
            </a:extLst>
          </p:cNvPr>
          <p:cNvSpPr txBox="1">
            <a:spLocks/>
          </p:cNvSpPr>
          <p:nvPr/>
        </p:nvSpPr>
        <p:spPr>
          <a:xfrm>
            <a:off x="577056" y="2982985"/>
            <a:ext cx="2171700" cy="43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Batch of pixels to place will blink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90BA67-51E5-AECB-F815-4F566C20B048}"/>
              </a:ext>
            </a:extLst>
          </p:cNvPr>
          <p:cNvCxnSpPr>
            <a:cxnSpLocks/>
          </p:cNvCxnSpPr>
          <p:nvPr/>
        </p:nvCxnSpPr>
        <p:spPr>
          <a:xfrm flipV="1">
            <a:off x="8845947" y="2221833"/>
            <a:ext cx="831453" cy="774900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20B2099-A5EE-549C-B369-61041CE95E61}"/>
              </a:ext>
            </a:extLst>
          </p:cNvPr>
          <p:cNvSpPr txBox="1">
            <a:spLocks/>
          </p:cNvSpPr>
          <p:nvPr/>
        </p:nvSpPr>
        <p:spPr>
          <a:xfrm>
            <a:off x="7523360" y="3086368"/>
            <a:ext cx="2645173" cy="774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Click on save to send the transaction and save the placed pixels on the blockchain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774696-1429-34B3-3537-4A4370645E5F}"/>
              </a:ext>
            </a:extLst>
          </p:cNvPr>
          <p:cNvCxnSpPr>
            <a:cxnSpLocks/>
          </p:cNvCxnSpPr>
          <p:nvPr/>
        </p:nvCxnSpPr>
        <p:spPr>
          <a:xfrm flipH="1">
            <a:off x="10020300" y="1297924"/>
            <a:ext cx="217960" cy="549926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3A7F38D-B8D0-6514-F740-57C93EE4DE64}"/>
              </a:ext>
            </a:extLst>
          </p:cNvPr>
          <p:cNvSpPr txBox="1">
            <a:spLocks/>
          </p:cNvSpPr>
          <p:nvPr/>
        </p:nvSpPr>
        <p:spPr>
          <a:xfrm>
            <a:off x="8900791" y="833264"/>
            <a:ext cx="2872110" cy="43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Number of pixels placed in this transaction (10 max per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tx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547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D0FCF3-A566-4317-E818-4602CFEA2076}"/>
              </a:ext>
            </a:extLst>
          </p:cNvPr>
          <p:cNvSpPr/>
          <p:nvPr/>
        </p:nvSpPr>
        <p:spPr>
          <a:xfrm>
            <a:off x="0" y="-10287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3FB7E-61B4-452D-BE7A-A578EE96E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4" y="1101653"/>
            <a:ext cx="10083174" cy="538928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75D606E-1A91-8301-1C05-52B0E9CD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640" y="21031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Placing pixels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95F16DB-0105-CDDD-0C70-BF125102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1" y="4425156"/>
            <a:ext cx="194470" cy="19447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3AE6D7-D92A-A4B7-F618-4151641E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1" y="6044406"/>
            <a:ext cx="194470" cy="19447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60089A-61B1-6A61-ACE3-61CFA185E098}"/>
              </a:ext>
            </a:extLst>
          </p:cNvPr>
          <p:cNvCxnSpPr>
            <a:cxnSpLocks/>
          </p:cNvCxnSpPr>
          <p:nvPr/>
        </p:nvCxnSpPr>
        <p:spPr>
          <a:xfrm>
            <a:off x="1666876" y="3429000"/>
            <a:ext cx="1219200" cy="895350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2F54D9-C530-CA7E-F1A4-89E74940DE35}"/>
              </a:ext>
            </a:extLst>
          </p:cNvPr>
          <p:cNvSpPr txBox="1">
            <a:spLocks/>
          </p:cNvSpPr>
          <p:nvPr/>
        </p:nvSpPr>
        <p:spPr>
          <a:xfrm>
            <a:off x="551532" y="2993091"/>
            <a:ext cx="2171700" cy="43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Pixels are placed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4A357C-4C0E-0712-8F82-9029E0C25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474" y="5733451"/>
            <a:ext cx="2454021" cy="77368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68CAC3-AB82-8292-6068-43DFA16E1C6A}"/>
              </a:ext>
            </a:extLst>
          </p:cNvPr>
          <p:cNvCxnSpPr>
            <a:cxnSpLocks/>
          </p:cNvCxnSpPr>
          <p:nvPr/>
        </p:nvCxnSpPr>
        <p:spPr>
          <a:xfrm flipH="1">
            <a:off x="6232020" y="5248275"/>
            <a:ext cx="1743454" cy="758031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A5E0C08-1E18-9722-F91F-959D1B29C372}"/>
              </a:ext>
            </a:extLst>
          </p:cNvPr>
          <p:cNvSpPr txBox="1">
            <a:spLocks/>
          </p:cNvSpPr>
          <p:nvPr/>
        </p:nvSpPr>
        <p:spPr>
          <a:xfrm>
            <a:off x="7030784" y="4775411"/>
            <a:ext cx="2171700" cy="43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Pixel capacity is updated accordingly</a:t>
            </a:r>
          </a:p>
        </p:txBody>
      </p:sp>
    </p:spTree>
    <p:extLst>
      <p:ext uri="{BB962C8B-B14F-4D97-AF65-F5344CB8AC3E}">
        <p14:creationId xmlns:p14="http://schemas.microsoft.com/office/powerpoint/2010/main" val="167799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05" y="409032"/>
            <a:ext cx="10671048" cy="768096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Community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1330" y="4989515"/>
            <a:ext cx="2598737" cy="1109662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Twitter / 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7885" y="5599755"/>
            <a:ext cx="2283472" cy="365125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200+ followers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5060" y="4976026"/>
            <a:ext cx="2598737" cy="1109662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TELEGRAM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52386" y="5586266"/>
            <a:ext cx="2283472" cy="365125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25+ group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2489" y="4990707"/>
            <a:ext cx="2598737" cy="1109662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Smart-Contract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3288" y="5600947"/>
            <a:ext cx="2597937" cy="365125"/>
          </a:xfrm>
        </p:spPr>
        <p:txBody>
          <a:bodyPr/>
          <a:lstStyle/>
          <a:p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7300 </a:t>
            </a:r>
            <a:r>
              <a:rPr lang="en-US" sz="1300" dirty="0" err="1">
                <a:latin typeface="Poppins" panose="00000500000000000000" pitchFamily="2" charset="0"/>
                <a:cs typeface="Poppins" panose="00000500000000000000" pitchFamily="2" charset="0"/>
              </a:rPr>
              <a:t>tx</a:t>
            </a:r>
            <a:r>
              <a:rPr lang="en-US" sz="1300" dirty="0">
                <a:latin typeface="Poppins" panose="00000500000000000000" pitchFamily="2" charset="0"/>
                <a:cs typeface="Poppins" panose="00000500000000000000" pitchFamily="2" charset="0"/>
              </a:rPr>
              <a:t> &amp; 40+ $KAN holders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FC0EA7FA-7AD8-7A28-1BD0-2D3D22643C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500" r="12500"/>
          <a:stretch>
            <a:fillRect/>
          </a:stretch>
        </p:blipFill>
        <p:spPr>
          <a:xfrm>
            <a:off x="1111250" y="2392363"/>
            <a:ext cx="2597150" cy="2597150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B2A22FE-A003-75AF-D0A5-62BE1ACEF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/>
          <a:stretch>
            <a:fillRect/>
          </a:stretch>
        </p:blipFill>
        <p:spPr>
          <a:xfrm>
            <a:off x="4795838" y="2378075"/>
            <a:ext cx="2597150" cy="2597150"/>
          </a:xfrm>
          <a:solidFill>
            <a:schemeClr val="tx1"/>
          </a:solidFill>
        </p:spPr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FBCFC0F8-0462-F709-58C1-8ACB32FC689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31" b="31"/>
          <a:stretch>
            <a:fillRect/>
          </a:stretch>
        </p:blipFill>
        <p:spPr>
          <a:xfrm>
            <a:off x="8523288" y="2393950"/>
            <a:ext cx="2597150" cy="2595563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Interoperability &amp; collabs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Poppins" panose="00000500000000000000" pitchFamily="2" charset="0"/>
                <a:cs typeface="Poppins" panose="00000500000000000000" pitchFamily="2" charset="0"/>
              </a:rPr>
              <a:pPr/>
              <a:t>14</a:t>
            </a:fld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Koindx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70648"/>
            <a:ext cx="1920240" cy="1371600"/>
          </a:xfrm>
        </p:spPr>
        <p:txBody>
          <a:bodyPr/>
          <a:lstStyle/>
          <a:p>
            <a:pPr lvl="0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Officially listed on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KoinDX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(decentralized exchange on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Koinos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konio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37752" y="3870648"/>
            <a:ext cx="1965960" cy="13716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Seamless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connexion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with our mobile wallet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partener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Konio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via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WalletConnect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kap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Use of the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Koinos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Account Protocol to identify the addresses that place the pixels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Koin crew</a:t>
            </a: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This important community group of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Koinos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organizes giveaways on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Kanvas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Koinos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federation</a:t>
            </a: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65960" cy="1371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Kanvas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has joined the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Koinos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Federation, which promotes awareness of the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Koinos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blockchain, supports the developers and projects.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06720B-43DC-AD95-C21D-CB91961C0B67}"/>
              </a:ext>
            </a:extLst>
          </p:cNvPr>
          <p:cNvSpPr/>
          <p:nvPr/>
        </p:nvSpPr>
        <p:spPr>
          <a:xfrm>
            <a:off x="10201425" y="2133912"/>
            <a:ext cx="704088" cy="704088"/>
          </a:xfrm>
          <a:prstGeom prst="ellipse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9581537-A7A6-7C2D-FDC1-E7F3CBCC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049" y="2291194"/>
            <a:ext cx="414840" cy="41484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99412590-A685-5267-A8F5-801ACC5A658E}"/>
              </a:ext>
            </a:extLst>
          </p:cNvPr>
          <p:cNvSpPr/>
          <p:nvPr/>
        </p:nvSpPr>
        <p:spPr>
          <a:xfrm>
            <a:off x="7990204" y="2111058"/>
            <a:ext cx="704088" cy="704088"/>
          </a:xfrm>
          <a:prstGeom prst="ellipse">
            <a:avLst/>
          </a:prstGeom>
          <a:solidFill>
            <a:srgbClr val="D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957B37B-B666-D62C-1F08-657A7EA2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063" y="2192488"/>
            <a:ext cx="533667" cy="533667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F50773B-7E38-2845-CD3F-406DA916B3C0}"/>
              </a:ext>
            </a:extLst>
          </p:cNvPr>
          <p:cNvSpPr/>
          <p:nvPr/>
        </p:nvSpPr>
        <p:spPr>
          <a:xfrm>
            <a:off x="1356118" y="2146570"/>
            <a:ext cx="704088" cy="704088"/>
          </a:xfrm>
          <a:prstGeom prst="ellipse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C19CFDC-C53A-19B0-6F3E-B25BE2002C49}"/>
              </a:ext>
            </a:extLst>
          </p:cNvPr>
          <p:cNvSpPr/>
          <p:nvPr/>
        </p:nvSpPr>
        <p:spPr>
          <a:xfrm>
            <a:off x="3568688" y="2133912"/>
            <a:ext cx="704088" cy="704088"/>
          </a:xfrm>
          <a:prstGeom prst="ellipse">
            <a:avLst/>
          </a:prstGeom>
          <a:solidFill>
            <a:srgbClr val="6F0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CE72AD3-5969-E008-0B26-85C718B2AF14}"/>
              </a:ext>
            </a:extLst>
          </p:cNvPr>
          <p:cNvSpPr/>
          <p:nvPr/>
        </p:nvSpPr>
        <p:spPr>
          <a:xfrm>
            <a:off x="5781629" y="2127037"/>
            <a:ext cx="704088" cy="704088"/>
          </a:xfrm>
          <a:prstGeom prst="ellipse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5D2EEB2-DA86-6D1F-7F7D-254C0D0F2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180" y="2259529"/>
            <a:ext cx="439104" cy="439104"/>
          </a:xfrm>
          <a:prstGeom prst="rect">
            <a:avLst/>
          </a:prstGeom>
        </p:spPr>
      </p:pic>
      <p:pic>
        <p:nvPicPr>
          <p:cNvPr id="1026" name="Picture 2" descr="KAP Logo">
            <a:extLst>
              <a:ext uri="{FF2B5EF4-FFF2-40B4-BE49-F238E27FC236}">
                <a16:creationId xmlns:a16="http://schemas.microsoft.com/office/drawing/2014/main" id="{18442C1D-1286-27C3-3ACD-4F1B93678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569" y="2421280"/>
            <a:ext cx="446362" cy="14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4BB99C-15CB-E74C-3B73-50C5D91EE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23" y="2287653"/>
            <a:ext cx="387047" cy="42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68" y="210312"/>
            <a:ext cx="10671048" cy="768096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The road ahead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Poppins" panose="00000500000000000000" pitchFamily="2" charset="0"/>
                <a:cs typeface="Poppins" panose="00000500000000000000" pitchFamily="2" charset="0"/>
              </a:rPr>
              <a:pPr/>
              <a:t>15</a:t>
            </a:fld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Blank NFT in different sizes for pixel art image stamping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Pixel protection pool (pay more than $KAN for a pixel, but pay more for override)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New drawing tools, including an eraser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Additional information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Marketing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Listing of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CoinGecko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Coinmarketcap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Giveaaway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via KAP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“Demo” version of the project that don’t save pixels on blockchain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Use mana fountain to power the whole game (users won’t need KOIN anymore)</a:t>
            </a: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altLang="zh-CN" dirty="0">
                <a:latin typeface="Poppins" panose="00000500000000000000" pitchFamily="2" charset="0"/>
                <a:cs typeface="Poppins" panose="00000500000000000000" pitchFamily="2" charset="0"/>
              </a:rPr>
              <a:t>Community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Artistic contests &amp; partnerships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Security audit for our embedded wallet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Goal of 100 holders for the end of September and 1000 holders for the beginning of next year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CEX listing</a:t>
            </a:r>
          </a:p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Kanvas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merchandise</a:t>
            </a: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F091B32-AF75-C4A2-2599-DD49FB89C724}"/>
              </a:ext>
            </a:extLst>
          </p:cNvPr>
          <p:cNvSpPr txBox="1">
            <a:spLocks/>
          </p:cNvSpPr>
          <p:nvPr/>
        </p:nvSpPr>
        <p:spPr>
          <a:xfrm>
            <a:off x="713232" y="1081328"/>
            <a:ext cx="10707624" cy="95316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The money raised by the hackathon will be used to finance the development and marketing of the project, and to keep people motivated. It's a project that has aroused a great deal of interest in the community, and its continuity will be much appreciated.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Here's what's planned for the next stage of the project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55F8C0-F28E-4EB7-FE71-D0500975F25A}"/>
              </a:ext>
            </a:extLst>
          </p:cNvPr>
          <p:cNvSpPr/>
          <p:nvPr/>
        </p:nvSpPr>
        <p:spPr>
          <a:xfrm>
            <a:off x="2014506" y="2258568"/>
            <a:ext cx="932688" cy="932688"/>
          </a:xfrm>
          <a:prstGeom prst="ellipse">
            <a:avLst/>
          </a:prstGeom>
          <a:solidFill>
            <a:srgbClr val="AAC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BA6E47-2CA0-375A-80FE-42D90255E17A}"/>
              </a:ext>
            </a:extLst>
          </p:cNvPr>
          <p:cNvSpPr/>
          <p:nvPr/>
        </p:nvSpPr>
        <p:spPr>
          <a:xfrm>
            <a:off x="5629656" y="2308903"/>
            <a:ext cx="932688" cy="932688"/>
          </a:xfrm>
          <a:prstGeom prst="ellipse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72D4E5-667B-0747-B0C7-5C233F82E483}"/>
              </a:ext>
            </a:extLst>
          </p:cNvPr>
          <p:cNvSpPr/>
          <p:nvPr/>
        </p:nvSpPr>
        <p:spPr>
          <a:xfrm>
            <a:off x="9290304" y="2258569"/>
            <a:ext cx="932687" cy="932687"/>
          </a:xfrm>
          <a:prstGeom prst="ellipse">
            <a:avLst/>
          </a:prstGeom>
          <a:solidFill>
            <a:srgbClr val="D2D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5C797F-43EE-A17A-B482-BC374F25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97" y="2403231"/>
            <a:ext cx="60960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7A04E1-120D-C859-F091-1B4EE7032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192" y="2414548"/>
            <a:ext cx="609600" cy="609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9B6673-5EAB-B133-AAB9-8D356269F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48136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17854"/>
            <a:ext cx="4169664" cy="667512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094357"/>
            <a:ext cx="4169664" cy="3592068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Visit our official website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https://kanvas-app.com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&amp; read our docs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Follow us on Twitter join our Telegram group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Buy some $KAN on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KoinDX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and start playing !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72" y="470863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Poppins" panose="00000500000000000000" pitchFamily="2" charset="0"/>
                <a:ea typeface="Arial Regular" pitchFamily="34" charset="-122"/>
                <a:cs typeface="Poppins" panose="00000500000000000000" pitchFamily="2" charset="0"/>
              </a:rPr>
              <a:t>Contents</a:t>
            </a:r>
            <a:endParaRPr lang="en-US" sz="4400" b="1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902" y="1262673"/>
            <a:ext cx="5693664" cy="5124463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What is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Kanvas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?​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What is $KAN ?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User interface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   - Game controls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​    - Wallet integration​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   - Placing pixels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Community</a:t>
            </a:r>
          </a:p>
          <a:p>
            <a:r>
              <a:rPr lang="en-US">
                <a:latin typeface="Poppins" panose="00000500000000000000" pitchFamily="2" charset="0"/>
                <a:cs typeface="Poppins" panose="00000500000000000000" pitchFamily="2" charset="0"/>
              </a:rPr>
              <a:t>Interoperability &amp; Collabs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Future vision</a:t>
            </a: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557" y="337688"/>
            <a:ext cx="6766560" cy="768096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What is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Kanvas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1499616"/>
            <a:ext cx="7460669" cy="5175504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Origin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 Idea back in 2020, but developed by Red Raven in 2023 on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Koinos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' feeless blockchain for the hackathon</a:t>
            </a:r>
          </a:p>
          <a:p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Principle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 Modeled after Reddit's viral r/place event, players place colored pixels on a 1000x1000 blank canvas to create drawings, art or advertising ! </a:t>
            </a:r>
          </a:p>
          <a:p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Decentralization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: Pixel map data is stored in a decentralized way using a smart-contract to make this global canvas resilient !</a:t>
            </a:r>
          </a:p>
          <a:p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Core mindset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 Play a decentralized game as easily as a conventional one, with a clean &amp; functional UI </a:t>
            </a:r>
          </a:p>
          <a:p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Backed by a token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 $KAN tokens dictate user influence and thus pixel placement capacity : 1 $KAN = 1 pixel placement capacity on the canvas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64B11-FD01-F44C-8D78-320156B8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240" y="5814151"/>
            <a:ext cx="706161" cy="706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C3DBC-8831-0C28-9469-2CC6928A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240" y="4752118"/>
            <a:ext cx="727532" cy="727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D0AFE-C97D-B258-7076-28743CDB6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240" y="3734402"/>
            <a:ext cx="706161" cy="706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FCC396-ED17-78F4-C298-0D04CF785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525" y="2485742"/>
            <a:ext cx="727532" cy="727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5F86EC-3BB6-FCB7-1751-B98568535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8869" y="1378350"/>
            <a:ext cx="727532" cy="72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4" y="540674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Poppins" panose="00000500000000000000" pitchFamily="2" charset="0"/>
                <a:ea typeface="Arial Regular" pitchFamily="34" charset="-122"/>
                <a:cs typeface="Poppins" panose="00000500000000000000" pitchFamily="2" charset="0"/>
              </a:rPr>
              <a:t>What is $KAN ?</a:t>
            </a:r>
            <a:endParaRPr lang="en-US" sz="4400" b="1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83" y="1557661"/>
            <a:ext cx="5693664" cy="5124463"/>
          </a:xfrm>
        </p:spPr>
        <p:txBody>
          <a:bodyPr>
            <a:normAutofit fontScale="3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5500" dirty="0">
                <a:latin typeface="Poppins" panose="00000500000000000000" pitchFamily="2" charset="0"/>
                <a:cs typeface="Poppins" panose="00000500000000000000" pitchFamily="2" charset="0"/>
              </a:rPr>
              <a:t>A token at the heart of the game, representing user capability to place pixels.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55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5500" dirty="0">
                <a:latin typeface="Poppins" panose="00000500000000000000" pitchFamily="2" charset="0"/>
                <a:cs typeface="Poppins" panose="00000500000000000000" pitchFamily="2" charset="0"/>
              </a:rPr>
              <a:t>$KAN also serves as a project financing, communication &amp; community unification mean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55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5500" dirty="0">
                <a:latin typeface="Poppins" panose="00000500000000000000" pitchFamily="2" charset="0"/>
                <a:cs typeface="Poppins" panose="00000500000000000000" pitchFamily="2" charset="0"/>
              </a:rPr>
              <a:t>3,000,000 $KAN minted and trading live on </a:t>
            </a:r>
            <a:r>
              <a:rPr lang="en-US" sz="5500" dirty="0" err="1">
                <a:latin typeface="Poppins" panose="00000500000000000000" pitchFamily="2" charset="0"/>
                <a:cs typeface="Poppins" panose="00000500000000000000" pitchFamily="2" charset="0"/>
              </a:rPr>
              <a:t>KoinDX</a:t>
            </a:r>
            <a:endParaRPr lang="en-US" sz="55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55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5500" dirty="0">
                <a:latin typeface="Poppins" panose="00000500000000000000" pitchFamily="2" charset="0"/>
                <a:cs typeface="Poppins" panose="00000500000000000000" pitchFamily="2" charset="0"/>
              </a:rPr>
              <a:t>Moving $KAN tokens to another account deletes the pixels placed by the old account</a:t>
            </a: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AF026-3E54-ED5C-40DC-A5557079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95" y="2141313"/>
            <a:ext cx="2575374" cy="25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4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How to play ?</a:t>
            </a:r>
            <a:endParaRPr lang="en-US" sz="24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D0FCF3-A566-4317-E818-4602CFEA20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8B0144-319D-5CDB-FDF1-43E22C36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1" y="1234064"/>
            <a:ext cx="10886982" cy="531503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266700" dist="38100" algn="tl" rotWithShape="0">
              <a:srgbClr val="000000">
                <a:alpha val="16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75D606E-1A91-8301-1C05-52B0E9CD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640" y="21031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interface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675B38-7273-3E9D-59C8-4FF47931091F}"/>
              </a:ext>
            </a:extLst>
          </p:cNvPr>
          <p:cNvCxnSpPr>
            <a:cxnSpLocks/>
          </p:cNvCxnSpPr>
          <p:nvPr/>
        </p:nvCxnSpPr>
        <p:spPr>
          <a:xfrm flipH="1">
            <a:off x="1020932" y="791536"/>
            <a:ext cx="213064" cy="701582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25EF2AF-876A-7E5F-80AA-2D352B6B2B8C}"/>
              </a:ext>
            </a:extLst>
          </p:cNvPr>
          <p:cNvSpPr txBox="1">
            <a:spLocks/>
          </p:cNvSpPr>
          <p:nvPr/>
        </p:nvSpPr>
        <p:spPr>
          <a:xfrm>
            <a:off x="416510" y="404802"/>
            <a:ext cx="1634971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Menu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7822AF-19DA-E604-2091-F9DE121E23BD}"/>
              </a:ext>
            </a:extLst>
          </p:cNvPr>
          <p:cNvCxnSpPr>
            <a:cxnSpLocks/>
          </p:cNvCxnSpPr>
          <p:nvPr/>
        </p:nvCxnSpPr>
        <p:spPr>
          <a:xfrm>
            <a:off x="10670959" y="698119"/>
            <a:ext cx="301841" cy="620999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5CE041F-7029-896F-4D78-BF0F460A3F77}"/>
              </a:ext>
            </a:extLst>
          </p:cNvPr>
          <p:cNvSpPr txBox="1">
            <a:spLocks/>
          </p:cNvSpPr>
          <p:nvPr/>
        </p:nvSpPr>
        <p:spPr>
          <a:xfrm>
            <a:off x="9475063" y="317802"/>
            <a:ext cx="2192044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Embedded wallet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C1BFFC-6A54-8B24-ED0C-D14613F25196}"/>
              </a:ext>
            </a:extLst>
          </p:cNvPr>
          <p:cNvCxnSpPr>
            <a:cxnSpLocks/>
          </p:cNvCxnSpPr>
          <p:nvPr/>
        </p:nvCxnSpPr>
        <p:spPr>
          <a:xfrm>
            <a:off x="9871969" y="5554647"/>
            <a:ext cx="570391" cy="359345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D734354-D0FD-BBAC-D8D7-069372A3B992}"/>
              </a:ext>
            </a:extLst>
          </p:cNvPr>
          <p:cNvSpPr txBox="1">
            <a:spLocks/>
          </p:cNvSpPr>
          <p:nvPr/>
        </p:nvSpPr>
        <p:spPr>
          <a:xfrm>
            <a:off x="7859698" y="5148311"/>
            <a:ext cx="3793725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Hovered pixel info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40D2BC-DCDA-5C64-4E72-DE9A9758AEB6}"/>
              </a:ext>
            </a:extLst>
          </p:cNvPr>
          <p:cNvCxnSpPr>
            <a:cxnSpLocks/>
          </p:cNvCxnSpPr>
          <p:nvPr/>
        </p:nvCxnSpPr>
        <p:spPr>
          <a:xfrm flipH="1" flipV="1">
            <a:off x="5948040" y="4429125"/>
            <a:ext cx="214542" cy="1305194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2E1B5C3-0DAC-7B05-E6B4-C6AF943731B3}"/>
              </a:ext>
            </a:extLst>
          </p:cNvPr>
          <p:cNvSpPr txBox="1">
            <a:spLocks/>
          </p:cNvSpPr>
          <p:nvPr/>
        </p:nvSpPr>
        <p:spPr>
          <a:xfrm>
            <a:off x="4028334" y="5843467"/>
            <a:ext cx="4408503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Drawings on blank canvas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D0FCF3-A566-4317-E818-4602CFEA20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5D606E-1A91-8301-1C05-52B0E9CD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50" y="188038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Intuitive CONTROLS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25EF2AF-876A-7E5F-80AA-2D352B6B2B8C}"/>
              </a:ext>
            </a:extLst>
          </p:cNvPr>
          <p:cNvSpPr txBox="1">
            <a:spLocks/>
          </p:cNvSpPr>
          <p:nvPr/>
        </p:nvSpPr>
        <p:spPr>
          <a:xfrm>
            <a:off x="416510" y="404802"/>
            <a:ext cx="287914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Open menu on click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5CE041F-7029-896F-4D78-BF0F460A3F77}"/>
              </a:ext>
            </a:extLst>
          </p:cNvPr>
          <p:cNvSpPr txBox="1">
            <a:spLocks/>
          </p:cNvSpPr>
          <p:nvPr/>
        </p:nvSpPr>
        <p:spPr>
          <a:xfrm>
            <a:off x="7128483" y="1534512"/>
            <a:ext cx="2192044" cy="512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Move canvas </a:t>
            </a:r>
          </a:p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by cursor dragging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C1BFFC-6A54-8B24-ED0C-D14613F25196}"/>
              </a:ext>
            </a:extLst>
          </p:cNvPr>
          <p:cNvCxnSpPr>
            <a:cxnSpLocks/>
          </p:cNvCxnSpPr>
          <p:nvPr/>
        </p:nvCxnSpPr>
        <p:spPr>
          <a:xfrm>
            <a:off x="9871969" y="5554647"/>
            <a:ext cx="570391" cy="359345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9EF4884-F648-6412-0106-1A5320A2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3" y="1279036"/>
            <a:ext cx="3097835" cy="5174162"/>
          </a:xfrm>
          <a:prstGeom prst="rect">
            <a:avLst/>
          </a:prstGeom>
          <a:effectLst>
            <a:outerShdw blurRad="266700" dist="38100" algn="ctr" rotWithShape="0">
              <a:srgbClr val="000000">
                <a:alpha val="16000"/>
              </a:srgb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675B38-7273-3E9D-59C8-4FF47931091F}"/>
              </a:ext>
            </a:extLst>
          </p:cNvPr>
          <p:cNvCxnSpPr>
            <a:cxnSpLocks/>
          </p:cNvCxnSpPr>
          <p:nvPr/>
        </p:nvCxnSpPr>
        <p:spPr>
          <a:xfrm>
            <a:off x="1879849" y="829866"/>
            <a:ext cx="503967" cy="649647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A4FBAD-D14D-5EEB-2297-794C3C8E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39" y="1245870"/>
            <a:ext cx="2272014" cy="2395632"/>
          </a:xfrm>
          <a:prstGeom prst="rect">
            <a:avLst/>
          </a:prstGeom>
          <a:effectLst>
            <a:outerShdw blurRad="266700" dist="38100" algn="ctr" rotWithShape="0">
              <a:srgbClr val="000000">
                <a:alpha val="16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294769-A323-5F64-A3C9-D64656BA31D2}"/>
              </a:ext>
            </a:extLst>
          </p:cNvPr>
          <p:cNvCxnSpPr>
            <a:cxnSpLocks/>
          </p:cNvCxnSpPr>
          <p:nvPr/>
        </p:nvCxnSpPr>
        <p:spPr>
          <a:xfrm>
            <a:off x="7286625" y="2300193"/>
            <a:ext cx="1852290" cy="0"/>
          </a:xfrm>
          <a:prstGeom prst="straightConnector1">
            <a:avLst/>
          </a:prstGeom>
          <a:ln w="76200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BE379FB-58EF-9CA4-D28C-E423BB823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106" y="1245871"/>
            <a:ext cx="2272014" cy="2395632"/>
          </a:xfrm>
          <a:prstGeom prst="rect">
            <a:avLst/>
          </a:prstGeom>
          <a:effectLst>
            <a:outerShdw blurRad="266700" dist="38100" algn="ctr" rotWithShape="0">
              <a:srgbClr val="000000">
                <a:alpha val="16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B53AFB-208C-9464-48CE-17B19A913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725" y="2649070"/>
            <a:ext cx="457200" cy="4572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24B2BA-53C0-3166-951B-29335CB146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53"/>
          <a:stretch/>
        </p:blipFill>
        <p:spPr>
          <a:xfrm>
            <a:off x="9381410" y="4043689"/>
            <a:ext cx="2272013" cy="2378477"/>
          </a:xfrm>
          <a:prstGeom prst="rect">
            <a:avLst/>
          </a:prstGeom>
          <a:effectLst>
            <a:outerShdw blurRad="266700" dist="38100" algn="ctr" rotWithShape="0">
              <a:srgbClr val="000000">
                <a:alpha val="16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08E77CD-C605-D2C9-FE68-AF497E2C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121" y="3950495"/>
            <a:ext cx="2272014" cy="2395632"/>
          </a:xfrm>
          <a:prstGeom prst="rect">
            <a:avLst/>
          </a:prstGeom>
          <a:effectLst>
            <a:outerShdw blurRad="266700" dist="38100" algn="ctr" rotWithShape="0">
              <a:srgbClr val="000000">
                <a:alpha val="16000"/>
              </a:srgbClr>
            </a:outerShdw>
          </a:effectLst>
        </p:spPr>
      </p:pic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469640E-D76B-968D-A3E9-7F29D76D2086}"/>
              </a:ext>
            </a:extLst>
          </p:cNvPr>
          <p:cNvSpPr txBox="1">
            <a:spLocks/>
          </p:cNvSpPr>
          <p:nvPr/>
        </p:nvSpPr>
        <p:spPr>
          <a:xfrm>
            <a:off x="7132216" y="4431568"/>
            <a:ext cx="2192044" cy="512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Zoom on canvas </a:t>
            </a:r>
          </a:p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with the mouse wheel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A75281-BEA6-284B-BBEF-2A1B3FFC9598}"/>
              </a:ext>
            </a:extLst>
          </p:cNvPr>
          <p:cNvCxnSpPr>
            <a:cxnSpLocks/>
          </p:cNvCxnSpPr>
          <p:nvPr/>
        </p:nvCxnSpPr>
        <p:spPr>
          <a:xfrm>
            <a:off x="7290358" y="5197249"/>
            <a:ext cx="1852290" cy="0"/>
          </a:xfrm>
          <a:prstGeom prst="straightConnector1">
            <a:avLst/>
          </a:prstGeom>
          <a:ln w="76200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F07070E-2DE5-D910-FF23-8E17FA221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387" y="5491262"/>
            <a:ext cx="523875" cy="523875"/>
          </a:xfrm>
          <a:prstGeom prst="rect">
            <a:avLst/>
          </a:prstGeom>
        </p:spPr>
      </p:pic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06E0662-D89C-9426-48D9-608401749618}"/>
              </a:ext>
            </a:extLst>
          </p:cNvPr>
          <p:cNvSpPr txBox="1">
            <a:spLocks/>
          </p:cNvSpPr>
          <p:nvPr/>
        </p:nvSpPr>
        <p:spPr>
          <a:xfrm>
            <a:off x="7644542" y="5516323"/>
            <a:ext cx="399605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+</a:t>
            </a:r>
          </a:p>
          <a:p>
            <a:pPr marL="0" indent="0" algn="ctr">
              <a:buNone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4785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D0FCF3-A566-4317-E818-4602CFEA20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F2708A-6F46-1F43-1B8B-419CC3AF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78"/>
          <a:stretch/>
        </p:blipFill>
        <p:spPr>
          <a:xfrm>
            <a:off x="484856" y="1138159"/>
            <a:ext cx="2092716" cy="531503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266700" dist="38100" algn="tl" rotWithShape="0">
              <a:srgbClr val="000000">
                <a:alpha val="16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75D606E-1A91-8301-1C05-52B0E9CD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640" y="21031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Wallet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25EF2AF-876A-7E5F-80AA-2D352B6B2B8C}"/>
              </a:ext>
            </a:extLst>
          </p:cNvPr>
          <p:cNvSpPr txBox="1">
            <a:spLocks/>
          </p:cNvSpPr>
          <p:nvPr/>
        </p:nvSpPr>
        <p:spPr>
          <a:xfrm>
            <a:off x="416510" y="404802"/>
            <a:ext cx="2879140" cy="51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1. Access wallet on click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675B38-7273-3E9D-59C8-4FF47931091F}"/>
              </a:ext>
            </a:extLst>
          </p:cNvPr>
          <p:cNvCxnSpPr>
            <a:cxnSpLocks/>
          </p:cNvCxnSpPr>
          <p:nvPr/>
        </p:nvCxnSpPr>
        <p:spPr>
          <a:xfrm>
            <a:off x="1879849" y="829866"/>
            <a:ext cx="91826" cy="416004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AC6025C-0450-9BDB-A38F-B3F3FE2AD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7" t="4752"/>
          <a:stretch/>
        </p:blipFill>
        <p:spPr>
          <a:xfrm>
            <a:off x="3180048" y="1360776"/>
            <a:ext cx="2490238" cy="31753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38944F-3F00-D18D-D569-19312710C060}"/>
              </a:ext>
            </a:extLst>
          </p:cNvPr>
          <p:cNvCxnSpPr>
            <a:cxnSpLocks/>
          </p:cNvCxnSpPr>
          <p:nvPr/>
        </p:nvCxnSpPr>
        <p:spPr>
          <a:xfrm>
            <a:off x="2700015" y="3555021"/>
            <a:ext cx="357590" cy="0"/>
          </a:xfrm>
          <a:prstGeom prst="straightConnector1">
            <a:avLst/>
          </a:prstGeom>
          <a:ln w="76200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C1BFFC-6A54-8B24-ED0C-D14613F25196}"/>
              </a:ext>
            </a:extLst>
          </p:cNvPr>
          <p:cNvCxnSpPr>
            <a:cxnSpLocks/>
          </p:cNvCxnSpPr>
          <p:nvPr/>
        </p:nvCxnSpPr>
        <p:spPr>
          <a:xfrm>
            <a:off x="5507533" y="3961066"/>
            <a:ext cx="2092715" cy="1144143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7EF8213-62B1-9F0B-7BA0-662894B3A7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02" t="4234" r="5787" b="2821"/>
          <a:stretch/>
        </p:blipFill>
        <p:spPr>
          <a:xfrm>
            <a:off x="7844116" y="3669914"/>
            <a:ext cx="2092715" cy="2959103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55258F8-4553-C260-B0D6-260788EF1CFD}"/>
              </a:ext>
            </a:extLst>
          </p:cNvPr>
          <p:cNvSpPr txBox="1">
            <a:spLocks/>
          </p:cNvSpPr>
          <p:nvPr/>
        </p:nvSpPr>
        <p:spPr>
          <a:xfrm>
            <a:off x="4219575" y="4762242"/>
            <a:ext cx="2605594" cy="512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3.2 Use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WalletConnect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to validate transactions on mobile (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Konio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5E8157-27DD-F98E-6233-FFF7AB05A1B9}"/>
              </a:ext>
            </a:extLst>
          </p:cNvPr>
          <p:cNvCxnSpPr>
            <a:cxnSpLocks/>
          </p:cNvCxnSpPr>
          <p:nvPr/>
        </p:nvCxnSpPr>
        <p:spPr>
          <a:xfrm flipV="1">
            <a:off x="5507533" y="2343150"/>
            <a:ext cx="1931492" cy="1211871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442C584-20B2-C9DE-54AB-58768A206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248" y="537952"/>
            <a:ext cx="2055343" cy="2594922"/>
          </a:xfrm>
          <a:prstGeom prst="rect">
            <a:avLst/>
          </a:prstGeom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69DB76B-9247-B660-8B6B-FCDF1E9F09EE}"/>
              </a:ext>
            </a:extLst>
          </p:cNvPr>
          <p:cNvSpPr txBox="1">
            <a:spLocks/>
          </p:cNvSpPr>
          <p:nvPr/>
        </p:nvSpPr>
        <p:spPr>
          <a:xfrm>
            <a:off x="5374837" y="2010682"/>
            <a:ext cx="2055343" cy="512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3.1 Use Kondor to validate transaction on Chrome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A5F2EAB-5B0E-6F5F-D328-9D6B4CAC00B2}"/>
              </a:ext>
            </a:extLst>
          </p:cNvPr>
          <p:cNvSpPr txBox="1">
            <a:spLocks/>
          </p:cNvSpPr>
          <p:nvPr/>
        </p:nvSpPr>
        <p:spPr>
          <a:xfrm>
            <a:off x="2732839" y="997218"/>
            <a:ext cx="3549389" cy="512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2. Four different wallet options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3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D0FCF3-A566-4317-E818-4602CFEA20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5D606E-1A91-8301-1C05-52B0E9CD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640" y="21031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Wallet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6025C-0450-9BDB-A38F-B3F3FE2AD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" t="4752"/>
          <a:stretch/>
        </p:blipFill>
        <p:spPr>
          <a:xfrm>
            <a:off x="412336" y="1316195"/>
            <a:ext cx="3104140" cy="395811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C1BFFC-6A54-8B24-ED0C-D14613F25196}"/>
              </a:ext>
            </a:extLst>
          </p:cNvPr>
          <p:cNvCxnSpPr>
            <a:cxnSpLocks/>
          </p:cNvCxnSpPr>
          <p:nvPr/>
        </p:nvCxnSpPr>
        <p:spPr>
          <a:xfrm>
            <a:off x="1897687" y="3539688"/>
            <a:ext cx="3188663" cy="1565712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55258F8-4553-C260-B0D6-260788EF1CFD}"/>
              </a:ext>
            </a:extLst>
          </p:cNvPr>
          <p:cNvSpPr txBox="1">
            <a:spLocks/>
          </p:cNvSpPr>
          <p:nvPr/>
        </p:nvSpPr>
        <p:spPr>
          <a:xfrm>
            <a:off x="3307032" y="3926663"/>
            <a:ext cx="2087734" cy="512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Create a new seeded wallet (password protected)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D25401-F560-7AB6-9CD7-CF7A4FF4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02" y="3150108"/>
            <a:ext cx="2011379" cy="37078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49A4B-C962-98D5-58B4-71108BF12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321" y="874083"/>
            <a:ext cx="1931492" cy="2434209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B8C800-3A93-B648-55CD-D1702ABA3694}"/>
              </a:ext>
            </a:extLst>
          </p:cNvPr>
          <p:cNvSpPr txBox="1">
            <a:spLocks/>
          </p:cNvSpPr>
          <p:nvPr/>
        </p:nvSpPr>
        <p:spPr>
          <a:xfrm>
            <a:off x="3202475" y="1835155"/>
            <a:ext cx="2087734" cy="512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Import your wallet with seed or private key (password protected)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27A34D2-3018-E7BC-1F00-C1DD22CA4A6E}"/>
              </a:ext>
            </a:extLst>
          </p:cNvPr>
          <p:cNvSpPr txBox="1">
            <a:spLocks/>
          </p:cNvSpPr>
          <p:nvPr/>
        </p:nvSpPr>
        <p:spPr>
          <a:xfrm>
            <a:off x="498854" y="5541233"/>
            <a:ext cx="2797665" cy="864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>
                <a:latin typeface="Poppins" panose="00000500000000000000" pitchFamily="2" charset="0"/>
                <a:cs typeface="Poppins" panose="00000500000000000000" pitchFamily="2" charset="0"/>
              </a:rPr>
              <a:t>Tip : seed is compatible with Kondor and </a:t>
            </a:r>
            <a:r>
              <a:rPr lang="en-US" sz="2400" i="1" dirty="0" err="1">
                <a:latin typeface="Poppins" panose="00000500000000000000" pitchFamily="2" charset="0"/>
                <a:cs typeface="Poppins" panose="00000500000000000000" pitchFamily="2" charset="0"/>
              </a:rPr>
              <a:t>Konio</a:t>
            </a:r>
            <a:r>
              <a:rPr lang="en-US" sz="2400" i="1" dirty="0">
                <a:latin typeface="Poppins" panose="00000500000000000000" pitchFamily="2" charset="0"/>
                <a:cs typeface="Poppins" panose="00000500000000000000" pitchFamily="2" charset="0"/>
              </a:rPr>
              <a:t> (generating the same accounts)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5E8157-27DD-F98E-6233-FFF7AB05A1B9}"/>
              </a:ext>
            </a:extLst>
          </p:cNvPr>
          <p:cNvCxnSpPr>
            <a:cxnSpLocks/>
          </p:cNvCxnSpPr>
          <p:nvPr/>
        </p:nvCxnSpPr>
        <p:spPr>
          <a:xfrm flipV="1">
            <a:off x="3253829" y="2390775"/>
            <a:ext cx="2042071" cy="404790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10DEC3E-C5A8-2BAB-0F8B-990948A4A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1332937"/>
            <a:ext cx="3002583" cy="70330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3A7385-53C5-7B55-89C3-9D376977AF7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959054" y="1684591"/>
            <a:ext cx="1346746" cy="635828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C0CF3D-7BBA-4C99-C3DB-095BC704084A}"/>
              </a:ext>
            </a:extLst>
          </p:cNvPr>
          <p:cNvCxnSpPr>
            <a:cxnSpLocks/>
          </p:cNvCxnSpPr>
          <p:nvPr/>
        </p:nvCxnSpPr>
        <p:spPr>
          <a:xfrm flipV="1">
            <a:off x="7091889" y="1952408"/>
            <a:ext cx="1268608" cy="2730635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F6D7C0B2-921B-568B-A17B-5B30262F7F22}"/>
              </a:ext>
            </a:extLst>
          </p:cNvPr>
          <p:cNvSpPr txBox="1">
            <a:spLocks/>
          </p:cNvSpPr>
          <p:nvPr/>
        </p:nvSpPr>
        <p:spPr>
          <a:xfrm>
            <a:off x="8366278" y="697791"/>
            <a:ext cx="2965043" cy="712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Click on the arrow to select your account wallet, with generation button for seeded wallets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20E9B5-12D6-B563-41B6-B072F1FB5498}"/>
              </a:ext>
            </a:extLst>
          </p:cNvPr>
          <p:cNvCxnSpPr>
            <a:cxnSpLocks/>
          </p:cNvCxnSpPr>
          <p:nvPr/>
        </p:nvCxnSpPr>
        <p:spPr>
          <a:xfrm>
            <a:off x="9805406" y="2035355"/>
            <a:ext cx="5359" cy="677289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A1733492-575F-021D-5903-957E8B027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497" y="2888082"/>
            <a:ext cx="2965043" cy="3205452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7D5DBB-63F5-BF5B-4806-FD62236D2356}"/>
              </a:ext>
            </a:extLst>
          </p:cNvPr>
          <p:cNvCxnSpPr>
            <a:cxnSpLocks/>
          </p:cNvCxnSpPr>
          <p:nvPr/>
        </p:nvCxnSpPr>
        <p:spPr>
          <a:xfrm flipH="1" flipV="1">
            <a:off x="10959402" y="5216046"/>
            <a:ext cx="348981" cy="618034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8AA79A8-6FD7-29C3-BF95-70B47981AED5}"/>
              </a:ext>
            </a:extLst>
          </p:cNvPr>
          <p:cNvSpPr txBox="1">
            <a:spLocks/>
          </p:cNvSpPr>
          <p:nvPr/>
        </p:nvSpPr>
        <p:spPr>
          <a:xfrm>
            <a:off x="10670241" y="5944075"/>
            <a:ext cx="1530640" cy="43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Unlock another wallet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8C4FA3-F3D5-5E9D-5260-0060B8B9A2D1}"/>
              </a:ext>
            </a:extLst>
          </p:cNvPr>
          <p:cNvCxnSpPr>
            <a:cxnSpLocks/>
          </p:cNvCxnSpPr>
          <p:nvPr/>
        </p:nvCxnSpPr>
        <p:spPr>
          <a:xfrm flipH="1" flipV="1">
            <a:off x="11038657" y="3746175"/>
            <a:ext cx="348981" cy="618034"/>
          </a:xfrm>
          <a:prstGeom prst="straightConnector1">
            <a:avLst/>
          </a:prstGeom>
          <a:ln w="28575">
            <a:solidFill>
              <a:srgbClr val="1F2C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1BED027-8F74-2DF6-E048-09636CA50444}"/>
              </a:ext>
            </a:extLst>
          </p:cNvPr>
          <p:cNvSpPr txBox="1">
            <a:spLocks/>
          </p:cNvSpPr>
          <p:nvPr/>
        </p:nvSpPr>
        <p:spPr>
          <a:xfrm>
            <a:off x="10887361" y="4438727"/>
            <a:ext cx="1292353" cy="43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Copy address</a:t>
            </a:r>
          </a:p>
        </p:txBody>
      </p:sp>
    </p:spTree>
    <p:extLst>
      <p:ext uri="{BB962C8B-B14F-4D97-AF65-F5344CB8AC3E}">
        <p14:creationId xmlns:p14="http://schemas.microsoft.com/office/powerpoint/2010/main" val="52861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{A89F5026-7F2E-4613-8AA8-B5AC88FA0756}tf78438558_win32</Template>
  <TotalTime>404</TotalTime>
  <Words>738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Poppins</vt:lpstr>
      <vt:lpstr>Sabon Next LT</vt:lpstr>
      <vt:lpstr>Wingdings</vt:lpstr>
      <vt:lpstr>Office Theme</vt:lpstr>
      <vt:lpstr>Kanvas</vt:lpstr>
      <vt:lpstr>Contents</vt:lpstr>
      <vt:lpstr>What is Kanvas ?</vt:lpstr>
      <vt:lpstr>What is $KAN ?</vt:lpstr>
      <vt:lpstr>The game</vt:lpstr>
      <vt:lpstr>User interface</vt:lpstr>
      <vt:lpstr>Intuitive CONTROLS</vt:lpstr>
      <vt:lpstr>Wallet</vt:lpstr>
      <vt:lpstr>Wallet</vt:lpstr>
      <vt:lpstr>Placing pixels</vt:lpstr>
      <vt:lpstr>Placing pixels</vt:lpstr>
      <vt:lpstr>Placing pixels</vt:lpstr>
      <vt:lpstr>Community</vt:lpstr>
      <vt:lpstr>Interoperability &amp; collabs</vt:lpstr>
      <vt:lpstr>The road ahead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Enguerrand Prie</dc:creator>
  <cp:lastModifiedBy>Enguerrand Prie</cp:lastModifiedBy>
  <cp:revision>12</cp:revision>
  <dcterms:created xsi:type="dcterms:W3CDTF">2023-08-22T20:42:46Z</dcterms:created>
  <dcterms:modified xsi:type="dcterms:W3CDTF">2023-08-27T20:29:54Z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