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7" r:id="rId9"/>
    <p:sldId id="262" r:id="rId10"/>
    <p:sldId id="263" r:id="rId11"/>
    <p:sldId id="268" r:id="rId12"/>
    <p:sldId id="264" r:id="rId13"/>
    <p:sldId id="269" r:id="rId14"/>
    <p:sldId id="272" r:id="rId15"/>
    <p:sldId id="275" r:id="rId16"/>
    <p:sldId id="27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006C-E171-4E58-9BBB-A90504E75719}" type="datetimeFigureOut">
              <a:rPr lang="de-DE" smtClean="0"/>
              <a:pPr/>
              <a:t>04.12.2022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E066-8ED0-43D4-A5E7-F116EBD2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FC39-2DDB-4B0A-BF0F-D246E8382D6F}" type="datetimeFigureOut">
              <a:rPr lang="de-DE" smtClean="0"/>
              <a:pPr/>
              <a:t>04.12.2022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8697-E1E5-4359-AA8D-B4E7B4CD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8697-E1E5-4359-AA8D-B4E7B4CDAB0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60_architecture" TargetMode="External"/><Relationship Id="rId2" Type="http://schemas.openxmlformats.org/officeDocument/2006/relationships/hyperlink" Target="https://en.wikipedia.org/wiki/IB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BM_System/390" TargetMode="External"/><Relationship Id="rId5" Type="http://schemas.openxmlformats.org/officeDocument/2006/relationships/hyperlink" Target="https://en.wikipedia.org/wiki/IBM_System/370" TargetMode="External"/><Relationship Id="rId4" Type="http://schemas.openxmlformats.org/officeDocument/2006/relationships/hyperlink" Target="https://en.wikipedia.org/wiki/Z/Architectur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Backbone of modern </a:t>
            </a:r>
          </a:p>
          <a:p>
            <a:r>
              <a:rPr lang="en-GB" dirty="0" smtClean="0"/>
              <a:t>computing and innovations </a:t>
            </a:r>
          </a:p>
          <a:p>
            <a:r>
              <a:rPr lang="en-GB" dirty="0" smtClean="0"/>
              <a:t>around the world</a:t>
            </a:r>
            <a:endParaRPr lang="de-DE" dirty="0"/>
          </a:p>
        </p:txBody>
      </p:sp>
      <p:pic>
        <p:nvPicPr>
          <p:cNvPr id="8" name="Picture 7" descr="ibm-logo-189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-27384"/>
            <a:ext cx="3515882" cy="26369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Z/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 Complex-ISA</a:t>
            </a:r>
          </a:p>
          <a:p>
            <a:r>
              <a:rPr lang="en-US" dirty="0" smtClean="0"/>
              <a:t>300-series emulation (ESA/390 after z13)</a:t>
            </a:r>
          </a:p>
          <a:p>
            <a:r>
              <a:rPr lang="en-US" dirty="0" smtClean="0"/>
              <a:t>Non-Java Applications have a 2GB limit</a:t>
            </a:r>
          </a:p>
          <a:p>
            <a:r>
              <a:rPr lang="en-US" dirty="0" smtClean="0"/>
              <a:t>Officially supports Linux</a:t>
            </a:r>
          </a:p>
          <a:p>
            <a:r>
              <a:rPr lang="en-US" dirty="0" smtClean="0"/>
              <a:t>Virtualization Support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they used? What are they used for? Why would you consider using one? And what did it bring to the table for modern computing?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IBM 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Banks</a:t>
            </a:r>
            <a:endParaRPr lang="de-DE" dirty="0" smtClean="0"/>
          </a:p>
          <a:p>
            <a:r>
              <a:rPr lang="en-US" dirty="0" smtClean="0"/>
              <a:t>Insurance</a:t>
            </a:r>
          </a:p>
          <a:p>
            <a:r>
              <a:rPr lang="en-US" dirty="0" smtClean="0"/>
              <a:t>Healthcare and Hospitals</a:t>
            </a:r>
          </a:p>
          <a:p>
            <a:r>
              <a:rPr lang="en-US" dirty="0" smtClean="0"/>
              <a:t>Aviation Industry</a:t>
            </a:r>
          </a:p>
          <a:p>
            <a:r>
              <a:rPr lang="en-US" dirty="0" smtClean="0"/>
              <a:t>Retail and Online E-Commerce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Academics and Research</a:t>
            </a:r>
          </a:p>
          <a:p>
            <a:r>
              <a:rPr lang="en-US" dirty="0" smtClean="0"/>
              <a:t>Supercomputers</a:t>
            </a:r>
          </a:p>
          <a:p>
            <a:r>
              <a:rPr lang="en-US" dirty="0" smtClean="0"/>
              <a:t>Governments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Advancements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Instruction Sets</a:t>
            </a:r>
            <a:endParaRPr lang="de-DE" dirty="0" smtClean="0"/>
          </a:p>
          <a:p>
            <a:r>
              <a:rPr lang="en-US" dirty="0" smtClean="0"/>
              <a:t>8-Bit Byte</a:t>
            </a:r>
          </a:p>
          <a:p>
            <a:r>
              <a:rPr lang="en-US" dirty="0" smtClean="0"/>
              <a:t>Byte-Addressable Memory Pages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High Speed Intercom</a:t>
            </a:r>
          </a:p>
          <a:p>
            <a:r>
              <a:rPr lang="en-US" dirty="0" smtClean="0"/>
              <a:t>Redundancy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and Link to Slides and Notes online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https://en.wikipedia.org/wiki/IBM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https://en.wikipedia.org/wiki/IBM_System/360_architecture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https://en.wikipedia.org/wiki/Z/Architecture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https://en.wikipedia.org/wiki/IBM_System/370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https://en.wikipedia.org/wiki/IBM_System/390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to the Slides and Notes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8212112" cy="7944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https://github.com/EthernalRaine/uni</a:t>
            </a:r>
            <a:endParaRPr lang="de-DE" dirty="0"/>
          </a:p>
        </p:txBody>
      </p:sp>
      <p:pic>
        <p:nvPicPr>
          <p:cNvPr id="8" name="Content Placeholder 7" descr="Screenshot_2022-11-21_101303-removebg-preview(1)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3640" y="2708920"/>
            <a:ext cx="4038600" cy="27978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r>
              <a:rPr lang="en-GB" dirty="0" smtClean="0"/>
              <a:t>History</a:t>
            </a:r>
          </a:p>
          <a:p>
            <a:pPr lvl="1"/>
            <a:r>
              <a:rPr lang="en-GB" dirty="0" smtClean="0"/>
              <a:t>Beginnings</a:t>
            </a:r>
          </a:p>
          <a:p>
            <a:pPr lvl="1"/>
            <a:r>
              <a:rPr lang="en-GB" dirty="0" smtClean="0"/>
              <a:t>Famous Inventions</a:t>
            </a:r>
          </a:p>
          <a:p>
            <a:pPr lvl="1"/>
            <a:r>
              <a:rPr lang="en-GB" dirty="0" smtClean="0"/>
              <a:t>Divisions and Projects</a:t>
            </a:r>
          </a:p>
          <a:p>
            <a:r>
              <a:rPr lang="en-GB" dirty="0" smtClean="0"/>
              <a:t>Mainframes</a:t>
            </a:r>
          </a:p>
          <a:p>
            <a:pPr lvl="1"/>
            <a:r>
              <a:rPr lang="en-GB" dirty="0" smtClean="0"/>
              <a:t>3xx Architecture</a:t>
            </a:r>
          </a:p>
          <a:p>
            <a:pPr lvl="1"/>
            <a:r>
              <a:rPr lang="en-GB" dirty="0" smtClean="0"/>
              <a:t>Z/Architecture</a:t>
            </a:r>
          </a:p>
          <a:p>
            <a:r>
              <a:rPr lang="en-GB" dirty="0" smtClean="0"/>
              <a:t>Usage</a:t>
            </a:r>
          </a:p>
          <a:p>
            <a:pPr lvl="1"/>
            <a:r>
              <a:rPr lang="en-GB" dirty="0" smtClean="0"/>
              <a:t>Deployments</a:t>
            </a:r>
          </a:p>
          <a:p>
            <a:pPr lvl="1"/>
            <a:r>
              <a:rPr lang="en-GB" dirty="0" smtClean="0"/>
              <a:t>Field </a:t>
            </a:r>
            <a:r>
              <a:rPr lang="en-GB" dirty="0" smtClean="0"/>
              <a:t>Advancements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IBM gets its foot into the Industry, how did they become one of the largest tech companies and how did it all being?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Beginnings of IBM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Founded in 1911 as CTR in Endicott, NY</a:t>
            </a:r>
          </a:p>
          <a:p>
            <a:r>
              <a:rPr lang="en-GB" dirty="0" smtClean="0"/>
              <a:t>Manufactured Tabulating Machines</a:t>
            </a:r>
          </a:p>
          <a:p>
            <a:r>
              <a:rPr lang="en-GB" dirty="0" smtClean="0"/>
              <a:t>Renamed in 1924 as IBM</a:t>
            </a:r>
          </a:p>
          <a:p>
            <a:r>
              <a:rPr lang="en-GB" dirty="0" smtClean="0"/>
              <a:t>Entered the Mainframe market in 1950</a:t>
            </a:r>
          </a:p>
          <a:p>
            <a:r>
              <a:rPr lang="en-GB" dirty="0" smtClean="0"/>
              <a:t>Entered the Personal C0mputer market in ’81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Inventions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</a:t>
            </a:r>
          </a:p>
          <a:p>
            <a:r>
              <a:rPr lang="en-US" dirty="0" smtClean="0"/>
              <a:t>Hard Disk</a:t>
            </a:r>
          </a:p>
          <a:p>
            <a:r>
              <a:rPr lang="en-US" dirty="0" smtClean="0"/>
              <a:t>Floppy Disks</a:t>
            </a:r>
          </a:p>
          <a:p>
            <a:r>
              <a:rPr lang="en-US" dirty="0" smtClean="0"/>
              <a:t>Magnetic Stripe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Dynamic RAM</a:t>
            </a:r>
          </a:p>
          <a:p>
            <a:r>
              <a:rPr lang="en-US" dirty="0" smtClean="0"/>
              <a:t>Barcodes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System/Z Mainframes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Power-ISA Hardware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Data and Analytics</a:t>
            </a:r>
          </a:p>
          <a:p>
            <a:r>
              <a:rPr lang="en-US" dirty="0" smtClean="0"/>
              <a:t>Cybersecurity</a:t>
            </a:r>
          </a:p>
          <a:p>
            <a:r>
              <a:rPr lang="en-US" dirty="0" smtClean="0"/>
              <a:t>Internet of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Current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Printers and Keyboards</a:t>
            </a:r>
          </a:p>
          <a:p>
            <a:pPr lvl="1"/>
            <a:r>
              <a:rPr lang="en-US" dirty="0" smtClean="0"/>
              <a:t>Spun off into Lexmark</a:t>
            </a:r>
          </a:p>
          <a:p>
            <a:r>
              <a:rPr lang="en-US" dirty="0" smtClean="0"/>
              <a:t>Personal Computers and Enterprise Servers</a:t>
            </a:r>
          </a:p>
          <a:p>
            <a:pPr lvl="1"/>
            <a:r>
              <a:rPr lang="en-US" dirty="0" smtClean="0"/>
              <a:t>Sold in 2005 and 2014 to Lenovo</a:t>
            </a:r>
          </a:p>
          <a:p>
            <a:r>
              <a:rPr lang="en-US" dirty="0" smtClean="0"/>
              <a:t>Managed Infrastructure</a:t>
            </a:r>
          </a:p>
          <a:p>
            <a:pPr lvl="1"/>
            <a:r>
              <a:rPr lang="en-US" dirty="0" smtClean="0"/>
              <a:t>Spun off into </a:t>
            </a:r>
            <a:r>
              <a:rPr lang="en-US" dirty="0" err="1" smtClean="0"/>
              <a:t>Kyndryl</a:t>
            </a:r>
            <a:endParaRPr lang="en-US" dirty="0" smtClean="0"/>
          </a:p>
          <a:p>
            <a:r>
              <a:rPr lang="en-US" dirty="0" smtClean="0"/>
              <a:t>Watson Health AI</a:t>
            </a:r>
          </a:p>
          <a:p>
            <a:pPr lvl="1"/>
            <a:r>
              <a:rPr lang="en-US" dirty="0" smtClean="0"/>
              <a:t>Sold to Francisco Partners (Private Equity)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Past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life blood of supercomputers around the world, IBM’s bread and butter when it comes to powerful and power hungry computing.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300-Series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redesign from 1400 and 700 series</a:t>
            </a:r>
          </a:p>
          <a:p>
            <a:r>
              <a:rPr lang="en-US" dirty="0" smtClean="0"/>
              <a:t>32-Bit  Complex-ISA</a:t>
            </a:r>
          </a:p>
          <a:p>
            <a:r>
              <a:rPr lang="en-US" dirty="0" smtClean="0"/>
              <a:t>Introduction of the 8-bit byte</a:t>
            </a:r>
          </a:p>
          <a:p>
            <a:r>
              <a:rPr lang="en-US" dirty="0" smtClean="0"/>
              <a:t>Byte-addressable memory</a:t>
            </a:r>
          </a:p>
          <a:p>
            <a:r>
              <a:rPr lang="en-US" dirty="0" smtClean="0"/>
              <a:t>Emulation support for previous generations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Monday, 21 November 2022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480</Words>
  <Application>Microsoft Office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IBM</vt:lpstr>
      <vt:lpstr>Table of Contents</vt:lpstr>
      <vt:lpstr>History</vt:lpstr>
      <vt:lpstr>Beginnings of IBM</vt:lpstr>
      <vt:lpstr>Famous Inventions</vt:lpstr>
      <vt:lpstr>Divisions and Projects</vt:lpstr>
      <vt:lpstr>Divisions and Projects</vt:lpstr>
      <vt:lpstr>Mainframes</vt:lpstr>
      <vt:lpstr>300-Series Architecture</vt:lpstr>
      <vt:lpstr>Z/ Architecture</vt:lpstr>
      <vt:lpstr>Usage of IBM Mainframes</vt:lpstr>
      <vt:lpstr>Deployments</vt:lpstr>
      <vt:lpstr>Field Advancements</vt:lpstr>
      <vt:lpstr>Miscellaneous</vt:lpstr>
      <vt:lpstr>Sources</vt:lpstr>
      <vt:lpstr>Link to the Slides and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Lu Raine</dc:creator>
  <cp:lastModifiedBy>Lu Raine</cp:lastModifiedBy>
  <cp:revision>132</cp:revision>
  <dcterms:created xsi:type="dcterms:W3CDTF">2022-11-14T08:53:13Z</dcterms:created>
  <dcterms:modified xsi:type="dcterms:W3CDTF">2022-12-04T23:19:57Z</dcterms:modified>
</cp:coreProperties>
</file>