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7" r:id="rId9"/>
    <p:sldId id="262" r:id="rId10"/>
    <p:sldId id="263" r:id="rId11"/>
    <p:sldId id="268" r:id="rId12"/>
    <p:sldId id="264" r:id="rId13"/>
    <p:sldId id="270" r:id="rId14"/>
    <p:sldId id="271" r:id="rId15"/>
    <p:sldId id="269" r:id="rId16"/>
    <p:sldId id="272" r:id="rId17"/>
    <p:sldId id="275" r:id="rId18"/>
    <p:sldId id="276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8006C-E171-4E58-9BBB-A90504E75719}" type="datetimeFigureOut">
              <a:rPr lang="de-DE" smtClean="0"/>
              <a:pPr/>
              <a:t>21.11.2022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9E066-8ED0-43D4-A5E7-F116EBD2AB0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FC39-2DDB-4B0A-BF0F-D246E8382D6F}" type="datetimeFigureOut">
              <a:rPr lang="de-DE" smtClean="0"/>
              <a:pPr/>
              <a:t>21.11.2022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8697-E1E5-4359-AA8D-B4E7B4CDAB0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8697-E1E5-4359-AA8D-B4E7B4CDAB0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5E23B-B93D-458E-A9BD-CCD2F6F22FA3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FD13F-383D-4C60-9CC9-9185DAEA3476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752A6-B98F-4B58-91A1-371271DA649E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19886-7862-4E0F-B711-E84483F9E28D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B21C61-B5AE-4647-999B-88F6E6699E5E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2E131B-0750-4231-A73B-9C3F762AB729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169CD5-2D17-4BFC-B4CA-5015FC081A30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CF8A9D-0012-4A6C-9ADB-5273691F8CD1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6D15B-A2CF-4F86-B1DE-6D1DCA73A183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6947AE-4D7C-496A-820E-ACFCE03FDBE7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6B770AD-1E61-40BE-A67F-5A4CB179EB72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8EDCF5B-CA18-496F-A3C3-287E63A17817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59C70E6-6C27-47C3-B56D-C58F40D8472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IBM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Backbone of modern </a:t>
            </a:r>
          </a:p>
          <a:p>
            <a:r>
              <a:rPr lang="en-GB" dirty="0" smtClean="0"/>
              <a:t>computing and innovations </a:t>
            </a:r>
          </a:p>
          <a:p>
            <a:r>
              <a:rPr lang="en-GB" dirty="0" smtClean="0"/>
              <a:t>around the world</a:t>
            </a:r>
            <a:endParaRPr lang="de-DE" dirty="0"/>
          </a:p>
        </p:txBody>
      </p:sp>
      <p:pic>
        <p:nvPicPr>
          <p:cNvPr id="8" name="Picture 7" descr="ibm-logo-189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-27384"/>
            <a:ext cx="3515882" cy="263691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2C2-5F8E-4601-B3A6-AFB21F43A081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Z/ Architecture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64-Bit  Complex-ISA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D774-82B6-42EB-A1A4-049951F87FBC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they used? What are they used for? Why would you consider using one? And what did it bring to the table for modern computing?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IBM Mainframes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8654-C894-4A41-BD42-879210E79E1D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9C32-B6DB-4987-9ADE-3E92FBE8E0C9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02FC-2F11-4572-B63F-79EFAC34B5B9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Reminders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DF03-E5B2-4A0A-BFD7-5D3736548654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Advancements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FFB8-79E1-4595-A1B1-EE7DF202F071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r>
              <a:rPr lang="en-US" dirty="0" smtClean="0"/>
              <a:t> </a:t>
            </a:r>
            <a:r>
              <a:rPr lang="en-US" dirty="0" smtClean="0"/>
              <a:t>and Link to Slides and Notes online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1C61-B5AE-4647-999B-88F6E6699E5E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9886-7862-4E0F-B711-E84483F9E28D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 to the Slides and Notes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8212112" cy="79440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https://github.com/EthernalRaine/uni</a:t>
            </a:r>
            <a:endParaRPr lang="de-DE" dirty="0"/>
          </a:p>
        </p:txBody>
      </p:sp>
      <p:pic>
        <p:nvPicPr>
          <p:cNvPr id="8" name="Content Placeholder 7" descr="Screenshot_2022-11-21_101303-removebg-preview(1)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693640" y="2708920"/>
            <a:ext cx="4038600" cy="27978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131B-0750-4231-A73B-9C3F762AB729}" type="datetime2">
              <a:rPr lang="en-GB" smtClean="0"/>
              <a:t>Monday, 21 November 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30120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History</a:t>
            </a:r>
          </a:p>
          <a:p>
            <a:pPr lvl="1"/>
            <a:r>
              <a:rPr lang="en-GB" dirty="0" smtClean="0"/>
              <a:t>Beginnings</a:t>
            </a:r>
          </a:p>
          <a:p>
            <a:pPr lvl="1"/>
            <a:r>
              <a:rPr lang="en-GB" dirty="0" smtClean="0"/>
              <a:t>Famous Inventions</a:t>
            </a:r>
          </a:p>
          <a:p>
            <a:pPr lvl="1"/>
            <a:r>
              <a:rPr lang="en-GB" dirty="0" smtClean="0"/>
              <a:t>Divisions and Projects</a:t>
            </a:r>
          </a:p>
          <a:p>
            <a:r>
              <a:rPr lang="en-GB" dirty="0" smtClean="0"/>
              <a:t>Mainframes</a:t>
            </a:r>
          </a:p>
          <a:p>
            <a:pPr lvl="1"/>
            <a:r>
              <a:rPr lang="en-GB" dirty="0" smtClean="0"/>
              <a:t>3xx Architecture</a:t>
            </a:r>
          </a:p>
          <a:p>
            <a:pPr lvl="1"/>
            <a:r>
              <a:rPr lang="en-GB" dirty="0" smtClean="0"/>
              <a:t>Z/Architecture</a:t>
            </a:r>
          </a:p>
          <a:p>
            <a:r>
              <a:rPr lang="en-GB" dirty="0" smtClean="0"/>
              <a:t>Usage</a:t>
            </a:r>
          </a:p>
          <a:p>
            <a:pPr lvl="1"/>
            <a:r>
              <a:rPr lang="en-GB" dirty="0" smtClean="0"/>
              <a:t>Deployments</a:t>
            </a:r>
          </a:p>
          <a:p>
            <a:pPr lvl="1"/>
            <a:r>
              <a:rPr lang="en-GB" dirty="0" smtClean="0"/>
              <a:t>Influences</a:t>
            </a:r>
          </a:p>
          <a:p>
            <a:pPr lvl="1"/>
            <a:r>
              <a:rPr lang="en-GB" dirty="0" smtClean="0"/>
              <a:t>Historical Reminders</a:t>
            </a:r>
          </a:p>
          <a:p>
            <a:pPr lvl="1"/>
            <a:r>
              <a:rPr lang="en-GB" dirty="0" smtClean="0"/>
              <a:t>Field </a:t>
            </a:r>
            <a:r>
              <a:rPr lang="en-GB" dirty="0" smtClean="0"/>
              <a:t>Advancements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6EA0-8AE2-4014-89ED-857A675C8C5A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IBM gets its foot into the Industry, how did they become one of the largest tech companies and how did </a:t>
            </a:r>
            <a:r>
              <a:rPr lang="en-US" dirty="0" smtClean="0"/>
              <a:t>it all being?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E337-E848-4AC4-962B-465A5B87DFDE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Beginnings of IBM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Founded in 1911 as </a:t>
            </a:r>
            <a:r>
              <a:rPr lang="en-GB" dirty="0" smtClean="0"/>
              <a:t>CTR in </a:t>
            </a:r>
            <a:r>
              <a:rPr lang="en-GB" dirty="0" smtClean="0"/>
              <a:t>Endicott, </a:t>
            </a:r>
            <a:r>
              <a:rPr lang="en-GB" dirty="0" smtClean="0"/>
              <a:t>NY</a:t>
            </a:r>
          </a:p>
          <a:p>
            <a:r>
              <a:rPr lang="en-GB" dirty="0" smtClean="0"/>
              <a:t>Manufactured Tabulating Machines</a:t>
            </a:r>
            <a:endParaRPr lang="en-GB" dirty="0" smtClean="0"/>
          </a:p>
          <a:p>
            <a:r>
              <a:rPr lang="en-GB" dirty="0" smtClean="0"/>
              <a:t>Renamed in 1924 as </a:t>
            </a:r>
            <a:r>
              <a:rPr lang="en-GB" dirty="0" smtClean="0"/>
              <a:t>IBM</a:t>
            </a:r>
          </a:p>
          <a:p>
            <a:r>
              <a:rPr lang="en-GB" dirty="0" smtClean="0"/>
              <a:t>Entered the Mainframe market in 1950</a:t>
            </a:r>
          </a:p>
          <a:p>
            <a:r>
              <a:rPr lang="en-GB" dirty="0" smtClean="0"/>
              <a:t>Entered the Personal C0mputer market in ’81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7F45-F80D-455B-B17F-6A7189C3CE19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Inventions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</a:t>
            </a:r>
          </a:p>
          <a:p>
            <a:r>
              <a:rPr lang="en-US" dirty="0" smtClean="0"/>
              <a:t>Hard Disk</a:t>
            </a:r>
          </a:p>
          <a:p>
            <a:r>
              <a:rPr lang="en-US" dirty="0" smtClean="0"/>
              <a:t>Floppy Disks</a:t>
            </a:r>
          </a:p>
          <a:p>
            <a:r>
              <a:rPr lang="en-US" dirty="0" smtClean="0"/>
              <a:t>Magnetic Stripe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Dynamic RAM</a:t>
            </a:r>
          </a:p>
          <a:p>
            <a:r>
              <a:rPr lang="en-US" dirty="0" smtClean="0"/>
              <a:t>Barcodes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F2A1-3EF1-4FFB-96DC-FA039DD37B6D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 and Projects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System/Z Mainframes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Power-ISA Hardware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Data and Analytics</a:t>
            </a:r>
          </a:p>
          <a:p>
            <a:r>
              <a:rPr lang="en-US" dirty="0" smtClean="0"/>
              <a:t>Cybersecurity</a:t>
            </a:r>
          </a:p>
          <a:p>
            <a:r>
              <a:rPr lang="en-US" dirty="0" smtClean="0"/>
              <a:t>Internet of Things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B2CC-7785-412E-A626-03C0A2A84850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9592" y="1124744"/>
            <a:ext cx="7772400" cy="52612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Current Divisions</a:t>
            </a:r>
            <a:endParaRPr kumimoji="0" lang="de-DE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 and Projects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Printers and Keyboards</a:t>
            </a:r>
          </a:p>
          <a:p>
            <a:pPr lvl="1"/>
            <a:r>
              <a:rPr lang="en-US" dirty="0" smtClean="0"/>
              <a:t>Spun off into Lexmark</a:t>
            </a:r>
          </a:p>
          <a:p>
            <a:r>
              <a:rPr lang="en-US" dirty="0" smtClean="0"/>
              <a:t>Personal Computers and Enterprise Servers</a:t>
            </a:r>
          </a:p>
          <a:p>
            <a:pPr lvl="1"/>
            <a:r>
              <a:rPr lang="en-US" dirty="0" smtClean="0"/>
              <a:t>Sold </a:t>
            </a:r>
            <a:r>
              <a:rPr lang="en-US" dirty="0" smtClean="0"/>
              <a:t>in 2005 </a:t>
            </a:r>
            <a:r>
              <a:rPr lang="en-US" dirty="0" smtClean="0"/>
              <a:t>and 2014 to Lenovo</a:t>
            </a:r>
          </a:p>
          <a:p>
            <a:r>
              <a:rPr lang="en-US" dirty="0" smtClean="0"/>
              <a:t>Managed Infrastructure</a:t>
            </a:r>
          </a:p>
          <a:p>
            <a:pPr lvl="1"/>
            <a:r>
              <a:rPr lang="en-US" dirty="0" smtClean="0"/>
              <a:t>Spun off into </a:t>
            </a:r>
            <a:r>
              <a:rPr lang="en-US" dirty="0" err="1" smtClean="0"/>
              <a:t>Kyndryl</a:t>
            </a:r>
            <a:endParaRPr lang="en-US" dirty="0" smtClean="0"/>
          </a:p>
          <a:p>
            <a:r>
              <a:rPr lang="en-US" dirty="0" smtClean="0"/>
              <a:t>Watson Health AI</a:t>
            </a:r>
          </a:p>
          <a:p>
            <a:pPr lvl="1"/>
            <a:r>
              <a:rPr lang="en-US" dirty="0" smtClean="0"/>
              <a:t>Sold to Francisco Partners (Private Equity)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B2CC-7785-412E-A626-03C0A2A84850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99592" y="1124744"/>
            <a:ext cx="7772400" cy="526128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Past Divisions</a:t>
            </a:r>
            <a:endParaRPr kumimoji="0" lang="de-DE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life blood of supercomputers around the world, IBM’s bread and butter when it comes to powerful and power hungry computing.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6B67-EBCF-4356-B01F-3F056664F376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300-Series Architecture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 redesign from 1400 and 700 series</a:t>
            </a:r>
          </a:p>
          <a:p>
            <a:r>
              <a:rPr lang="en-US" dirty="0" smtClean="0"/>
              <a:t>32-Bit  Complex-ISA</a:t>
            </a:r>
          </a:p>
          <a:p>
            <a:r>
              <a:rPr lang="en-US" dirty="0" smtClean="0"/>
              <a:t>Introduction of the 8-bit byte</a:t>
            </a:r>
          </a:p>
          <a:p>
            <a:r>
              <a:rPr lang="en-US" dirty="0" smtClean="0"/>
              <a:t>Byte-addressable memory</a:t>
            </a:r>
          </a:p>
          <a:p>
            <a:r>
              <a:rPr lang="en-US" dirty="0" smtClean="0"/>
              <a:t>Emulation support for previous generations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0806-CB8C-4A4B-8EFF-CFC81BFBCA49}" type="datetime2">
              <a:rPr lang="en-GB" smtClean="0"/>
              <a:t>Tuesday, 22 November 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C70E6-6C27-47C3-B56D-C58F40D8472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https://github.com/ethernalraine/uni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369</Words>
  <Application>Microsoft Office PowerPoint</Application>
  <PresentationFormat>On-screen Show (4:3)</PresentationFormat>
  <Paragraphs>128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IBM</vt:lpstr>
      <vt:lpstr>Table of Contents</vt:lpstr>
      <vt:lpstr>History</vt:lpstr>
      <vt:lpstr>Beginnings of IBM</vt:lpstr>
      <vt:lpstr>Famous Inventions</vt:lpstr>
      <vt:lpstr>Divisions and Projects</vt:lpstr>
      <vt:lpstr>Divisions and Projects</vt:lpstr>
      <vt:lpstr>Mainframes</vt:lpstr>
      <vt:lpstr>300-Series Architecture</vt:lpstr>
      <vt:lpstr>Z/ Architecture</vt:lpstr>
      <vt:lpstr>Usage of IBM Mainframes</vt:lpstr>
      <vt:lpstr>Deployments</vt:lpstr>
      <vt:lpstr>Influences</vt:lpstr>
      <vt:lpstr>Historical Reminders</vt:lpstr>
      <vt:lpstr>Field Advancements</vt:lpstr>
      <vt:lpstr>Miscellaneous</vt:lpstr>
      <vt:lpstr>Sources</vt:lpstr>
      <vt:lpstr>Link to the Slides and 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</dc:title>
  <dc:creator>Lu Raine</dc:creator>
  <cp:lastModifiedBy>Lu Raine</cp:lastModifiedBy>
  <cp:revision>67</cp:revision>
  <dcterms:created xsi:type="dcterms:W3CDTF">2022-11-14T08:53:13Z</dcterms:created>
  <dcterms:modified xsi:type="dcterms:W3CDTF">2022-11-22T07:28:57Z</dcterms:modified>
</cp:coreProperties>
</file>