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0"/>
  </p:handoutMasterIdLst>
  <p:sldIdLst>
    <p:sldId id="256" r:id="rId5"/>
    <p:sldId id="257" r:id="rId6"/>
    <p:sldId id="259" r:id="rId7"/>
    <p:sldId id="258" r:id="rId8"/>
    <p:sldId id="261" r:id="rId9"/>
    <p:sldId id="260" r:id="rId10"/>
    <p:sldId id="270" r:id="rId11"/>
    <p:sldId id="265" r:id="rId12"/>
    <p:sldId id="264" r:id="rId13"/>
    <p:sldId id="266" r:id="rId14"/>
    <p:sldId id="267" r:id="rId15"/>
    <p:sldId id="268" r:id="rId16"/>
    <p:sldId id="262" r:id="rId17"/>
    <p:sldId id="26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CBF46-0C56-4A40-B16D-92B0E81347BD}" v="2" dt="2023-06-02T12:56:51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121994-0F84-011A-2E9F-56F006CF64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456EC-3C33-BF22-7CB6-CD74E4B82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66049-0743-413D-B021-C963A69F743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84A12-3556-CC3E-FBAA-43C69C4BC1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DB75-E6B3-8541-46ED-A8180A695C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EE159-1AA3-4368-98EB-0BAEF381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1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A3B1-5319-C5B6-0EEC-A6C9466D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3DA19-551A-45DB-C5C9-41641DBF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E4A38-BF08-AE09-8C3A-3D6C331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1E4B-208C-2389-E633-231E266A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FDD4-942C-B699-01DC-5BB33D4C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2821-918A-D6E6-2ACE-57638E37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30D37-7CA3-9B48-D50E-EF2EDF6C7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6C57-CB4F-C6A3-3247-32A2F208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A03C-DDB3-4FC4-62FD-71C4534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2507-D4D3-7C7D-7B35-FB9A1679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FB57F-C6BF-4980-3265-2AD3B0E23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8C0B5-A16A-827A-51F7-5BEC0F517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C0B6-33A9-A5F1-2052-BB626DD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AD63-2CF6-BE26-D64B-B425754E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5B90-94A0-B8B1-3E7C-4FFF1126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1543-6133-DDA6-95B5-AADF049C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30"/>
            <a:ext cx="10515600" cy="1325563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B167-373F-B434-9D57-76944898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893"/>
            <a:ext cx="10515600" cy="4844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4B6AF2-3EF7-2C4F-5D4C-9FA506DA3BCD}"/>
              </a:ext>
            </a:extLst>
          </p:cNvPr>
          <p:cNvCxnSpPr>
            <a:cxnSpLocks/>
          </p:cNvCxnSpPr>
          <p:nvPr userDrawn="1"/>
        </p:nvCxnSpPr>
        <p:spPr>
          <a:xfrm>
            <a:off x="779228" y="978010"/>
            <a:ext cx="105745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C7EB10D-7267-CCF6-2595-594CD5DF5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98455" y="32613"/>
            <a:ext cx="704850" cy="828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3DB5E6-5677-ACB3-52BD-9111F19CDF3F}"/>
              </a:ext>
            </a:extLst>
          </p:cNvPr>
          <p:cNvSpPr txBox="1"/>
          <p:nvPr userDrawn="1"/>
        </p:nvSpPr>
        <p:spPr>
          <a:xfrm>
            <a:off x="838199" y="6377956"/>
            <a:ext cx="10574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Atypon Training Program 2023							          The University of Jordan</a:t>
            </a:r>
          </a:p>
        </p:txBody>
      </p:sp>
    </p:spTree>
    <p:extLst>
      <p:ext uri="{BB962C8B-B14F-4D97-AF65-F5344CB8AC3E}">
        <p14:creationId xmlns:p14="http://schemas.microsoft.com/office/powerpoint/2010/main" val="42107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6E4E-25E6-6B41-F07E-DDA4EC80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F715E-6DFE-D06A-F4C7-477D6DF29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518B-8742-6A87-D7EB-FC68B75A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781E0-3FDC-D420-6CC2-2494F4F4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67A-EE60-F876-E6F7-041B2B42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7E60-6D01-2171-8D38-97801B0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60E1-1058-BFD9-221F-1AE50E0A7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EC6A3-5696-EE3D-B12A-8EB716C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B0E4C-4FA1-FC9F-F3D0-68593022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4429-C244-9244-9803-FB0DFA65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52686-FD6B-9D54-9D97-2607E0D9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3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74E9-F81D-E835-5E79-B6633E5D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F252F-5722-08C2-11CC-557F38999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941A6-58E5-589E-9D52-B8FC4E83C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7AEF1-46CB-16F2-C255-F7B1CB970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F20D5-D621-FFF4-FCC8-70428A4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19561-F960-DE95-48F6-C1EF4119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5B96-D83F-B365-535A-1EBFFD97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88F4D-AA45-B147-7238-E3C2F5E8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8C91-5780-BD85-A200-68BC0A5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71A72-D363-7BC2-058B-193203C9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0A25-C51B-135E-5AC7-479E7BF7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E360A-0C9D-FE08-F836-500AD42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60B7-CA77-67E0-736F-E2795EF9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2E01C-04AF-4FB9-EB42-E7B03F55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3BA0D-CD1D-055F-79E1-0EFAE9EE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3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A826-5B9E-588C-439C-74A66BF2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13B4-AC41-8DD6-F651-87DB809FC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439AC-2B1B-889D-18F9-36AE9F89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88469-9F17-5F68-9ED0-EC514767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F5A2D-A7B5-007F-BF93-563EA0E4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09579-3F2B-7E93-CB7A-3370AEBA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9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7E13-096E-D047-B0F6-45E61FDC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D9834-8B9B-7356-53B5-352D553B2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3389E-2298-FE23-91D5-8EFD59F9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39C7-ED56-6A2B-8628-BFE45061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832D-8E5E-A48B-25AE-B72DA04F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2D0EE-1E9F-A06A-FD53-5F1924DB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99991-71A3-795B-66C8-DB41E84D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90B2-F58D-9875-2789-18EE72E40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2D8E-6920-43EF-668C-3C154F5AE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58C6-F376-408B-B827-503B935C9FB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557D-4181-59AE-D511-AAA6B0B62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65CA-0AF4-EE15-25AA-47F40D2AD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48A6-E7A8-B25C-DCBB-79EB3059B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Karel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328E2-682B-EB08-43C9-C5F77FFCB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Atypon Training Program 2023</a:t>
            </a:r>
          </a:p>
          <a:p>
            <a:r>
              <a:rPr lang="en-US" dirty="0">
                <a:solidFill>
                  <a:srgbClr val="FF0000"/>
                </a:solidFill>
              </a:rPr>
              <a:t>By Yussif Abdalla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4DADA-9345-5BC8-453F-F7D047DF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038338"/>
            <a:ext cx="704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7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0B9B-6F54-824F-5208-8AC1D44E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Possible Execution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3E72-99ED-5472-2C43-366A7D29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invoking one of the </a:t>
            </a:r>
            <a:r>
              <a:rPr lang="en-US" sz="2400" dirty="0">
                <a:solidFill>
                  <a:srgbClr val="FF0000"/>
                </a:solidFill>
              </a:rPr>
              <a:t>four functions</a:t>
            </a:r>
            <a:r>
              <a:rPr lang="en-US" sz="2400" dirty="0"/>
              <a:t>, is to have the horizontal line drawn and no matter what scenario Karel has encountered he should land on the same the corner shown in the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3772E-4A36-660D-C8BC-DDBB5B34B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497" y="2519363"/>
            <a:ext cx="3134255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BEE13-AE90-2CDF-8FFA-C4C894596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0" y="2446338"/>
            <a:ext cx="5486400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6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7D6-7F36-68F2-53BD-C17302C0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Karel Beepers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BECA5-6250-15E7-EE00-02A4924F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Placed beepers should be optimized</a:t>
            </a:r>
          </a:p>
          <a:p>
            <a:pPr lvl="1"/>
            <a:r>
              <a:rPr lang="en-US" dirty="0"/>
              <a:t>by ensuring that no beepers are present before dropping a new one </a:t>
            </a:r>
          </a:p>
          <a:p>
            <a:pPr lvl="1"/>
            <a:r>
              <a:rPr lang="en-US" dirty="0"/>
              <a:t>to guarantee that Karel only has one beeper per corner, preventing any overlapping or unnecessary additional beepers in the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BB32E-0203-6DA2-73FE-1F5EAA39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" y="2944395"/>
            <a:ext cx="488699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6AA0B-9994-A8D1-36F2-816C1F34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86" y="4773195"/>
            <a:ext cx="454142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6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3E52-6368-B638-5D78-1AB0C8A7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AD34-C214-1DF5-AE92-E42D9C5B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exceptional cases the inner chamber sizes will not match, hence a </a:t>
            </a:r>
            <a:r>
              <a:rPr lang="en-US" sz="2400" dirty="0" err="1">
                <a:solidFill>
                  <a:srgbClr val="FF0000"/>
                </a:solidFill>
              </a:rPr>
              <a:t>fixSquare</a:t>
            </a:r>
            <a:r>
              <a:rPr lang="en-US" sz="2400" dirty="0"/>
              <a:t> method is added to resolve the issue without Karel movement</a:t>
            </a:r>
          </a:p>
          <a:p>
            <a:r>
              <a:rPr lang="en-US" sz="2400" dirty="0"/>
              <a:t>The approach depends on examining the square side width and height</a:t>
            </a:r>
          </a:p>
          <a:p>
            <a:r>
              <a:rPr lang="en-US" sz="2400" dirty="0"/>
              <a:t>This will optimize the solution and requires fewer steps for Karel to make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B8C2A-A219-64AC-90FF-789B4D85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65" y="3270911"/>
            <a:ext cx="5251479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566F79-3DB1-DC32-FF27-0AE2CBCC0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880" y="4833344"/>
            <a:ext cx="324785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4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D8FD-282F-A9A2-462A-6CC1A37E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016D-2664-1E77-E4D9-1BCD6255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Diversity of Map scenarios were successfully executed</a:t>
            </a:r>
          </a:p>
          <a:p>
            <a:r>
              <a:rPr lang="en-US" dirty="0"/>
              <a:t>Minimum number of Karel moves achieved</a:t>
            </a:r>
          </a:p>
          <a:p>
            <a:r>
              <a:rPr lang="en-US" dirty="0"/>
              <a:t>Exceptional maps are identified and handled</a:t>
            </a:r>
          </a:p>
          <a:p>
            <a:r>
              <a:rPr lang="en-US" dirty="0"/>
              <a:t>Lowest possible number of lines achieved by new reusable functions </a:t>
            </a:r>
          </a:p>
          <a:p>
            <a:r>
              <a:rPr lang="en-US" dirty="0"/>
              <a:t>Solution is accomplished with minimum number of placed beepers</a:t>
            </a:r>
          </a:p>
          <a:p>
            <a:r>
              <a:rPr lang="en-US" dirty="0"/>
              <a:t>Complete report was written</a:t>
            </a:r>
          </a:p>
          <a:p>
            <a:r>
              <a:rPr lang="en-US" dirty="0"/>
              <a:t>Work solution is presented</a:t>
            </a:r>
          </a:p>
        </p:txBody>
      </p:sp>
    </p:spTree>
    <p:extLst>
      <p:ext uri="{BB962C8B-B14F-4D97-AF65-F5344CB8AC3E}">
        <p14:creationId xmlns:p14="http://schemas.microsoft.com/office/powerpoint/2010/main" val="225903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C73D-F3A4-22ED-6012-5B6336B6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173A-E081-D460-B15E-C02014D8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Eric Roberts, Karel the Robot – Learn Java, Stanford University, September 2005</a:t>
            </a:r>
          </a:p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Motasem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Diab, Karel Assignment,  Atypon Training Program 2023.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6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17C6-66F1-B533-524C-A9F397DC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413"/>
            <a:ext cx="10515600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31CE-2E9C-D5C7-50E1-057F641A6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3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E0F3-C0A3-77B4-8AEC-E31E651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9CBD-FEF5-52BE-3E57-33D20A51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Solution Methodology</a:t>
            </a:r>
          </a:p>
          <a:p>
            <a:pPr lvl="1"/>
            <a:r>
              <a:rPr lang="en-US" dirty="0"/>
              <a:t>Novel Advance Commands</a:t>
            </a:r>
          </a:p>
          <a:p>
            <a:pPr lvl="1"/>
            <a:r>
              <a:rPr lang="en-US" dirty="0"/>
              <a:t>Solution approach Flowchart</a:t>
            </a:r>
          </a:p>
          <a:p>
            <a:pPr lvl="1"/>
            <a:r>
              <a:rPr lang="en-US" dirty="0"/>
              <a:t>Karel Code Demonstration</a:t>
            </a:r>
          </a:p>
          <a:p>
            <a:pPr lvl="1"/>
            <a:r>
              <a:rPr lang="en-US" dirty="0"/>
              <a:t>Detailed Solution Steps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6605-3BC2-DC0F-723F-3FC66B85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68AF-012E-4F60-59E2-4E3B72C6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Karel the Robot to draw</a:t>
            </a:r>
            <a:r>
              <a:rPr lang="en-US" sz="2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 given map into 4 + 4, where the following constraints must be observed: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 inner chambers should be the biggest possible equal squares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 outer chambers should be equal in size, and they should be L-shaped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Optimized number of double lines of beepers may be used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Karel should achieve his task with the lowest number of moves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CFD71-7A9C-2356-9BB3-69C2A1C4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36" y="4337465"/>
            <a:ext cx="7320672" cy="1737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B07E8-BBBC-DB33-A950-C7803B4C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39" y="4696432"/>
            <a:ext cx="704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0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60F8-900C-AEA8-0B8A-632E5C7B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095D-53C2-FD88-31D5-7571FC6E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help in programing, In 1970 a Rich </a:t>
            </a:r>
            <a:r>
              <a:rPr lang="en-US" dirty="0" err="1"/>
              <a:t>Pattis</a:t>
            </a:r>
            <a:r>
              <a:rPr lang="en-US" dirty="0"/>
              <a:t> Stanford graduate student named perceived an idea that would help novice programmers to think like professional programmers in solving problems. </a:t>
            </a:r>
          </a:p>
          <a:p>
            <a:pPr algn="just"/>
            <a:r>
              <a:rPr lang="en-US" dirty="0"/>
              <a:t>Rich designed an introductory programming environment in which students teach a Robot to solve simple problems, hence they will learn the logical sequencies in problem solving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1BDF-C02C-8B67-A39D-6C4ABF6E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88" y="4227306"/>
            <a:ext cx="704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3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ACA3-ED2C-A532-09A1-B2D1B9E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 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DC3712-2257-FDF4-DC5E-D3FB09993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33" y="1015449"/>
            <a:ext cx="10166737" cy="522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1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3C1B-78FF-9396-4998-BB96B463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Advance Commands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DD48-8175-C0DB-8D10-8E70C9DB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893"/>
            <a:ext cx="4520979" cy="484407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propose using the following new reusable functions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Robot Heading and Orientation Commands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faceNorth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faceEast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faceSouth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faceWest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Robot Continuous Marching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moveNoSteps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noSteps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withBeepers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moveTillEnd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withBeepers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58B74D-552C-A9EE-0306-09182E34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631" y="4300606"/>
            <a:ext cx="4109717" cy="164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01340F-2C5B-C195-A90E-7626BFAC4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011" y="1421080"/>
            <a:ext cx="2307479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32A972-3FF7-C454-F1E1-AF1F8ED81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967" y="1421080"/>
            <a:ext cx="22860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403DB1-AC52-D70B-FFB1-74DD57218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011" y="2692698"/>
            <a:ext cx="2444751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1C69FB-BF3D-AD4C-026B-9A0C4D493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3015" y="2692698"/>
            <a:ext cx="2423480" cy="914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F12DC4-C77C-8474-03BB-0AE5B84A9E05}"/>
              </a:ext>
            </a:extLst>
          </p:cNvPr>
          <p:cNvCxnSpPr>
            <a:cxnSpLocks/>
          </p:cNvCxnSpPr>
          <p:nvPr/>
        </p:nvCxnSpPr>
        <p:spPr>
          <a:xfrm>
            <a:off x="5510254" y="1332893"/>
            <a:ext cx="0" cy="46533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C7E219-3D6B-A1AA-7155-AAD6D2406E4E}"/>
              </a:ext>
            </a:extLst>
          </p:cNvPr>
          <p:cNvSpPr txBox="1"/>
          <p:nvPr/>
        </p:nvSpPr>
        <p:spPr>
          <a:xfrm>
            <a:off x="838200" y="5986240"/>
            <a:ext cx="7623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Lowest possible number of lines achieved by new reusable functions </a:t>
            </a:r>
          </a:p>
        </p:txBody>
      </p:sp>
    </p:spTree>
    <p:extLst>
      <p:ext uri="{BB962C8B-B14F-4D97-AF65-F5344CB8AC3E}">
        <p14:creationId xmlns:p14="http://schemas.microsoft.com/office/powerpoint/2010/main" val="85963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F202-9D54-1721-2E7D-D5F9BE3D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E9B0-9F61-E2E9-BF54-4B7C7D85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Map Identification</a:t>
            </a:r>
          </a:p>
          <a:p>
            <a:r>
              <a:rPr lang="en-US" dirty="0"/>
              <a:t>Optimizing Karel Steps</a:t>
            </a:r>
          </a:p>
          <a:p>
            <a:r>
              <a:rPr lang="en-US" dirty="0"/>
              <a:t>Optimizing Karel Possible Execution Scenarios</a:t>
            </a:r>
          </a:p>
          <a:p>
            <a:r>
              <a:rPr lang="en-US" dirty="0"/>
              <a:t>Optimizing Karel Beepers</a:t>
            </a:r>
          </a:p>
          <a:p>
            <a:r>
              <a:rPr lang="en-US" dirty="0"/>
              <a:t>Optimizing Karel reusable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8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02F7-153C-3AD4-10D0-697605ED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Map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EA01-99B8-A10C-744C-070A49E7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Karel to identify the width and the height of the map</a:t>
            </a:r>
          </a:p>
          <a:p>
            <a:pPr lvl="1"/>
            <a:r>
              <a:rPr lang="en-US" dirty="0"/>
              <a:t>Karel first identify the width by marching, then heads for the center</a:t>
            </a:r>
          </a:p>
          <a:p>
            <a:pPr lvl="1"/>
            <a:r>
              <a:rPr lang="en-US" dirty="0"/>
              <a:t>Karel will place beeps while identifying the height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1C1F7-48EC-091C-36DF-3B874665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41" y="3164356"/>
            <a:ext cx="5486400" cy="21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7E9D-432F-228B-8195-50AFC584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Karel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45F8-D870-5391-D1F1-1D84FE82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Optimal position for placing Karel would be at one of the corners along the perimeter of the square and not from the center. </a:t>
            </a:r>
          </a:p>
          <a:p>
            <a:pPr lvl="1"/>
            <a:r>
              <a:rPr lang="en-US" sz="2200" dirty="0"/>
              <a:t>Before making a square Karel turns around and moves (width/2 - </a:t>
            </a:r>
            <a:r>
              <a:rPr lang="en-US" sz="2200" dirty="0" err="1"/>
              <a:t>squareSide</a:t>
            </a:r>
            <a:r>
              <a:rPr lang="en-US" sz="2200" dirty="0"/>
              <a:t>/2) steps without beepers</a:t>
            </a:r>
          </a:p>
          <a:p>
            <a:pPr lvl="1"/>
            <a:r>
              <a:rPr lang="en-US" sz="2200" dirty="0"/>
              <a:t>This places Karel on the perimeter of the square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6C2D6-5CCD-2C72-0EAE-45537010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277" y="4023381"/>
            <a:ext cx="424566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D959A-5808-A4A9-6E3F-F400B57E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4" y="3557608"/>
            <a:ext cx="3479800" cy="23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8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DCD4604F6E6489339BC7BF93108B0" ma:contentTypeVersion="13" ma:contentTypeDescription="Create a new document." ma:contentTypeScope="" ma:versionID="183c222af117c10ab4a5e765b8560a6b">
  <xsd:schema xmlns:xsd="http://www.w3.org/2001/XMLSchema" xmlns:xs="http://www.w3.org/2001/XMLSchema" xmlns:p="http://schemas.microsoft.com/office/2006/metadata/properties" xmlns:ns3="02afa085-9163-4602-a1aa-7baf51e3c599" xmlns:ns4="b84d70da-e335-417f-bdd3-6a72f9677093" targetNamespace="http://schemas.microsoft.com/office/2006/metadata/properties" ma:root="true" ma:fieldsID="a55d0b4141cec52e38e049a11eed7b40" ns3:_="" ns4:_="">
    <xsd:import namespace="02afa085-9163-4602-a1aa-7baf51e3c599"/>
    <xsd:import namespace="b84d70da-e335-417f-bdd3-6a72f96770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fa085-9163-4602-a1aa-7baf51e3c5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d70da-e335-417f-bdd3-6a72f96770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2afa085-9163-4602-a1aa-7baf51e3c59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E83C37-DE50-4A7A-BE25-D3F990C8C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afa085-9163-4602-a1aa-7baf51e3c599"/>
    <ds:schemaRef ds:uri="b84d70da-e335-417f-bdd3-6a72f96770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775013-3020-4D1E-B8FD-1C684A04F48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02afa085-9163-4602-a1aa-7baf51e3c599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84d70da-e335-417f-bdd3-6a72f9677093"/>
  </ds:schemaRefs>
</ds:datastoreItem>
</file>

<file path=customXml/itemProps3.xml><?xml version="1.0" encoding="utf-8"?>
<ds:datastoreItem xmlns:ds="http://schemas.openxmlformats.org/officeDocument/2006/customXml" ds:itemID="{69D5D25B-42EE-4973-9472-F1CDA8C978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536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Consolas</vt:lpstr>
      <vt:lpstr>Office Theme</vt:lpstr>
      <vt:lpstr>Karel Assignment</vt:lpstr>
      <vt:lpstr>Presentation Outline</vt:lpstr>
      <vt:lpstr>Problem Definition</vt:lpstr>
      <vt:lpstr>Introduction</vt:lpstr>
      <vt:lpstr>Solution Approach Flowchart</vt:lpstr>
      <vt:lpstr>Novel Advance Commands </vt:lpstr>
      <vt:lpstr>Optimization Strategies </vt:lpstr>
      <vt:lpstr>Optimizing Map Identification</vt:lpstr>
      <vt:lpstr>Optimizing Karel Steps</vt:lpstr>
      <vt:lpstr>Karel Possible Execution Scenarios</vt:lpstr>
      <vt:lpstr>Optimizing Karel Beepers</vt:lpstr>
      <vt:lpstr>Fixing the Square</vt:lpstr>
      <vt:lpstr>Conclusions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Karel Assignment</dc:title>
  <dc:creator>Yussif Musa Omar Abdalla</dc:creator>
  <cp:lastModifiedBy>Yussif Musa Omar Abdalla</cp:lastModifiedBy>
  <cp:revision>2</cp:revision>
  <dcterms:created xsi:type="dcterms:W3CDTF">2023-06-01T15:18:42Z</dcterms:created>
  <dcterms:modified xsi:type="dcterms:W3CDTF">2023-06-02T20:29:49Z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0x0101008C9DCD4604F6E6489339BC7BF93108B0</vt:lpwstr>
  </property>
</Properties>
</file>