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325500-BFFA-4A76-8F21-2260C0AB8DAF}">
  <a:tblStyle styleId="{6B325500-BFFA-4A76-8F21-2260C0AB8D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9733345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9733345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497333457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497333457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97333457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97333457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97333457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9733345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497333457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97333457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4973334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973334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497333457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97333457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97333457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97333457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497333457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9733345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497333457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97333457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973334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973334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97333457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97333457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49733345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9733345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497333457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497333457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973334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973334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49733345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9733345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9733345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9733345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973334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973334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9733345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9733345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9733345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9733345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9733345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49733345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mt="50000"/>
          </a:blip>
          <a:stretch>
            <a:fillRect/>
          </a:stretch>
        </p:blipFill>
        <p:spPr>
          <a:xfrm>
            <a:off x="0" y="0"/>
            <a:ext cx="9143999" cy="5143500"/>
          </a:xfrm>
          <a:prstGeom prst="rect">
            <a:avLst/>
          </a:prstGeom>
          <a:noFill/>
          <a:ln>
            <a:noFill/>
          </a:ln>
        </p:spPr>
      </p:pic>
      <p:sp>
        <p:nvSpPr>
          <p:cNvPr id="86" name="Google Shape;86;p13"/>
          <p:cNvSpPr txBox="1"/>
          <p:nvPr>
            <p:ph type="ctrTitle"/>
          </p:nvPr>
        </p:nvSpPr>
        <p:spPr>
          <a:xfrm>
            <a:off x="311708" y="18655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Project 2: </a:t>
            </a:r>
            <a:endParaRPr sz="4000"/>
          </a:p>
          <a:p>
            <a:pPr indent="0" lvl="0" marL="0" rtl="0" algn="l">
              <a:spcBef>
                <a:spcPts val="0"/>
              </a:spcBef>
              <a:spcAft>
                <a:spcPts val="0"/>
              </a:spcAft>
              <a:buNone/>
            </a:pPr>
            <a:r>
              <a:rPr lang="en" sz="4000"/>
              <a:t>Ames Housing Sale Price Prediction</a:t>
            </a:r>
            <a:endParaRPr sz="4000"/>
          </a:p>
        </p:txBody>
      </p:sp>
      <p:sp>
        <p:nvSpPr>
          <p:cNvPr id="87" name="Google Shape;87;p13"/>
          <p:cNvSpPr txBox="1"/>
          <p:nvPr>
            <p:ph idx="1" type="subTitle"/>
          </p:nvPr>
        </p:nvSpPr>
        <p:spPr>
          <a:xfrm>
            <a:off x="311700" y="2315350"/>
            <a:ext cx="8520600" cy="26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Presenters:</a:t>
            </a:r>
            <a:endParaRPr sz="2200"/>
          </a:p>
          <a:p>
            <a:pPr indent="-368300" lvl="0" marL="457200" rtl="0" algn="l">
              <a:spcBef>
                <a:spcPts val="0"/>
              </a:spcBef>
              <a:spcAft>
                <a:spcPts val="0"/>
              </a:spcAft>
              <a:buSzPts val="2200"/>
              <a:buChar char="-"/>
            </a:pPr>
            <a:r>
              <a:rPr lang="en" sz="2200"/>
              <a:t>Emily</a:t>
            </a:r>
            <a:endParaRPr sz="2200"/>
          </a:p>
          <a:p>
            <a:pPr indent="-368300" lvl="0" marL="457200" rtl="0" algn="l">
              <a:spcBef>
                <a:spcPts val="0"/>
              </a:spcBef>
              <a:spcAft>
                <a:spcPts val="0"/>
              </a:spcAft>
              <a:buSzPts val="2200"/>
              <a:buChar char="-"/>
            </a:pPr>
            <a:r>
              <a:rPr lang="en" sz="2200"/>
              <a:t>Ethan</a:t>
            </a:r>
            <a:endParaRPr sz="2200"/>
          </a:p>
          <a:p>
            <a:pPr indent="-368300" lvl="0" marL="457200" rtl="0" algn="l">
              <a:spcBef>
                <a:spcPts val="0"/>
              </a:spcBef>
              <a:spcAft>
                <a:spcPts val="0"/>
              </a:spcAft>
              <a:buSzPts val="2200"/>
              <a:buChar char="-"/>
            </a:pPr>
            <a:r>
              <a:rPr lang="en" sz="2200"/>
              <a:t>Gabriel</a:t>
            </a:r>
            <a:endParaRPr sz="2200"/>
          </a:p>
          <a:p>
            <a:pPr indent="-368300" lvl="0" marL="457200" rtl="0" algn="l">
              <a:spcBef>
                <a:spcPts val="0"/>
              </a:spcBef>
              <a:spcAft>
                <a:spcPts val="0"/>
              </a:spcAft>
              <a:buSzPts val="2200"/>
              <a:buChar char="-"/>
            </a:pPr>
            <a:r>
              <a:rPr lang="en" sz="2200"/>
              <a:t>Geoffrey</a:t>
            </a:r>
            <a:endParaRPr sz="2200"/>
          </a:p>
          <a:p>
            <a:pPr indent="-368300" lvl="0" marL="457200" rtl="0" algn="l">
              <a:spcBef>
                <a:spcPts val="0"/>
              </a:spcBef>
              <a:spcAft>
                <a:spcPts val="0"/>
              </a:spcAft>
              <a:buSzPts val="2200"/>
              <a:buChar char="-"/>
            </a:pPr>
            <a:r>
              <a:rPr lang="en" sz="2200"/>
              <a:t>Jin</a:t>
            </a:r>
            <a:endParaRPr sz="2200"/>
          </a:p>
          <a:p>
            <a:pPr indent="0" lvl="0" marL="457200" rtl="0" algn="l">
              <a:spcBef>
                <a:spcPts val="0"/>
              </a:spcBef>
              <a:spcAft>
                <a:spcPts val="0"/>
              </a:spcAft>
              <a:buNone/>
            </a:pPr>
            <a:r>
              <a:rPr lang="en" sz="2200"/>
              <a:t> </a:t>
            </a:r>
            <a:endParaRPr sz="2200"/>
          </a:p>
          <a:p>
            <a:pPr indent="0" lvl="0" marL="0" rtl="0" algn="l">
              <a:spcBef>
                <a:spcPts val="0"/>
              </a:spcBef>
              <a:spcAft>
                <a:spcPts val="0"/>
              </a:spcAft>
              <a:buNone/>
            </a:pPr>
            <a:r>
              <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312850"/>
            <a:ext cx="222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Removing Outliers</a:t>
            </a:r>
            <a:endParaRPr/>
          </a:p>
        </p:txBody>
      </p:sp>
      <p:pic>
        <p:nvPicPr>
          <p:cNvPr id="146" name="Google Shape;146;p22"/>
          <p:cNvPicPr preferRelativeResize="0"/>
          <p:nvPr/>
        </p:nvPicPr>
        <p:blipFill>
          <a:blip r:embed="rId3">
            <a:alphaModFix/>
          </a:blip>
          <a:stretch>
            <a:fillRect/>
          </a:stretch>
        </p:blipFill>
        <p:spPr>
          <a:xfrm>
            <a:off x="2535300" y="0"/>
            <a:ext cx="5698351" cy="5143500"/>
          </a:xfrm>
          <a:prstGeom prst="rect">
            <a:avLst/>
          </a:prstGeom>
          <a:noFill/>
          <a:ln>
            <a:noFill/>
          </a:ln>
        </p:spPr>
      </p:pic>
      <p:sp>
        <p:nvSpPr>
          <p:cNvPr id="147" name="Google Shape;147;p22"/>
          <p:cNvSpPr txBox="1"/>
          <p:nvPr/>
        </p:nvSpPr>
        <p:spPr>
          <a:xfrm>
            <a:off x="311700" y="1465925"/>
            <a:ext cx="2018700" cy="255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chemeClr val="dk1"/>
                </a:solidFill>
                <a:highlight>
                  <a:srgbClr val="FFFFFF"/>
                </a:highlight>
              </a:rPr>
              <a:t>Notice 2 obvious outliers for '1st Flr SF', 'Gr Liv Area' and 'Lot Area'. </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sz="1150">
              <a:solidFill>
                <a:schemeClr val="dk1"/>
              </a:solidFill>
              <a:highlight>
                <a:srgbClr val="FFFFFF"/>
              </a:highlight>
            </a:endParaRPr>
          </a:p>
          <a:p>
            <a:pPr indent="0" lvl="0" marL="0" rtl="0" algn="l">
              <a:lnSpc>
                <a:spcPct val="115000"/>
              </a:lnSpc>
              <a:spcBef>
                <a:spcPts val="0"/>
              </a:spcBef>
              <a:spcAft>
                <a:spcPts val="0"/>
              </a:spcAft>
              <a:buNone/>
            </a:pPr>
            <a:r>
              <a:rPr lang="en" sz="1150">
                <a:solidFill>
                  <a:schemeClr val="dk1"/>
                </a:solidFill>
                <a:highlight>
                  <a:srgbClr val="FFFFFF"/>
                </a:highlight>
              </a:rPr>
              <a:t>Notice 3 obvious outliers for 'Low Qual Fin SF'. </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Notice only 9 non-zero 'Pool Area'. Do not foresee it will be a main predictor.</a:t>
            </a:r>
            <a:endParaRPr sz="11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highlight>
                  <a:srgbClr val="FFFFFF"/>
                </a:highlight>
              </a:rPr>
              <a:t>'1st Fir SF', 'Gr Liv Area' and 'Garage Area' have some linear relationship with 'SalePrice', suggesting they could be important predictors.</a:t>
            </a:r>
            <a:endParaRPr sz="1150">
              <a:solidFill>
                <a:schemeClr val="dk1"/>
              </a:solidFill>
              <a:highlight>
                <a:srgbClr val="FFFFFF"/>
              </a:highlight>
            </a:endParaRPr>
          </a:p>
          <a:p>
            <a:pPr indent="0" lvl="0" marL="0" rtl="0" algn="l">
              <a:spcBef>
                <a:spcPts val="0"/>
              </a:spcBef>
              <a:spcAft>
                <a:spcPts val="0"/>
              </a:spcAft>
              <a:buNone/>
            </a:pPr>
            <a:r>
              <a:t/>
            </a:r>
            <a:endParaRPr sz="1500"/>
          </a:p>
        </p:txBody>
      </p:sp>
      <p:sp>
        <p:nvSpPr>
          <p:cNvPr id="148" name="Google Shape;148;p22"/>
          <p:cNvSpPr/>
          <p:nvPr/>
        </p:nvSpPr>
        <p:spPr>
          <a:xfrm>
            <a:off x="4553975" y="744975"/>
            <a:ext cx="180300" cy="1923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49" name="Google Shape;149;p22"/>
          <p:cNvSpPr/>
          <p:nvPr/>
        </p:nvSpPr>
        <p:spPr>
          <a:xfrm>
            <a:off x="5150925" y="7973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0" name="Google Shape;150;p22"/>
          <p:cNvSpPr/>
          <p:nvPr/>
        </p:nvSpPr>
        <p:spPr>
          <a:xfrm>
            <a:off x="7790575" y="26920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1" name="Google Shape;151;p22"/>
          <p:cNvSpPr/>
          <p:nvPr/>
        </p:nvSpPr>
        <p:spPr>
          <a:xfrm>
            <a:off x="7970875" y="2740100"/>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2" name="Google Shape;152;p22"/>
          <p:cNvSpPr/>
          <p:nvPr/>
        </p:nvSpPr>
        <p:spPr>
          <a:xfrm>
            <a:off x="5150925" y="4370450"/>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3" name="Google Shape;153;p22"/>
          <p:cNvSpPr/>
          <p:nvPr/>
        </p:nvSpPr>
        <p:spPr>
          <a:xfrm>
            <a:off x="4970625" y="44507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4" name="Google Shape;154;p22"/>
          <p:cNvSpPr/>
          <p:nvPr/>
        </p:nvSpPr>
        <p:spPr>
          <a:xfrm>
            <a:off x="6998200" y="38212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5" name="Google Shape;155;p22"/>
          <p:cNvSpPr/>
          <p:nvPr/>
        </p:nvSpPr>
        <p:spPr>
          <a:xfrm>
            <a:off x="7258750" y="45032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56" name="Google Shape;156;p22"/>
          <p:cNvSpPr/>
          <p:nvPr/>
        </p:nvSpPr>
        <p:spPr>
          <a:xfrm>
            <a:off x="7970875" y="4450725"/>
            <a:ext cx="180300" cy="204000"/>
          </a:xfrm>
          <a:prstGeom prst="ellipse">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0" y="37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a:t>
            </a:r>
            <a:endParaRPr/>
          </a:p>
        </p:txBody>
      </p:sp>
      <p:pic>
        <p:nvPicPr>
          <p:cNvPr id="162" name="Google Shape;162;p23"/>
          <p:cNvPicPr preferRelativeResize="0"/>
          <p:nvPr/>
        </p:nvPicPr>
        <p:blipFill>
          <a:blip r:embed="rId3">
            <a:alphaModFix/>
          </a:blip>
          <a:stretch>
            <a:fillRect/>
          </a:stretch>
        </p:blipFill>
        <p:spPr>
          <a:xfrm>
            <a:off x="2631525" y="336800"/>
            <a:ext cx="6512475" cy="4686151"/>
          </a:xfrm>
          <a:prstGeom prst="rect">
            <a:avLst/>
          </a:prstGeom>
          <a:noFill/>
          <a:ln>
            <a:noFill/>
          </a:ln>
        </p:spPr>
      </p:pic>
      <p:sp>
        <p:nvSpPr>
          <p:cNvPr id="163" name="Google Shape;163;p23"/>
          <p:cNvSpPr txBox="1"/>
          <p:nvPr/>
        </p:nvSpPr>
        <p:spPr>
          <a:xfrm>
            <a:off x="0" y="1179875"/>
            <a:ext cx="2607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There are 6 obvious slight negatively correlated variables (~-0.4) such as: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Overall Cond vs Year Built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Overall Cond vs Garage Yr Blt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Bsmt Full Bath vs Bsmt Unf SF</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Bsmt Unf SF vs BsmtFin SF 1</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Enclosed Porch vs Year Built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Enclosed Porch vs Garage Yr Blt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There are 2 obvious highly positively correlated variables (~ 0.9) such as: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TotRms AbvGrd vs Gr Liv Area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Garage Area vs Garage Cars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For these variables, </a:t>
            </a:r>
            <a:r>
              <a:rPr b="1" lang="en" sz="1050">
                <a:solidFill>
                  <a:schemeClr val="dk1"/>
                </a:solidFill>
                <a:highlight>
                  <a:srgbClr val="FFFFFF"/>
                </a:highlight>
              </a:rPr>
              <a:t>create interaction term for them </a:t>
            </a:r>
            <a:endParaRPr sz="105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204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a:t>
            </a:r>
            <a:endParaRPr/>
          </a:p>
        </p:txBody>
      </p:sp>
      <p:sp>
        <p:nvSpPr>
          <p:cNvPr id="169" name="Google Shape;169;p24"/>
          <p:cNvSpPr txBox="1"/>
          <p:nvPr>
            <p:ph idx="1" type="body"/>
          </p:nvPr>
        </p:nvSpPr>
        <p:spPr>
          <a:xfrm>
            <a:off x="179625" y="548825"/>
            <a:ext cx="8520600" cy="4532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For TotRms AbvGrd, Gr Liv Area, Garage Area and Garage Cars, I should drop two of them due to high correlation with each other, breaking the multi linear regression assumption. Earlier we discovered that Garage Area is likely a good predictor for SalePrice based on scatterplot. Based on above correlation heatmap, we can deduce that Garage Cars is of similar correlation coefficient with Garage Area to SalePrice.</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Looking at the meaning, Garage Cars is size of garage in car capacity while Garage Area is size of garage in square feet. Hence, there is not much reason to keep both. Shall keep the more accurate measurement which is Garage Area and </a:t>
            </a:r>
            <a:r>
              <a:rPr b="1" lang="en" sz="1050">
                <a:solidFill>
                  <a:schemeClr val="dk1"/>
                </a:solidFill>
                <a:highlight>
                  <a:srgbClr val="FFFFFF"/>
                </a:highlight>
              </a:rPr>
              <a:t>drop Garage Cars</a:t>
            </a: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Both have convincing relationship with SalePrice. Looking at the correlation heatmap earlier, decide to </a:t>
            </a:r>
            <a:r>
              <a:rPr b="1" lang="en" sz="1050">
                <a:solidFill>
                  <a:schemeClr val="dk1"/>
                </a:solidFill>
                <a:highlight>
                  <a:srgbClr val="FFFFFF"/>
                </a:highlight>
              </a:rPr>
              <a:t>drop TotRms AbvGrd</a:t>
            </a:r>
            <a:r>
              <a:rPr lang="en" sz="1050">
                <a:solidFill>
                  <a:schemeClr val="dk1"/>
                </a:solidFill>
                <a:highlight>
                  <a:srgbClr val="FFFFFF"/>
                </a:highlight>
              </a:rPr>
              <a:t> instead.</a:t>
            </a:r>
            <a:endParaRPr sz="1050">
              <a:solidFill>
                <a:schemeClr val="dk1"/>
              </a:solidFill>
              <a:highlight>
                <a:srgbClr val="FFFFFF"/>
              </a:highlight>
            </a:endParaRPr>
          </a:p>
          <a:p>
            <a:pPr indent="0" lvl="0" marL="0" rtl="0" algn="l">
              <a:spcBef>
                <a:spcPts val="0"/>
              </a:spcBef>
              <a:spcAft>
                <a:spcPts val="1600"/>
              </a:spcAft>
              <a:buNone/>
            </a:pPr>
            <a:r>
              <a:t/>
            </a:r>
            <a:endParaRPr/>
          </a:p>
        </p:txBody>
      </p:sp>
      <p:pic>
        <p:nvPicPr>
          <p:cNvPr id="170" name="Google Shape;170;p24"/>
          <p:cNvPicPr preferRelativeResize="0"/>
          <p:nvPr/>
        </p:nvPicPr>
        <p:blipFill>
          <a:blip r:embed="rId3">
            <a:alphaModFix/>
          </a:blip>
          <a:stretch>
            <a:fillRect/>
          </a:stretch>
        </p:blipFill>
        <p:spPr>
          <a:xfrm>
            <a:off x="311700" y="2011475"/>
            <a:ext cx="3550007" cy="2495550"/>
          </a:xfrm>
          <a:prstGeom prst="rect">
            <a:avLst/>
          </a:prstGeom>
          <a:noFill/>
          <a:ln>
            <a:noFill/>
          </a:ln>
        </p:spPr>
      </p:pic>
      <p:pic>
        <p:nvPicPr>
          <p:cNvPr id="171" name="Google Shape;171;p24"/>
          <p:cNvPicPr preferRelativeResize="0"/>
          <p:nvPr/>
        </p:nvPicPr>
        <p:blipFill>
          <a:blip r:embed="rId4">
            <a:alphaModFix/>
          </a:blip>
          <a:stretch>
            <a:fillRect/>
          </a:stretch>
        </p:blipFill>
        <p:spPr>
          <a:xfrm>
            <a:off x="4035513" y="2087675"/>
            <a:ext cx="3876675"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14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Interaction terms</a:t>
            </a:r>
            <a:endParaRPr/>
          </a:p>
        </p:txBody>
      </p:sp>
      <p:sp>
        <p:nvSpPr>
          <p:cNvPr id="177" name="Google Shape;177;p25"/>
          <p:cNvSpPr txBox="1"/>
          <p:nvPr>
            <p:ph idx="1" type="body"/>
          </p:nvPr>
        </p:nvSpPr>
        <p:spPr>
          <a:xfrm>
            <a:off x="311700" y="697000"/>
            <a:ext cx="8520600" cy="42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rPr>
              <a:t>After investigating the numerical variables in terms of their qualitative meaning, I have selected these few that I suspect may be the main predictors to execute feature engineering:</a:t>
            </a:r>
            <a:endParaRPr sz="11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chemeClr val="dk1"/>
                </a:solidFill>
                <a:highlight>
                  <a:srgbClr val="FFFFFF"/>
                </a:highlight>
              </a:rPr>
              <a:t>Set 1:</a:t>
            </a:r>
            <a:endParaRPr sz="1150">
              <a:solidFill>
                <a:schemeClr val="dk1"/>
              </a:solidFill>
              <a:highlight>
                <a:srgbClr val="FFFFFF"/>
              </a:highlight>
            </a:endParaRPr>
          </a:p>
          <a:p>
            <a:pPr indent="-301625" lvl="0" marL="457200" rtl="0" algn="l">
              <a:spcBef>
                <a:spcPts val="1100"/>
              </a:spcBef>
              <a:spcAft>
                <a:spcPts val="0"/>
              </a:spcAft>
              <a:buClr>
                <a:schemeClr val="dk1"/>
              </a:buClr>
              <a:buSzPts val="1150"/>
              <a:buChar char="●"/>
            </a:pPr>
            <a:r>
              <a:rPr lang="en" sz="1150">
                <a:solidFill>
                  <a:schemeClr val="dk1"/>
                </a:solidFill>
                <a:highlight>
                  <a:srgbClr val="FFFFFF"/>
                </a:highlight>
              </a:rPr>
              <a:t>Overall Qual</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Overall Cond</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1st Flr SF</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2nd Flr SF</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Low Qual Fin SF</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Gr Liv Area</a:t>
            </a:r>
            <a:endParaRPr sz="11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150">
                <a:solidFill>
                  <a:schemeClr val="dk1"/>
                </a:solidFill>
                <a:highlight>
                  <a:srgbClr val="FFFFFF"/>
                </a:highlight>
              </a:rPr>
              <a:t>Set 2:</a:t>
            </a:r>
            <a:endParaRPr sz="1150">
              <a:solidFill>
                <a:schemeClr val="dk1"/>
              </a:solidFill>
              <a:highlight>
                <a:srgbClr val="FFFFFF"/>
              </a:highlight>
            </a:endParaRPr>
          </a:p>
          <a:p>
            <a:pPr indent="-301625" lvl="0" marL="457200" rtl="0" algn="l">
              <a:spcBef>
                <a:spcPts val="1100"/>
              </a:spcBef>
              <a:spcAft>
                <a:spcPts val="0"/>
              </a:spcAft>
              <a:buClr>
                <a:schemeClr val="dk1"/>
              </a:buClr>
              <a:buSzPts val="1150"/>
              <a:buChar char="●"/>
            </a:pPr>
            <a:r>
              <a:rPr lang="en" sz="1150">
                <a:solidFill>
                  <a:schemeClr val="dk1"/>
                </a:solidFill>
                <a:highlight>
                  <a:srgbClr val="FFFFFF"/>
                </a:highlight>
              </a:rPr>
              <a:t>Bsmt Full Bath</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Bsmt Half Bath</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Full Bath</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Half Bath</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Bedroom AbvGr</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Kitchen AbvGr</a:t>
            </a:r>
            <a:endParaRPr sz="1150">
              <a:solidFill>
                <a:schemeClr val="dk1"/>
              </a:solidFill>
              <a:highlight>
                <a:srgbClr val="FFFFFF"/>
              </a:highlight>
            </a:endParaRPr>
          </a:p>
          <a:p>
            <a:pPr indent="0" lvl="0" marL="0" rtl="0" algn="l">
              <a:spcBef>
                <a:spcPts val="1100"/>
              </a:spcBef>
              <a:spcAft>
                <a:spcPts val="0"/>
              </a:spcAft>
              <a:buNone/>
            </a:pPr>
            <a:r>
              <a:rPr b="1" lang="en" sz="1150">
                <a:solidFill>
                  <a:schemeClr val="dk1"/>
                </a:solidFill>
                <a:highlight>
                  <a:srgbClr val="FFFFFF"/>
                </a:highlight>
              </a:rPr>
              <a:t>create higher polynomial of 2 and interaction terms for these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Creation</a:t>
            </a:r>
            <a:endParaRPr/>
          </a:p>
        </p:txBody>
      </p:sp>
      <p:sp>
        <p:nvSpPr>
          <p:cNvPr id="183" name="Google Shape;18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a:t>
            </a:r>
            <a:r>
              <a:rPr lang="en">
                <a:solidFill>
                  <a:schemeClr val="dk1"/>
                </a:solidFill>
              </a:rPr>
              <a:t>e could take difference of year sold and year built as the building age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df</a:t>
            </a:r>
            <a:r>
              <a:rPr lang="en">
                <a:solidFill>
                  <a:schemeClr val="dk1"/>
                </a:solidFill>
              </a:rPr>
              <a:t>['building_age'] = df['yr_sold'] - df['year_built']</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Age correlation to sales = -0.58</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Year built = 0.58</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Prep </a:t>
            </a:r>
            <a:endParaRPr/>
          </a:p>
          <a:p>
            <a:pPr indent="0" lvl="0" marL="0" rtl="0" algn="l">
              <a:spcBef>
                <a:spcPts val="0"/>
              </a:spcBef>
              <a:spcAft>
                <a:spcPts val="0"/>
              </a:spcAft>
              <a:buNone/>
            </a:pPr>
            <a:r>
              <a:t/>
            </a:r>
            <a:endParaRPr/>
          </a:p>
        </p:txBody>
      </p:sp>
      <p:sp>
        <p:nvSpPr>
          <p:cNvPr id="189" name="Google Shape;18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n" sz="1650">
                <a:solidFill>
                  <a:schemeClr val="dk1"/>
                </a:solidFill>
              </a:rPr>
              <a:t>The data set was further divided into two datasets, one of which SalePrice (training data) are provided to be used for modelling purposes, after which the selected features and models are used for the prediction of the sale prices on the test set</a:t>
            </a:r>
            <a:endParaRPr sz="1650">
              <a:solidFill>
                <a:schemeClr val="dk1"/>
              </a:solidFill>
            </a:endParaRPr>
          </a:p>
          <a:p>
            <a:pPr indent="0" lvl="0" marL="0" rtl="0" algn="just">
              <a:spcBef>
                <a:spcPts val="1100"/>
              </a:spcBef>
              <a:spcAft>
                <a:spcPts val="0"/>
              </a:spcAft>
              <a:buClr>
                <a:schemeClr val="dk1"/>
              </a:buClr>
              <a:buSzPts val="1100"/>
              <a:buFont typeface="Arial"/>
              <a:buNone/>
            </a:pPr>
            <a:r>
              <a:t/>
            </a:r>
            <a:endParaRPr sz="1650">
              <a:solidFill>
                <a:schemeClr val="dk1"/>
              </a:solidFill>
            </a:endParaRPr>
          </a:p>
          <a:p>
            <a:pPr indent="0" lvl="0" marL="0" rtl="0" algn="just">
              <a:spcBef>
                <a:spcPts val="1100"/>
              </a:spcBef>
              <a:spcAft>
                <a:spcPts val="0"/>
              </a:spcAft>
              <a:buClr>
                <a:schemeClr val="dk1"/>
              </a:buClr>
              <a:buSzPts val="1100"/>
              <a:buFont typeface="Arial"/>
              <a:buNone/>
            </a:pPr>
            <a:r>
              <a:rPr lang="en" sz="1650">
                <a:solidFill>
                  <a:schemeClr val="dk1"/>
                </a:solidFill>
              </a:rPr>
              <a:t>Test data given by Kaggle is only to be used for prediction. It comprises of the variables without Sale Price.</a:t>
            </a:r>
            <a:endParaRPr sz="165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Hyperparameters</a:t>
            </a:r>
            <a:endParaRPr/>
          </a:p>
        </p:txBody>
      </p:sp>
      <p:sp>
        <p:nvSpPr>
          <p:cNvPr id="195" name="Google Shape;195;p28"/>
          <p:cNvSpPr txBox="1"/>
          <p:nvPr>
            <p:ph idx="1" type="body"/>
          </p:nvPr>
        </p:nvSpPr>
        <p:spPr>
          <a:xfrm>
            <a:off x="311700" y="1077475"/>
            <a:ext cx="8422500" cy="3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Using GridSearchCV</a:t>
            </a:r>
            <a:endParaRPr sz="2400">
              <a:solidFill>
                <a:schemeClr val="dk1"/>
              </a:solidFill>
            </a:endParaRPr>
          </a:p>
          <a:p>
            <a:pPr indent="0" lvl="0" marL="0" rtl="0" algn="l">
              <a:spcBef>
                <a:spcPts val="1600"/>
              </a:spcBef>
              <a:spcAft>
                <a:spcPts val="0"/>
              </a:spcAft>
              <a:buNone/>
            </a:pPr>
            <a:r>
              <a:rPr lang="en" sz="2400">
                <a:solidFill>
                  <a:schemeClr val="dk1"/>
                </a:solidFill>
              </a:rPr>
              <a:t>Use Lasso Regression to get alpha</a:t>
            </a:r>
            <a:endParaRPr sz="2400">
              <a:solidFill>
                <a:schemeClr val="dk1"/>
              </a:solidFill>
            </a:endParaRPr>
          </a:p>
          <a:p>
            <a:pPr indent="0" lvl="0" marL="0" rtl="0" algn="l">
              <a:spcBef>
                <a:spcPts val="1600"/>
              </a:spcBef>
              <a:spcAft>
                <a:spcPts val="0"/>
              </a:spcAft>
              <a:buNone/>
            </a:pPr>
            <a:r>
              <a:rPr lang="en" sz="2400">
                <a:solidFill>
                  <a:schemeClr val="dk1"/>
                </a:solidFill>
              </a:rPr>
              <a:t>Use Elastic Regression to get alpha and ratio</a:t>
            </a:r>
            <a:endParaRPr sz="2400">
              <a:solidFill>
                <a:schemeClr val="dk1"/>
              </a:solidFill>
            </a:endParaRPr>
          </a:p>
          <a:p>
            <a:pPr indent="0" lvl="0" marL="0" rtl="0" algn="l">
              <a:spcBef>
                <a:spcPts val="1600"/>
              </a:spcBef>
              <a:spcAft>
                <a:spcPts val="0"/>
              </a:spcAft>
              <a:buNone/>
            </a:pPr>
            <a:r>
              <a:rPr lang="en" sz="2400">
                <a:solidFill>
                  <a:schemeClr val="dk1"/>
                </a:solidFill>
              </a:rPr>
              <a:t>Refine Elastic Regression</a:t>
            </a:r>
            <a:endParaRPr sz="2400">
              <a:solidFill>
                <a:schemeClr val="dk1"/>
              </a:solidFill>
            </a:endParaRPr>
          </a:p>
          <a:p>
            <a:pPr indent="0" lvl="0" marL="0" rtl="0" algn="l">
              <a:spcBef>
                <a:spcPts val="1600"/>
              </a:spcBef>
              <a:spcAft>
                <a:spcPts val="0"/>
              </a:spcAft>
              <a:buNone/>
            </a:pPr>
            <a:r>
              <a:rPr lang="en" sz="2400">
                <a:solidFill>
                  <a:schemeClr val="dk1"/>
                </a:solidFill>
              </a:rPr>
              <a:t>Best hyperparameter for Elastic Reg: alpha = 0.1, ratio = 0.9</a:t>
            </a:r>
            <a:endParaRPr sz="2400">
              <a:solidFill>
                <a:schemeClr val="dk1"/>
              </a:solidFill>
            </a:endParaRPr>
          </a:p>
          <a:p>
            <a:pPr indent="0" lvl="0" marL="0" rtl="0" algn="l">
              <a:spcBef>
                <a:spcPts val="1600"/>
              </a:spcBef>
              <a:spcAft>
                <a:spcPts val="1600"/>
              </a:spcAft>
              <a:buNone/>
            </a:pPr>
            <a:r>
              <a:rPr lang="en" sz="2400">
                <a:solidFill>
                  <a:schemeClr val="dk1"/>
                </a:solidFill>
              </a:rPr>
              <a:t>With R^2 = 0.94</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Scaling</a:t>
            </a:r>
            <a:endParaRPr/>
          </a:p>
        </p:txBody>
      </p:sp>
      <p:sp>
        <p:nvSpPr>
          <p:cNvPr id="201" name="Google Shape;20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Perform StandardScaler</a:t>
            </a:r>
            <a:endParaRPr sz="2200"/>
          </a:p>
          <a:p>
            <a:pPr indent="0" lvl="0" marL="0" rtl="0" algn="l">
              <a:spcBef>
                <a:spcPts val="1600"/>
              </a:spcBef>
              <a:spcAft>
                <a:spcPts val="0"/>
              </a:spcAft>
              <a:buNone/>
            </a:pPr>
            <a:r>
              <a:rPr lang="en" sz="1700"/>
              <a:t>Purpose: </a:t>
            </a:r>
            <a:endParaRPr sz="1700"/>
          </a:p>
          <a:p>
            <a:pPr indent="0" lvl="0" marL="0" rtl="0" algn="l">
              <a:spcBef>
                <a:spcPts val="1600"/>
              </a:spcBef>
              <a:spcAft>
                <a:spcPts val="0"/>
              </a:spcAft>
              <a:buNone/>
            </a:pPr>
            <a:r>
              <a:rPr lang="en" sz="1500">
                <a:solidFill>
                  <a:srgbClr val="222222"/>
                </a:solidFill>
                <a:highlight>
                  <a:srgbClr val="FFFFFF"/>
                </a:highlight>
                <a:latin typeface="Arial"/>
                <a:ea typeface="Arial"/>
                <a:cs typeface="Arial"/>
                <a:sym typeface="Arial"/>
              </a:rPr>
              <a:t>To transform</a:t>
            </a:r>
            <a:r>
              <a:rPr lang="en" sz="1600">
                <a:solidFill>
                  <a:srgbClr val="222222"/>
                </a:solidFill>
                <a:highlight>
                  <a:srgbClr val="FFFFFF"/>
                </a:highlight>
                <a:latin typeface="Arial"/>
                <a:ea typeface="Arial"/>
                <a:cs typeface="Arial"/>
                <a:sym typeface="Arial"/>
              </a:rPr>
              <a:t> the data in such a manner that converts the columns to Z-scores. Standardization is useful for data on different scales, separated by a few orders of magnitude (E.g. </a:t>
            </a:r>
            <a:r>
              <a:rPr lang="en" sz="1650">
                <a:solidFill>
                  <a:srgbClr val="000000"/>
                </a:solidFill>
                <a:highlight>
                  <a:schemeClr val="lt1"/>
                </a:highlight>
                <a:latin typeface="Arial"/>
                <a:ea typeface="Arial"/>
                <a:cs typeface="Arial"/>
                <a:sym typeface="Arial"/>
              </a:rPr>
              <a:t>(square footage is in the thousands and number of bedrooms is in the single digits)</a:t>
            </a:r>
            <a:r>
              <a:rPr lang="en" sz="1450">
                <a:solidFill>
                  <a:srgbClr val="000000"/>
                </a:solidFill>
                <a:highlight>
                  <a:schemeClr val="lt1"/>
                </a:highlight>
                <a:latin typeface="Arial"/>
                <a:ea typeface="Arial"/>
                <a:cs typeface="Arial"/>
                <a:sym typeface="Arial"/>
              </a:rPr>
              <a:t>.</a:t>
            </a:r>
            <a:endParaRPr sz="16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marR="25400" rtl="0" algn="l">
              <a:spcBef>
                <a:spcPts val="2000"/>
              </a:spcBef>
              <a:spcAft>
                <a:spcPts val="0"/>
              </a:spcAft>
              <a:buNone/>
            </a:pPr>
            <a:r>
              <a:t/>
            </a:r>
            <a:endParaRPr sz="1150">
              <a:solidFill>
                <a:srgbClr val="000000"/>
              </a:solidFill>
              <a:highlight>
                <a:srgbClr val="FFFFFF"/>
              </a:highlight>
              <a:latin typeface="Arial"/>
              <a:ea typeface="Arial"/>
              <a:cs typeface="Arial"/>
              <a:sym typeface="Arial"/>
            </a:endParaRPr>
          </a:p>
          <a:p>
            <a:pPr indent="0" lvl="0" marL="0" marR="25400" rtl="0" algn="l">
              <a:spcBef>
                <a:spcPts val="2000"/>
              </a:spcBef>
              <a:spcAft>
                <a:spcPts val="0"/>
              </a:spcAft>
              <a:buNone/>
            </a:pPr>
            <a:r>
              <a:t/>
            </a:r>
            <a:endParaRPr sz="1150">
              <a:solidFill>
                <a:srgbClr val="000000"/>
              </a:solidFill>
              <a:highlight>
                <a:srgbClr val="FFFFFF"/>
              </a:highlight>
              <a:latin typeface="Arial"/>
              <a:ea typeface="Arial"/>
              <a:cs typeface="Arial"/>
              <a:sym typeface="Arial"/>
            </a:endParaRPr>
          </a:p>
          <a:p>
            <a:pPr indent="0" lvl="0" marL="0" marR="190500" rtl="0" algn="l">
              <a:lnSpc>
                <a:spcPct val="100000"/>
              </a:lnSpc>
              <a:spcBef>
                <a:spcPts val="2000"/>
              </a:spcBef>
              <a:spcAft>
                <a:spcPts val="0"/>
              </a:spcAft>
              <a:buNone/>
            </a:pPr>
            <a:r>
              <a:t/>
            </a:r>
            <a:endParaRPr b="1" sz="1350">
              <a:solidFill>
                <a:srgbClr val="296EAA"/>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solidFill>
                <a:srgbClr val="222222"/>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a:p>
            <a:pPr indent="0" lvl="0" marL="0" rtl="0" algn="l">
              <a:spcBef>
                <a:spcPts val="0"/>
              </a:spcBef>
              <a:spcAft>
                <a:spcPts val="0"/>
              </a:spcAft>
              <a:buNone/>
            </a:pPr>
            <a:r>
              <a:t/>
            </a:r>
            <a:endParaRPr/>
          </a:p>
        </p:txBody>
      </p:sp>
      <p:sp>
        <p:nvSpPr>
          <p:cNvPr id="207" name="Google Shape;20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highlight>
                  <a:srgbClr val="FFFFFF"/>
                </a:highlight>
                <a:latin typeface="Arial"/>
                <a:ea typeface="Arial"/>
                <a:cs typeface="Arial"/>
                <a:sym typeface="Arial"/>
              </a:rPr>
              <a:t>Mean of SalePrice will be used as benchmark. If predictive model performs better, it shows improvement from baseline model which is simply taking the mean</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graphicFrame>
        <p:nvGraphicFramePr>
          <p:cNvPr id="213" name="Google Shape;213;p31"/>
          <p:cNvGraphicFramePr/>
          <p:nvPr/>
        </p:nvGraphicFramePr>
        <p:xfrm>
          <a:off x="699525" y="1185600"/>
          <a:ext cx="3000000" cy="3000000"/>
        </p:xfrm>
        <a:graphic>
          <a:graphicData uri="http://schemas.openxmlformats.org/drawingml/2006/table">
            <a:tbl>
              <a:tblPr>
                <a:noFill/>
                <a:tableStyleId>{6B325500-BFFA-4A76-8F21-2260C0AB8DAF}</a:tableStyleId>
              </a:tblPr>
              <a:tblGrid>
                <a:gridCol w="2307075"/>
                <a:gridCol w="2307075"/>
                <a:gridCol w="2307075"/>
              </a:tblGrid>
              <a:tr h="869150">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R^2</a:t>
                      </a:r>
                      <a:endParaRPr/>
                    </a:p>
                    <a:p>
                      <a:pPr indent="0" lvl="0" marL="0" rtl="0" algn="l">
                        <a:spcBef>
                          <a:spcPts val="0"/>
                        </a:spcBef>
                        <a:spcAft>
                          <a:spcPts val="0"/>
                        </a:spcAft>
                        <a:buNone/>
                      </a:pPr>
                      <a:r>
                        <a:rPr lang="en"/>
                        <a:t>Accuracy of prediction</a:t>
                      </a:r>
                      <a:endParaRPr/>
                    </a:p>
                    <a:p>
                      <a:pPr indent="0" lvl="0" marL="0" rtl="0" algn="l">
                        <a:spcBef>
                          <a:spcPts val="0"/>
                        </a:spcBef>
                        <a:spcAft>
                          <a:spcPts val="0"/>
                        </a:spcAft>
                        <a:buNone/>
                      </a:pPr>
                      <a:r>
                        <a:rPr lang="en"/>
                        <a:t>(0 to 1)(higher better)</a:t>
                      </a:r>
                      <a:endParaRPr/>
                    </a:p>
                  </a:txBody>
                  <a:tcPr marT="91425" marB="91425" marR="91425" marL="91425"/>
                </a:tc>
                <a:tc>
                  <a:txBody>
                    <a:bodyPr/>
                    <a:lstStyle/>
                    <a:p>
                      <a:pPr indent="0" lvl="0" marL="0" rtl="0" algn="l">
                        <a:spcBef>
                          <a:spcPts val="0"/>
                        </a:spcBef>
                        <a:spcAft>
                          <a:spcPts val="0"/>
                        </a:spcAft>
                        <a:buNone/>
                      </a:pPr>
                      <a:r>
                        <a:rPr lang="en"/>
                        <a:t>RMSE</a:t>
                      </a:r>
                      <a:endParaRPr/>
                    </a:p>
                    <a:p>
                      <a:pPr indent="0" lvl="0" marL="0" rtl="0" algn="l">
                        <a:spcBef>
                          <a:spcPts val="0"/>
                        </a:spcBef>
                        <a:spcAft>
                          <a:spcPts val="0"/>
                        </a:spcAft>
                        <a:buNone/>
                      </a:pPr>
                      <a:r>
                        <a:rPr lang="en"/>
                        <a:t>(lower better)</a:t>
                      </a:r>
                      <a:endParaRPr/>
                    </a:p>
                  </a:txBody>
                  <a:tcPr marT="91425" marB="91425" marR="91425" marL="91425"/>
                </a:tc>
              </a:tr>
              <a:tr h="722975">
                <a:tc>
                  <a:txBody>
                    <a:bodyPr/>
                    <a:lstStyle/>
                    <a:p>
                      <a:pPr indent="0" lvl="0" marL="0" rtl="0" algn="l">
                        <a:spcBef>
                          <a:spcPts val="0"/>
                        </a:spcBef>
                        <a:spcAft>
                          <a:spcPts val="0"/>
                        </a:spcAft>
                        <a:buNone/>
                      </a:pPr>
                      <a:r>
                        <a:rPr lang="en"/>
                        <a:t>Baseline Model</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30,642</a:t>
                      </a:r>
                      <a:endParaRPr/>
                    </a:p>
                  </a:txBody>
                  <a:tcPr marT="91425" marB="91425" marR="91425" marL="91425"/>
                </a:tc>
              </a:tr>
              <a:tr h="702000">
                <a:tc>
                  <a:txBody>
                    <a:bodyPr/>
                    <a:lstStyle/>
                    <a:p>
                      <a:pPr indent="0" lvl="0" marL="0" rtl="0" algn="l">
                        <a:spcBef>
                          <a:spcPts val="0"/>
                        </a:spcBef>
                        <a:spcAft>
                          <a:spcPts val="0"/>
                        </a:spcAft>
                        <a:buNone/>
                      </a:pPr>
                      <a:r>
                        <a:rPr lang="en"/>
                        <a:t>Elastic Reg</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22,634</a:t>
                      </a:r>
                      <a:endParaRPr/>
                    </a:p>
                  </a:txBody>
                  <a:tcPr marT="91425" marB="91425" marR="91425" marL="91425"/>
                </a:tc>
              </a:tr>
              <a:tr h="702000">
                <a:tc>
                  <a:txBody>
                    <a:bodyPr/>
                    <a:lstStyle/>
                    <a:p>
                      <a:pPr indent="0" lvl="0" marL="0" rtl="0" algn="l">
                        <a:spcBef>
                          <a:spcPts val="0"/>
                        </a:spcBef>
                        <a:spcAft>
                          <a:spcPts val="0"/>
                        </a:spcAft>
                        <a:buNone/>
                      </a:pPr>
                      <a:r>
                        <a:rPr lang="en"/>
                        <a:t>Lasso Reg</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23,749</a:t>
                      </a:r>
                      <a:endParaRPr/>
                    </a:p>
                  </a:txBody>
                  <a:tcPr marT="91425" marB="91425" marR="91425" marL="91425"/>
                </a:tc>
              </a:tr>
            </a:tbl>
          </a:graphicData>
        </a:graphic>
      </p:graphicFrame>
      <p:pic>
        <p:nvPicPr>
          <p:cNvPr id="214" name="Google Shape;214;p31"/>
          <p:cNvPicPr preferRelativeResize="0"/>
          <p:nvPr/>
        </p:nvPicPr>
        <p:blipFill>
          <a:blip r:embed="rId3">
            <a:alphaModFix/>
          </a:blip>
          <a:stretch>
            <a:fillRect/>
          </a:stretch>
        </p:blipFill>
        <p:spPr>
          <a:xfrm>
            <a:off x="1861826" y="2672125"/>
            <a:ext cx="619408" cy="6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n" sz="1950">
                <a:solidFill>
                  <a:schemeClr val="dk1"/>
                </a:solidFill>
              </a:rPr>
              <a:t>This project sets out to identify as accurate a model as possible for Ames housing sale prices based on the historical sales prices and corresponding information, using regression techniques, enhanced by applications of feature engineering, feature selection and regularisation.</a:t>
            </a:r>
            <a:endParaRPr sz="1950">
              <a:solidFill>
                <a:schemeClr val="dk1"/>
              </a:solidFill>
            </a:endParaRPr>
          </a:p>
          <a:p>
            <a:pPr indent="0" lvl="0" marL="0" rtl="0" algn="just">
              <a:spcBef>
                <a:spcPts val="1100"/>
              </a:spcBef>
              <a:spcAft>
                <a:spcPts val="0"/>
              </a:spcAft>
              <a:buClr>
                <a:schemeClr val="dk1"/>
              </a:buClr>
              <a:buSzPts val="1100"/>
              <a:buFont typeface="Arial"/>
              <a:buNone/>
            </a:pPr>
            <a:r>
              <a:rPr lang="en" sz="1950">
                <a:solidFill>
                  <a:schemeClr val="dk1"/>
                </a:solidFill>
              </a:rPr>
              <a:t>Audience: for buyers and sellers of houses in Ames interesting in knowing the valuation of their house of interest </a:t>
            </a:r>
            <a:endParaRPr sz="1950">
              <a:solidFill>
                <a:schemeClr val="dk1"/>
              </a:solidFill>
            </a:endParaRPr>
          </a:p>
        </p:txBody>
      </p:sp>
      <p:pic>
        <p:nvPicPr>
          <p:cNvPr id="94" name="Google Shape;94;p14"/>
          <p:cNvPicPr preferRelativeResize="0"/>
          <p:nvPr/>
        </p:nvPicPr>
        <p:blipFill>
          <a:blip r:embed="rId3">
            <a:alphaModFix/>
          </a:blip>
          <a:stretch>
            <a:fillRect/>
          </a:stretch>
        </p:blipFill>
        <p:spPr>
          <a:xfrm>
            <a:off x="152400" y="4721275"/>
            <a:ext cx="281307" cy="269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Fitting and Evaluation</a:t>
            </a:r>
            <a:endParaRPr/>
          </a:p>
          <a:p>
            <a:pPr indent="0" lvl="0" marL="0" rtl="0" algn="l">
              <a:spcBef>
                <a:spcPts val="0"/>
              </a:spcBef>
              <a:spcAft>
                <a:spcPts val="0"/>
              </a:spcAft>
              <a:buNone/>
            </a:pPr>
            <a:r>
              <a:t/>
            </a:r>
            <a:endParaRPr/>
          </a:p>
        </p:txBody>
      </p:sp>
      <p:sp>
        <p:nvSpPr>
          <p:cNvPr id="220" name="Google Shape;22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Elastic Regression chosen earlier and fit the model with train(train.csv) data.</a:t>
            </a:r>
            <a:endParaRPr/>
          </a:p>
          <a:p>
            <a:pPr indent="0" lvl="0" marL="0" rtl="0" algn="l">
              <a:spcBef>
                <a:spcPts val="1600"/>
              </a:spcBef>
              <a:spcAft>
                <a:spcPts val="0"/>
              </a:spcAft>
              <a:buNone/>
            </a:pPr>
            <a:r>
              <a:rPr lang="en"/>
              <a:t>We </a:t>
            </a:r>
            <a:r>
              <a:rPr lang="en"/>
              <a:t>estimate</a:t>
            </a:r>
            <a:r>
              <a:rPr lang="en"/>
              <a:t> the R^2 and RMSE Score for test(train.csv) data.</a:t>
            </a:r>
            <a:endParaRPr/>
          </a:p>
          <a:p>
            <a:pPr indent="0" lvl="0" marL="0" rtl="0" algn="l">
              <a:spcBef>
                <a:spcPts val="1600"/>
              </a:spcBef>
              <a:spcAft>
                <a:spcPts val="1600"/>
              </a:spcAft>
              <a:buNone/>
            </a:pPr>
            <a:r>
              <a:rPr lang="en"/>
              <a:t>Finally we fit the test.csv data given by Kaggle for prediction of SalePrice.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190500" marR="190500" rtl="0" algn="l">
              <a:spcBef>
                <a:spcPts val="1100"/>
              </a:spcBef>
              <a:spcAft>
                <a:spcPts val="0"/>
              </a:spcAft>
              <a:buClr>
                <a:schemeClr val="dk1"/>
              </a:buClr>
              <a:buSzPts val="1100"/>
              <a:buFont typeface="Arial"/>
              <a:buNone/>
            </a:pPr>
            <a:r>
              <a:rPr b="1" lang="en" sz="1650">
                <a:highlight>
                  <a:srgbClr val="FFFFFF"/>
                </a:highlight>
              </a:rPr>
              <a:t>Business Recommendations</a:t>
            </a:r>
            <a:endParaRPr b="1" sz="1650">
              <a:highlight>
                <a:srgbClr val="FFFFFF"/>
              </a:highlight>
            </a:endParaRPr>
          </a:p>
          <a:p>
            <a:pPr indent="0" lvl="0" marL="0" rtl="0" algn="l">
              <a:spcBef>
                <a:spcPts val="0"/>
              </a:spcBef>
              <a:spcAft>
                <a:spcPts val="0"/>
              </a:spcAft>
              <a:buNone/>
            </a:pPr>
            <a:r>
              <a:t/>
            </a:r>
            <a:endParaRPr b="1" sz="1650">
              <a:highlight>
                <a:srgbClr val="FFFFFF"/>
              </a:highlight>
            </a:endParaRPr>
          </a:p>
        </p:txBody>
      </p:sp>
      <p:sp>
        <p:nvSpPr>
          <p:cNvPr id="226" name="Google Shape;226;p33"/>
          <p:cNvSpPr txBox="1"/>
          <p:nvPr>
            <p:ph idx="1" type="body"/>
          </p:nvPr>
        </p:nvSpPr>
        <p:spPr>
          <a:xfrm>
            <a:off x="311700" y="925075"/>
            <a:ext cx="8520600" cy="3339000"/>
          </a:xfrm>
          <a:prstGeom prst="rect">
            <a:avLst/>
          </a:prstGeom>
        </p:spPr>
        <p:txBody>
          <a:bodyPr anchorCtr="0" anchor="t" bIns="91425" lIns="91425" spcFirstLastPara="1" rIns="91425" wrap="square" tIns="91425">
            <a:noAutofit/>
          </a:bodyPr>
          <a:lstStyle/>
          <a:p>
            <a:pPr indent="-314325" lvl="0" marL="457200" rtl="0" algn="l">
              <a:spcBef>
                <a:spcPts val="1100"/>
              </a:spcBef>
              <a:spcAft>
                <a:spcPts val="0"/>
              </a:spcAft>
              <a:buClr>
                <a:schemeClr val="dk1"/>
              </a:buClr>
              <a:buSzPts val="1350"/>
              <a:buChar char="●"/>
            </a:pPr>
            <a:r>
              <a:rPr lang="en" sz="1350">
                <a:solidFill>
                  <a:schemeClr val="dk1"/>
                </a:solidFill>
                <a:highlight>
                  <a:srgbClr val="FFFFFF"/>
                </a:highlight>
              </a:rPr>
              <a:t>We found that Overall Quality rating of the property is most influential when determining price, followed by the above ground living area and garage size.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We found that the exterior quality was fair, that badly affected the value of the home and we could also see this trend with a </a:t>
            </a:r>
            <a:r>
              <a:rPr lang="en" sz="1350">
                <a:solidFill>
                  <a:schemeClr val="dk1"/>
                </a:solidFill>
                <a:highlight>
                  <a:srgbClr val="FFFFFF"/>
                </a:highlight>
              </a:rPr>
              <a:t>similarly bad </a:t>
            </a:r>
            <a:r>
              <a:rPr lang="en" sz="1350">
                <a:solidFill>
                  <a:schemeClr val="dk1"/>
                </a:solidFill>
                <a:highlight>
                  <a:srgbClr val="FFFFFF"/>
                </a:highlight>
              </a:rPr>
              <a:t>quality rating of the kitchen and basement.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The neighborhoods that seem to command higher sale prices were Stone Brook, Northridge, Northridge Heights and Green hills.</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If this model were applied to other cities, the ordinal columns that reflect the quality and condition of the property should be standardised and using a similar scale. The neighborhoods that are present in the features should be dropped as it would be irrelevant to modelling other cities. There might be differing preferences of local buyers depending on the weather and demographics of the city which will impact what is a 'desirable' property.</a:t>
            </a:r>
            <a:endParaRPr sz="135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100" name="Google Shape;100;p15"/>
          <p:cNvSpPr txBox="1"/>
          <p:nvPr>
            <p:ph idx="1" type="body"/>
          </p:nvPr>
        </p:nvSpPr>
        <p:spPr>
          <a:xfrm>
            <a:off x="311700" y="771475"/>
            <a:ext cx="8520600" cy="3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t/>
            </a:r>
            <a:endParaRPr sz="1100">
              <a:solidFill>
                <a:schemeClr val="dk1"/>
              </a:solidFill>
              <a:highlight>
                <a:schemeClr val="lt1"/>
              </a:highlight>
            </a:endParaRPr>
          </a:p>
          <a:p>
            <a:pPr indent="0" lvl="0" marL="0" rtl="0" algn="l">
              <a:spcBef>
                <a:spcPts val="0"/>
              </a:spcBef>
              <a:spcAft>
                <a:spcPts val="0"/>
              </a:spcAft>
              <a:buNone/>
            </a:pPr>
            <a:r>
              <a:rPr lang="en" sz="1100">
                <a:solidFill>
                  <a:schemeClr val="dk1"/>
                </a:solidFill>
                <a:highlight>
                  <a:schemeClr val="lt1"/>
                </a:highlight>
              </a:rPr>
              <a:t>The dataset was prepared by Dean De Cock taken from the Ames, Iowa Assessor’s Office, originally used for tax assessment purpose. Data set contains information used in computing assessed values for individual residential properties sold in Ames, Iowa from 2006 to 2010.</a:t>
            </a:r>
            <a:endParaRPr sz="1100">
              <a:solidFill>
                <a:schemeClr val="dk1"/>
              </a:solidFill>
              <a:highlight>
                <a:schemeClr val="lt1"/>
              </a:highlight>
            </a:endParaRPr>
          </a:p>
          <a:p>
            <a:pPr indent="0" lvl="0" marL="0" rtl="0" algn="l">
              <a:spcBef>
                <a:spcPts val="1100"/>
              </a:spcBef>
              <a:spcAft>
                <a:spcPts val="0"/>
              </a:spcAft>
              <a:buNone/>
            </a:pPr>
            <a:r>
              <a:rPr lang="en" sz="1100">
                <a:solidFill>
                  <a:schemeClr val="dk1"/>
                </a:solidFill>
                <a:highlight>
                  <a:schemeClr val="lt1"/>
                </a:highlight>
              </a:rPr>
              <a:t>The train data by Dean De Cook has 2051 observations and 82 columns which include 23 nominal, 23 ordinal, 14 discrete, and 20 continuous variables, and 2 additional observation identifiers. However, train data given by General Assembly has 81 columns, with 'Sale Condition' variable excluded, which include 22 nominal, 23 ordinal, 14 discrete, and 20 continuous variables, and 2 additional observation identifiers.</a:t>
            </a:r>
            <a:endParaRPr sz="1100">
              <a:solidFill>
                <a:schemeClr val="dk1"/>
              </a:solidFill>
            </a:endParaRPr>
          </a:p>
          <a:p>
            <a:pPr indent="-298450" lvl="0" marL="736600" marR="279400" rtl="0" algn="l">
              <a:lnSpc>
                <a:spcPct val="142857"/>
              </a:lnSpc>
              <a:spcBef>
                <a:spcPts val="2200"/>
              </a:spcBef>
              <a:spcAft>
                <a:spcPts val="0"/>
              </a:spcAft>
              <a:buClr>
                <a:schemeClr val="dk1"/>
              </a:buClr>
              <a:buSzPts val="1100"/>
              <a:buChar char="●"/>
            </a:pPr>
            <a:r>
              <a:rPr lang="en" sz="1100">
                <a:solidFill>
                  <a:schemeClr val="dk1"/>
                </a:solidFill>
              </a:rPr>
              <a:t>nominal (categorical) meaning it takes qualitative values representing different categories</a:t>
            </a:r>
            <a:endParaRPr sz="1100">
              <a:solidFill>
                <a:schemeClr val="dk1"/>
              </a:solidFill>
            </a:endParaRPr>
          </a:p>
          <a:p>
            <a:pPr indent="-298450" lvl="0" marL="736600" marR="279400" rtl="0" algn="l">
              <a:lnSpc>
                <a:spcPct val="142857"/>
              </a:lnSpc>
              <a:spcBef>
                <a:spcPts val="0"/>
              </a:spcBef>
              <a:spcAft>
                <a:spcPts val="0"/>
              </a:spcAft>
              <a:buClr>
                <a:schemeClr val="dk1"/>
              </a:buClr>
              <a:buSzPts val="1100"/>
              <a:buChar char="●"/>
            </a:pPr>
            <a:r>
              <a:rPr lang="en" sz="1100">
                <a:solidFill>
                  <a:schemeClr val="dk1"/>
                </a:solidFill>
              </a:rPr>
              <a:t>ordinal(categorical) which provides an order of choices</a:t>
            </a:r>
            <a:endParaRPr sz="1100">
              <a:solidFill>
                <a:schemeClr val="dk1"/>
              </a:solidFill>
            </a:endParaRPr>
          </a:p>
          <a:p>
            <a:pPr indent="-298450" lvl="0" marL="736600" marR="279400" rtl="0" algn="l">
              <a:lnSpc>
                <a:spcPct val="142857"/>
              </a:lnSpc>
              <a:spcBef>
                <a:spcPts val="0"/>
              </a:spcBef>
              <a:spcAft>
                <a:spcPts val="0"/>
              </a:spcAft>
              <a:buClr>
                <a:schemeClr val="dk1"/>
              </a:buClr>
              <a:buSzPts val="1100"/>
              <a:buChar char="●"/>
            </a:pPr>
            <a:r>
              <a:rPr lang="en" sz="1100">
                <a:solidFill>
                  <a:schemeClr val="dk1"/>
                </a:solidFill>
              </a:rPr>
              <a:t>discrete(numerical) which are at set intervals</a:t>
            </a:r>
            <a:endParaRPr sz="1100">
              <a:solidFill>
                <a:schemeClr val="dk1"/>
              </a:solidFill>
            </a:endParaRPr>
          </a:p>
          <a:p>
            <a:pPr indent="-298450" lvl="0" marL="736600" marR="279400" rtl="0" algn="l">
              <a:lnSpc>
                <a:spcPct val="142857"/>
              </a:lnSpc>
              <a:spcBef>
                <a:spcPts val="0"/>
              </a:spcBef>
              <a:spcAft>
                <a:spcPts val="0"/>
              </a:spcAft>
              <a:buClr>
                <a:schemeClr val="dk1"/>
              </a:buClr>
              <a:buSzPts val="1100"/>
              <a:buChar char="●"/>
            </a:pPr>
            <a:r>
              <a:rPr lang="en" sz="1100">
                <a:solidFill>
                  <a:schemeClr val="dk1"/>
                </a:solidFill>
              </a:rPr>
              <a:t>continuous(numerical) which can take any value (such as square feet)</a:t>
            </a:r>
            <a:endParaRPr sz="1100">
              <a:solidFill>
                <a:schemeClr val="dk1"/>
              </a:solidFill>
            </a:endParaRPr>
          </a:p>
          <a:p>
            <a:pPr indent="0" lvl="0" marL="0" rtl="0" algn="l">
              <a:spcBef>
                <a:spcPts val="1100"/>
              </a:spcBef>
              <a:spcAft>
                <a:spcPts val="0"/>
              </a:spcAft>
              <a:buNone/>
            </a:pPr>
            <a:r>
              <a:t/>
            </a:r>
            <a:endParaRPr sz="1100">
              <a:solidFill>
                <a:schemeClr val="dk1"/>
              </a:solidFill>
              <a:highlight>
                <a:srgbClr val="FFFFFF"/>
              </a:highlight>
            </a:endParaRPr>
          </a:p>
          <a:p>
            <a:pPr indent="0" lvl="0" marL="0" marR="279400" rtl="0" algn="l">
              <a:lnSpc>
                <a:spcPct val="142857"/>
              </a:lnSpc>
              <a:spcBef>
                <a:spcPts val="220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1321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rPr>
              <a:t>Based on </a:t>
            </a:r>
            <a:r>
              <a:rPr lang="en" sz="1400">
                <a:solidFill>
                  <a:srgbClr val="24292E"/>
                </a:solidFill>
                <a:highlight>
                  <a:srgbClr val="FFFFFF"/>
                </a:highlight>
              </a:rPr>
              <a:t>multi-linear regression’s assumptions:</a:t>
            </a:r>
            <a:endParaRPr sz="1400">
              <a:solidFill>
                <a:srgbClr val="24292E"/>
              </a:solidFill>
              <a:highlight>
                <a:srgbClr val="FFFFFF"/>
              </a:highlight>
            </a:endParaRPr>
          </a:p>
          <a:p>
            <a:pPr indent="-317500" lvl="0" marL="457200" rtl="0" algn="l">
              <a:spcBef>
                <a:spcPts val="1200"/>
              </a:spcBef>
              <a:spcAft>
                <a:spcPts val="0"/>
              </a:spcAft>
              <a:buClr>
                <a:srgbClr val="24292E"/>
              </a:buClr>
              <a:buSzPts val="1400"/>
              <a:buChar char="●"/>
            </a:pPr>
            <a:r>
              <a:rPr lang="en" sz="1400">
                <a:solidFill>
                  <a:srgbClr val="24292E"/>
                </a:solidFill>
                <a:highlight>
                  <a:srgbClr val="FFFFFF"/>
                </a:highlight>
              </a:rPr>
              <a:t>The predictors and target variable have an approximate linear relationship.</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Residuals are independent of each other, following a Normal distribution with mean 0 and have roughly equal variances.</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The predictors are independent of each other.</a:t>
            </a:r>
            <a:endParaRPr sz="14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en" sz="1400">
                <a:solidFill>
                  <a:srgbClr val="24292E"/>
                </a:solidFill>
                <a:highlight>
                  <a:srgbClr val="FFFFFF"/>
                </a:highlight>
              </a:rPr>
              <a:t>In addition, there are limitations to predict future prices based on a 2006-2010 dataset. The predictors for sale price may no longer be significant/relevant. Example, neighbourhood or street may have expanded.</a:t>
            </a:r>
            <a:endParaRPr sz="1400">
              <a:solidFill>
                <a:srgbClr val="24292E"/>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1600"/>
              </a:spcAft>
              <a:buNone/>
            </a:pPr>
            <a:r>
              <a:t/>
            </a:r>
            <a:endParaRPr sz="2000"/>
          </a:p>
        </p:txBody>
      </p:sp>
      <p:sp>
        <p:nvSpPr>
          <p:cNvPr id="106" name="Google Shape;106;p16"/>
          <p:cNvSpPr txBox="1"/>
          <p:nvPr>
            <p:ph type="title"/>
          </p:nvPr>
        </p:nvSpPr>
        <p:spPr>
          <a:xfrm>
            <a:off x="311700" y="426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and Limitation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44200" y="39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12" name="Google Shape;112;p17"/>
          <p:cNvSpPr txBox="1"/>
          <p:nvPr>
            <p:ph idx="1" type="body"/>
          </p:nvPr>
        </p:nvSpPr>
        <p:spPr>
          <a:xfrm>
            <a:off x="368000" y="889175"/>
            <a:ext cx="8520600" cy="39969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24292E"/>
              </a:buClr>
              <a:buSzPts val="1400"/>
              <a:buChar char="●"/>
            </a:pPr>
            <a:r>
              <a:rPr lang="en" sz="1400">
                <a:solidFill>
                  <a:srgbClr val="24292E"/>
                </a:solidFill>
                <a:highlight>
                  <a:srgbClr val="FFFFFF"/>
                </a:highlight>
              </a:rPr>
              <a:t>Imputation of Missing Values</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Exploratory Data Analysis</a:t>
            </a:r>
            <a:endParaRPr sz="1400">
              <a:solidFill>
                <a:srgbClr val="24292E"/>
              </a:solidFill>
              <a:highlight>
                <a:srgbClr val="FFFFFF"/>
              </a:highlight>
            </a:endParaRPr>
          </a:p>
          <a:p>
            <a:pPr indent="-317500" lvl="1" marL="914400" rtl="0" algn="l">
              <a:spcBef>
                <a:spcPts val="0"/>
              </a:spcBef>
              <a:spcAft>
                <a:spcPts val="0"/>
              </a:spcAft>
              <a:buClr>
                <a:srgbClr val="24292E"/>
              </a:buClr>
              <a:buSzPts val="1400"/>
              <a:buChar char="○"/>
            </a:pPr>
            <a:r>
              <a:rPr lang="en">
                <a:solidFill>
                  <a:srgbClr val="24292E"/>
                </a:solidFill>
                <a:highlight>
                  <a:srgbClr val="FFFFFF"/>
                </a:highlight>
              </a:rPr>
              <a:t>Remove outliers</a:t>
            </a:r>
            <a:endParaRPr>
              <a:solidFill>
                <a:srgbClr val="24292E"/>
              </a:solidFill>
              <a:highlight>
                <a:srgbClr val="FFFFFF"/>
              </a:highlight>
            </a:endParaRPr>
          </a:p>
          <a:p>
            <a:pPr indent="-317500" lvl="1" marL="914400" rtl="0" algn="l">
              <a:spcBef>
                <a:spcPts val="0"/>
              </a:spcBef>
              <a:spcAft>
                <a:spcPts val="0"/>
              </a:spcAft>
              <a:buClr>
                <a:srgbClr val="24292E"/>
              </a:buClr>
              <a:buSzPts val="1400"/>
              <a:buChar char="○"/>
            </a:pPr>
            <a:r>
              <a:rPr lang="en">
                <a:solidFill>
                  <a:srgbClr val="24292E"/>
                </a:solidFill>
                <a:highlight>
                  <a:srgbClr val="FFFFFF"/>
                </a:highlight>
              </a:rPr>
              <a:t>Correlation</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Feature </a:t>
            </a:r>
            <a:r>
              <a:rPr lang="en" sz="1400">
                <a:solidFill>
                  <a:srgbClr val="000000"/>
                </a:solidFill>
                <a:highlight>
                  <a:srgbClr val="FFFFFF"/>
                </a:highlight>
              </a:rPr>
              <a:t>Engineering: </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FFFFF"/>
                </a:highlight>
              </a:rPr>
              <a:t>Interaction terms</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FFFFF"/>
                </a:highlight>
              </a:rPr>
              <a:t>Feature Creation </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a:solidFill>
                  <a:srgbClr val="000000"/>
                </a:solidFill>
                <a:highlight>
                  <a:srgbClr val="FFFFFF"/>
                </a:highlight>
              </a:rPr>
              <a:t>Feature Selection</a:t>
            </a:r>
            <a:endParaRPr>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rPr>
              <a:t>One Hot Encoding &amp; Label Encoding</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Model Prep</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Select Hyperparameters</a:t>
            </a:r>
            <a:endParaRPr sz="1400">
              <a:solidFill>
                <a:srgbClr val="000000"/>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Scaling</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000000"/>
                </a:solidFill>
                <a:highlight>
                  <a:schemeClr val="lt1"/>
                </a:highlight>
              </a:rPr>
              <a:t>Baseline model</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Model Selection, Fitting and Evaluation</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Business Recommendation</a:t>
            </a:r>
            <a:endParaRPr sz="1400">
              <a:solidFill>
                <a:srgbClr val="24292E"/>
              </a:solidFill>
              <a:highlight>
                <a:srgbClr val="FFFFFF"/>
              </a:highlight>
            </a:endParaRPr>
          </a:p>
          <a:p>
            <a:pPr indent="0" lvl="0" marL="0" rtl="0" algn="l">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Imputation of Missing Values</a:t>
            </a:r>
            <a:endParaRPr/>
          </a:p>
        </p:txBody>
      </p:sp>
      <p:graphicFrame>
        <p:nvGraphicFramePr>
          <p:cNvPr id="118" name="Google Shape;118;p18"/>
          <p:cNvGraphicFramePr/>
          <p:nvPr/>
        </p:nvGraphicFramePr>
        <p:xfrm>
          <a:off x="892300" y="1122250"/>
          <a:ext cx="3000000" cy="3000000"/>
        </p:xfrm>
        <a:graphic>
          <a:graphicData uri="http://schemas.openxmlformats.org/drawingml/2006/table">
            <a:tbl>
              <a:tblPr>
                <a:noFill/>
                <a:tableStyleId>{6B325500-BFFA-4A76-8F21-2260C0AB8DAF}</a:tableStyleId>
              </a:tblPr>
              <a:tblGrid>
                <a:gridCol w="1839850"/>
                <a:gridCol w="1839850"/>
                <a:gridCol w="1839850"/>
                <a:gridCol w="1839850"/>
              </a:tblGrid>
              <a:tr h="654775">
                <a:tc>
                  <a:txBody>
                    <a:bodyPr/>
                    <a:lstStyle/>
                    <a:p>
                      <a:pPr indent="0" lvl="0" marL="0" rtl="0" algn="ctr">
                        <a:spcBef>
                          <a:spcPts val="0"/>
                        </a:spcBef>
                        <a:spcAft>
                          <a:spcPts val="0"/>
                        </a:spcAft>
                        <a:buNone/>
                      </a:pPr>
                      <a:r>
                        <a:rPr b="1" lang="en"/>
                        <a:t>Column</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a:t>Missing Value(s)</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a:t>Type</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a:t>Method</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654775">
                <a:tc>
                  <a:txBody>
                    <a:bodyPr/>
                    <a:lstStyle/>
                    <a:p>
                      <a:pPr indent="0" lvl="0" marL="0" rtl="0" algn="ctr">
                        <a:spcBef>
                          <a:spcPts val="0"/>
                        </a:spcBef>
                        <a:spcAft>
                          <a:spcPts val="0"/>
                        </a:spcAft>
                        <a:buClr>
                          <a:schemeClr val="dk1"/>
                        </a:buClr>
                        <a:buSzPts val="1100"/>
                        <a:buFont typeface="Arial"/>
                        <a:buNone/>
                      </a:pPr>
                      <a:r>
                        <a:rPr b="1" lang="en"/>
                        <a:t>Total Bsmt SF</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Numerical</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Mean</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654775">
                <a:tc>
                  <a:txBody>
                    <a:bodyPr/>
                    <a:lstStyle/>
                    <a:p>
                      <a:pPr indent="0" lvl="0" marL="0" rtl="0" algn="ctr">
                        <a:spcBef>
                          <a:spcPts val="0"/>
                        </a:spcBef>
                        <a:spcAft>
                          <a:spcPts val="0"/>
                        </a:spcAft>
                        <a:buNone/>
                      </a:pPr>
                      <a:r>
                        <a:rPr b="1" lang="en"/>
                        <a:t>Garage Cars</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Categorical</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Mode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654775">
                <a:tc>
                  <a:txBody>
                    <a:bodyPr/>
                    <a:lstStyle/>
                    <a:p>
                      <a:pPr indent="0" lvl="0" marL="0" rtl="0" algn="ctr">
                        <a:spcBef>
                          <a:spcPts val="0"/>
                        </a:spcBef>
                        <a:spcAft>
                          <a:spcPts val="0"/>
                        </a:spcAft>
                        <a:buClr>
                          <a:schemeClr val="dk1"/>
                        </a:buClr>
                        <a:buSzPts val="1100"/>
                        <a:buFont typeface="Arial"/>
                        <a:buNone/>
                      </a:pPr>
                      <a:r>
                        <a:rPr b="1" lang="en"/>
                        <a:t>Lot Frontage</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330</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Numerical</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Linear</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654775">
                <a:tc>
                  <a:txBody>
                    <a:bodyPr/>
                    <a:lstStyle/>
                    <a:p>
                      <a:pPr indent="0" lvl="0" marL="0" rtl="0" algn="ctr">
                        <a:spcBef>
                          <a:spcPts val="0"/>
                        </a:spcBef>
                        <a:spcAft>
                          <a:spcPts val="0"/>
                        </a:spcAft>
                        <a:buNone/>
                      </a:pPr>
                      <a:r>
                        <a:rPr b="1" lang="en"/>
                        <a:t>Garage yr built</a:t>
                      </a:r>
                      <a:endParaRPr b="1"/>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114</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Date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Yr Built Date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07750" y="437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Hot Encoding(OHE) &amp; Label Encoding</a:t>
            </a:r>
            <a:endParaRPr/>
          </a:p>
        </p:txBody>
      </p:sp>
      <p:graphicFrame>
        <p:nvGraphicFramePr>
          <p:cNvPr id="124" name="Google Shape;124;p19"/>
          <p:cNvGraphicFramePr/>
          <p:nvPr/>
        </p:nvGraphicFramePr>
        <p:xfrm>
          <a:off x="5302300" y="1123900"/>
          <a:ext cx="3000000" cy="3000000"/>
        </p:xfrm>
        <a:graphic>
          <a:graphicData uri="http://schemas.openxmlformats.org/drawingml/2006/table">
            <a:tbl>
              <a:tblPr>
                <a:noFill/>
                <a:tableStyleId>{6B325500-BFFA-4A76-8F21-2260C0AB8DAF}</a:tableStyleId>
              </a:tblPr>
              <a:tblGrid>
                <a:gridCol w="1167625"/>
                <a:gridCol w="895175"/>
                <a:gridCol w="1440075"/>
              </a:tblGrid>
              <a:tr h="442025">
                <a:tc gridSpan="3">
                  <a:txBody>
                    <a:bodyPr/>
                    <a:lstStyle/>
                    <a:p>
                      <a:pPr indent="0" lvl="0" marL="0" rtl="0" algn="ctr">
                        <a:spcBef>
                          <a:spcPts val="0"/>
                        </a:spcBef>
                        <a:spcAft>
                          <a:spcPts val="0"/>
                        </a:spcAft>
                        <a:buNone/>
                      </a:pPr>
                      <a:r>
                        <a:rPr b="1" lang="en"/>
                        <a:t>Label Encoding (Ordinal)</a:t>
                      </a:r>
                      <a:endParaRPr b="1"/>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hMerge="1"/>
                <a:tc hMerge="1"/>
              </a:tr>
              <a:tr h="560825">
                <a:tc gridSpan="2">
                  <a:txBody>
                    <a:bodyPr/>
                    <a:lstStyle/>
                    <a:p>
                      <a:pPr indent="0" lvl="0" marL="0" rtl="0" algn="ctr">
                        <a:spcBef>
                          <a:spcPts val="0"/>
                        </a:spcBef>
                        <a:spcAft>
                          <a:spcPts val="0"/>
                        </a:spcAft>
                        <a:buNone/>
                      </a:pPr>
                      <a:r>
                        <a:rPr b="1" lang="en"/>
                        <a:t>Qual (Text)</a:t>
                      </a:r>
                      <a:endParaRPr b="1"/>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hMerge="1"/>
                <a:tc>
                  <a:txBody>
                    <a:bodyPr/>
                    <a:lstStyle/>
                    <a:p>
                      <a:pPr indent="0" lvl="0" marL="0" rtl="0" algn="ctr">
                        <a:spcBef>
                          <a:spcPts val="0"/>
                        </a:spcBef>
                        <a:spcAft>
                          <a:spcPts val="0"/>
                        </a:spcAft>
                        <a:buNone/>
                      </a:pPr>
                      <a:r>
                        <a:rPr b="1" lang="en"/>
                        <a:t>Qual (Numerical)</a:t>
                      </a:r>
                      <a:endParaRPr b="1"/>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ctr">
                        <a:spcBef>
                          <a:spcPts val="0"/>
                        </a:spcBef>
                        <a:spcAft>
                          <a:spcPts val="0"/>
                        </a:spcAft>
                        <a:buNone/>
                      </a:pPr>
                      <a:r>
                        <a:rPr lang="en"/>
                        <a:t>None</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“NA”</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l">
                        <a:spcBef>
                          <a:spcPts val="0"/>
                        </a:spcBef>
                        <a:spcAft>
                          <a:spcPts val="0"/>
                        </a:spcAft>
                        <a:buNone/>
                      </a:pPr>
                      <a:r>
                        <a:rPr lang="en"/>
                        <a:t>      Poor</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FF0000"/>
                          </a:solidFill>
                        </a:rPr>
                        <a:t>“Po”</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ctr">
                        <a:spcBef>
                          <a:spcPts val="0"/>
                        </a:spcBef>
                        <a:spcAft>
                          <a:spcPts val="0"/>
                        </a:spcAft>
                        <a:buNone/>
                      </a:pPr>
                      <a:r>
                        <a:rPr lang="en"/>
                        <a:t>Fair</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FF0000"/>
                          </a:solidFill>
                        </a:rPr>
                        <a:t>“Fa”</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ctr">
                        <a:spcBef>
                          <a:spcPts val="0"/>
                        </a:spcBef>
                        <a:spcAft>
                          <a:spcPts val="0"/>
                        </a:spcAft>
                        <a:buNone/>
                      </a:pPr>
                      <a:r>
                        <a:rPr lang="en"/>
                        <a:t>Average</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FF0000"/>
                          </a:solidFill>
                        </a:rPr>
                        <a:t>“TA”</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ctr">
                        <a:spcBef>
                          <a:spcPts val="0"/>
                        </a:spcBef>
                        <a:spcAft>
                          <a:spcPts val="0"/>
                        </a:spcAft>
                        <a:buNone/>
                      </a:pPr>
                      <a:r>
                        <a:rPr lang="en"/>
                        <a:t>Good</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FF0000"/>
                          </a:solidFill>
                        </a:rPr>
                        <a:t>“Gd”</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r h="442025">
                <a:tc>
                  <a:txBody>
                    <a:bodyPr/>
                    <a:lstStyle/>
                    <a:p>
                      <a:pPr indent="0" lvl="0" marL="0" rtl="0" algn="ctr">
                        <a:spcBef>
                          <a:spcPts val="0"/>
                        </a:spcBef>
                        <a:spcAft>
                          <a:spcPts val="0"/>
                        </a:spcAft>
                        <a:buNone/>
                      </a:pPr>
                      <a:r>
                        <a:rPr lang="en"/>
                        <a:t>Excellent</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FF0000"/>
                          </a:solidFill>
                        </a:rPr>
                        <a:t>“Ex”</a:t>
                      </a:r>
                      <a:endParaRPr>
                        <a:solidFill>
                          <a:srgbClr val="FF0000"/>
                        </a:solidFill>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r>
            </a:tbl>
          </a:graphicData>
        </a:graphic>
      </p:graphicFrame>
      <p:graphicFrame>
        <p:nvGraphicFramePr>
          <p:cNvPr id="125" name="Google Shape;125;p19"/>
          <p:cNvGraphicFramePr/>
          <p:nvPr/>
        </p:nvGraphicFramePr>
        <p:xfrm>
          <a:off x="268000" y="2938500"/>
          <a:ext cx="3000000" cy="3000000"/>
        </p:xfrm>
        <a:graphic>
          <a:graphicData uri="http://schemas.openxmlformats.org/drawingml/2006/table">
            <a:tbl>
              <a:tblPr>
                <a:noFill/>
                <a:tableStyleId>{6B325500-BFFA-4A76-8F21-2260C0AB8DAF}</a:tableStyleId>
              </a:tblPr>
              <a:tblGrid>
                <a:gridCol w="2406275"/>
                <a:gridCol w="2406275"/>
              </a:tblGrid>
              <a:tr h="474775">
                <a:tc gridSpan="2">
                  <a:txBody>
                    <a:bodyPr/>
                    <a:lstStyle/>
                    <a:p>
                      <a:pPr indent="0" lvl="0" marL="0" rtl="0" algn="ctr">
                        <a:spcBef>
                          <a:spcPts val="0"/>
                        </a:spcBef>
                        <a:spcAft>
                          <a:spcPts val="0"/>
                        </a:spcAft>
                        <a:buNone/>
                      </a:pPr>
                      <a:r>
                        <a:rPr b="1" lang="en"/>
                        <a:t>OHE (nominal)</a:t>
                      </a:r>
                      <a:endParaRPr b="1"/>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hMerge="1"/>
              </a:tr>
              <a:tr h="474775">
                <a:tc gridSpan="2">
                  <a:txBody>
                    <a:bodyPr/>
                    <a:lstStyle/>
                    <a:p>
                      <a:pPr indent="0" lvl="0" marL="0" rtl="0" algn="ctr">
                        <a:spcBef>
                          <a:spcPts val="0"/>
                        </a:spcBef>
                        <a:spcAft>
                          <a:spcPts val="0"/>
                        </a:spcAft>
                        <a:buNone/>
                      </a:pPr>
                      <a:r>
                        <a:rPr lang="en"/>
                        <a:t>Neighborhood</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hMerge="1"/>
              </a:tr>
              <a:tr h="474775">
                <a:tc gridSpan="2">
                  <a:txBody>
                    <a:bodyPr/>
                    <a:lstStyle/>
                    <a:p>
                      <a:pPr indent="0" lvl="0" marL="0" rtl="0" algn="ctr">
                        <a:spcBef>
                          <a:spcPts val="0"/>
                        </a:spcBef>
                        <a:spcAft>
                          <a:spcPts val="0"/>
                        </a:spcAft>
                        <a:buNone/>
                      </a:pPr>
                      <a:r>
                        <a:rPr lang="en"/>
                        <a:t>Ms Zoning</a:t>
                      </a:r>
                      <a:endParaRPr/>
                    </a:p>
                  </a:txBody>
                  <a:tcPr marT="91425" marB="91425" marR="91425" marL="91425" anchor="ctr">
                    <a:lnL cap="flat" cmpd="sng" w="9525">
                      <a:solidFill>
                        <a:srgbClr val="737373"/>
                      </a:solidFill>
                      <a:prstDash val="solid"/>
                      <a:round/>
                      <a:headEnd len="sm" w="sm" type="none"/>
                      <a:tailEnd len="sm" w="sm" type="none"/>
                    </a:lnL>
                    <a:lnR cap="flat" cmpd="sng" w="9525">
                      <a:solidFill>
                        <a:srgbClr val="737373"/>
                      </a:solidFill>
                      <a:prstDash val="solid"/>
                      <a:round/>
                      <a:headEnd len="sm" w="sm" type="none"/>
                      <a:tailEnd len="sm" w="sm" type="none"/>
                    </a:lnR>
                    <a:lnT cap="flat" cmpd="sng" w="9525">
                      <a:solidFill>
                        <a:srgbClr val="737373"/>
                      </a:solidFill>
                      <a:prstDash val="solid"/>
                      <a:round/>
                      <a:headEnd len="sm" w="sm" type="none"/>
                      <a:tailEnd len="sm" w="sm" type="none"/>
                    </a:lnT>
                    <a:lnB cap="flat" cmpd="sng" w="9525">
                      <a:solidFill>
                        <a:srgbClr val="737373"/>
                      </a:solidFill>
                      <a:prstDash val="solid"/>
                      <a:round/>
                      <a:headEnd len="sm" w="sm" type="none"/>
                      <a:tailEnd len="sm" w="sm" type="none"/>
                    </a:lnB>
                    <a:solidFill>
                      <a:srgbClr val="FFFFFF"/>
                    </a:solidFill>
                  </a:tcPr>
                </a:tc>
                <a:tc hMerge="1"/>
              </a:tr>
            </a:tbl>
          </a:graphicData>
        </a:graphic>
      </p:graphicFrame>
      <p:sp>
        <p:nvSpPr>
          <p:cNvPr id="126" name="Google Shape;126;p19"/>
          <p:cNvSpPr txBox="1"/>
          <p:nvPr/>
        </p:nvSpPr>
        <p:spPr>
          <a:xfrm>
            <a:off x="326050" y="1109125"/>
            <a:ext cx="3976500" cy="1689600"/>
          </a:xfrm>
          <a:prstGeom prst="rect">
            <a:avLst/>
          </a:prstGeom>
          <a:noFill/>
          <a:ln>
            <a:noFill/>
          </a:ln>
        </p:spPr>
        <p:txBody>
          <a:bodyPr anchorCtr="0" anchor="t" bIns="91425" lIns="91425" spcFirstLastPara="1" rIns="91425" wrap="square" tIns="91425">
            <a:noAutofit/>
          </a:bodyPr>
          <a:lstStyle/>
          <a:p>
            <a:pPr indent="-311150" lvl="0" marL="457200" marR="279400" rtl="0" algn="l">
              <a:lnSpc>
                <a:spcPct val="142857"/>
              </a:lnSpc>
              <a:spcBef>
                <a:spcPts val="2200"/>
              </a:spcBef>
              <a:spcAft>
                <a:spcPts val="0"/>
              </a:spcAft>
              <a:buClr>
                <a:srgbClr val="000000"/>
              </a:buClr>
              <a:buSzPts val="1300"/>
              <a:buFont typeface="Roboto"/>
              <a:buChar char="●"/>
            </a:pPr>
            <a:r>
              <a:rPr lang="en" sz="1300">
                <a:latin typeface="Roboto"/>
                <a:ea typeface="Roboto"/>
                <a:cs typeface="Roboto"/>
                <a:sym typeface="Roboto"/>
              </a:rPr>
              <a:t>Mapping of ordinal variables to numerical categories</a:t>
            </a:r>
            <a:endParaRPr sz="1300">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 sz="1300">
                <a:latin typeface="Roboto"/>
                <a:ea typeface="Roboto"/>
                <a:cs typeface="Roboto"/>
                <a:sym typeface="Roboto"/>
              </a:rPr>
              <a:t>One-hot encoding of nominal variables </a:t>
            </a:r>
            <a:r>
              <a:rPr lang="en" sz="1300">
                <a:highlight>
                  <a:schemeClr val="lt1"/>
                </a:highlight>
                <a:latin typeface="Roboto"/>
                <a:ea typeface="Roboto"/>
                <a:cs typeface="Roboto"/>
                <a:sym typeface="Roboto"/>
              </a:rPr>
              <a:t>via get_dummies</a:t>
            </a:r>
            <a:endParaRPr sz="1300">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87900" y="410000"/>
            <a:ext cx="4518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One-Hot</a:t>
            </a:r>
            <a:r>
              <a:rPr lang="en"/>
              <a:t> Encoding</a:t>
            </a:r>
            <a:endParaRPr/>
          </a:p>
        </p:txBody>
      </p:sp>
      <p:pic>
        <p:nvPicPr>
          <p:cNvPr id="132" name="Google Shape;132;p20"/>
          <p:cNvPicPr preferRelativeResize="0"/>
          <p:nvPr/>
        </p:nvPicPr>
        <p:blipFill>
          <a:blip r:embed="rId3">
            <a:alphaModFix/>
          </a:blip>
          <a:stretch>
            <a:fillRect/>
          </a:stretch>
        </p:blipFill>
        <p:spPr>
          <a:xfrm>
            <a:off x="4884475" y="76200"/>
            <a:ext cx="3804726" cy="2483425"/>
          </a:xfrm>
          <a:prstGeom prst="rect">
            <a:avLst/>
          </a:prstGeom>
          <a:noFill/>
          <a:ln>
            <a:noFill/>
          </a:ln>
        </p:spPr>
      </p:pic>
      <p:pic>
        <p:nvPicPr>
          <p:cNvPr id="133" name="Google Shape;133;p20"/>
          <p:cNvPicPr preferRelativeResize="0"/>
          <p:nvPr/>
        </p:nvPicPr>
        <p:blipFill>
          <a:blip r:embed="rId4">
            <a:alphaModFix/>
          </a:blip>
          <a:stretch>
            <a:fillRect/>
          </a:stretch>
        </p:blipFill>
        <p:spPr>
          <a:xfrm>
            <a:off x="5016563" y="2580699"/>
            <a:ext cx="3540550" cy="2428724"/>
          </a:xfrm>
          <a:prstGeom prst="rect">
            <a:avLst/>
          </a:prstGeom>
          <a:noFill/>
          <a:ln>
            <a:noFill/>
          </a:ln>
        </p:spPr>
      </p:pic>
      <p:sp>
        <p:nvSpPr>
          <p:cNvPr id="134" name="Google Shape;134;p20"/>
          <p:cNvSpPr txBox="1"/>
          <p:nvPr>
            <p:ph idx="1" type="body"/>
          </p:nvPr>
        </p:nvSpPr>
        <p:spPr>
          <a:xfrm>
            <a:off x="235500" y="1228675"/>
            <a:ext cx="3150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We can use boxplots to aid in selecting categories to  e</a:t>
            </a:r>
            <a:r>
              <a:rPr lang="en" sz="1400">
                <a:solidFill>
                  <a:srgbClr val="000000"/>
                </a:solidFill>
              </a:rPr>
              <a:t>ncode</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Look at the pattern of boxplots and median sale price</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For example, we can see tr</a:t>
            </a:r>
            <a:r>
              <a:rPr lang="en" sz="1400">
                <a:solidFill>
                  <a:srgbClr val="000000"/>
                </a:solidFill>
              </a:rPr>
              <a:t>ending</a:t>
            </a:r>
            <a:r>
              <a:rPr lang="en" sz="1400">
                <a:solidFill>
                  <a:srgbClr val="000000"/>
                </a:solidFill>
                <a:latin typeface="Roboto"/>
                <a:ea typeface="Roboto"/>
                <a:cs typeface="Roboto"/>
                <a:sym typeface="Roboto"/>
              </a:rPr>
              <a:t>  higher median sale price </a:t>
            </a:r>
            <a:r>
              <a:rPr lang="en" sz="1400">
                <a:solidFill>
                  <a:srgbClr val="000000"/>
                </a:solidFill>
              </a:rPr>
              <a:t>and perhaps some neighborhoods are more favorable than other</a:t>
            </a:r>
            <a:endParaRPr sz="1400">
              <a:solidFill>
                <a:srgbClr val="000000"/>
              </a:solidFill>
              <a:latin typeface="Roboto"/>
              <a:ea typeface="Roboto"/>
              <a:cs typeface="Roboto"/>
              <a:sym typeface="Roboto"/>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Outliers</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Removing abnormal sales will improve prediction for sale prices. The abnormal sales can arise from exceptional high value sales or unusually areas size. Extreme outliers should therefore be removed. Let’s take a look at the following variables vs Sale prices:</a:t>
            </a:r>
            <a:endParaRPr sz="1500">
              <a:solidFill>
                <a:schemeClr val="dk1"/>
              </a:solidFill>
              <a:highlight>
                <a:srgbClr val="FFFFFF"/>
              </a:highlight>
            </a:endParaRPr>
          </a:p>
          <a:p>
            <a:pPr indent="-323850" lvl="0" marL="457200" rtl="0" algn="l">
              <a:spcBef>
                <a:spcPts val="1100"/>
              </a:spcBef>
              <a:spcAft>
                <a:spcPts val="0"/>
              </a:spcAft>
              <a:buClr>
                <a:schemeClr val="dk1"/>
              </a:buClr>
              <a:buSzPts val="1500"/>
              <a:buChar char="●"/>
            </a:pPr>
            <a:r>
              <a:rPr lang="en" sz="1500">
                <a:solidFill>
                  <a:schemeClr val="dk1"/>
                </a:solidFill>
                <a:highlight>
                  <a:srgbClr val="FFFFFF"/>
                </a:highlight>
              </a:rPr>
              <a:t>Lot Area</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Garage Area</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Pool Area</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Gr Liv Area</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1st Flr SF</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Low Qual Fin SF</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Sale price</a:t>
            </a:r>
            <a:endParaRPr sz="1500">
              <a:solidFill>
                <a:schemeClr val="dk1"/>
              </a:solidFill>
              <a:highlight>
                <a:srgbClr val="FFFFFF"/>
              </a:highlight>
            </a:endParaRPr>
          </a:p>
          <a:p>
            <a:pPr indent="0" lvl="0" marL="0" rtl="0" algn="l">
              <a:spcBef>
                <a:spcPts val="700"/>
              </a:spcBef>
              <a:spcAft>
                <a:spcPts val="16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