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5143500" type="screen16x9"/>
  <p:notesSz cx="6858000" cy="9144000"/>
  <p:embeddedFontLst>
    <p:embeddedFont>
      <p:font typeface="Proxima Nova" panose="02000506030000020004" pitchFamily="2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54"/>
  </p:normalViewPr>
  <p:slideViewPr>
    <p:cSldViewPr snapToGrid="0">
      <p:cViewPr varScale="1">
        <p:scale>
          <a:sx n="138" d="100"/>
          <a:sy n="138" d="100"/>
        </p:scale>
        <p:origin x="880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746d744729_7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746d744729_7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746d744729_5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746d744729_5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746d744729_0_4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746d744729_0_4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746d744729_0_5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746d744729_0_5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746d744729_0_5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746d744729_0_5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746d744729_0_5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746d744729_0_5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746d744729_6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746d744729_6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46d744729_6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746d744729_6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746d744729_8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746d744729_8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746d744729_8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746d744729_8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746d744729_8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746d744729_8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746d744729_8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746d744729_8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746d744729_8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746d744729_8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746d744729_7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746d744729_7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pearmin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stive.com/state-sat-act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washingtonpost.com/local/education/a-shake-up-in-elite-admissions-u-chicago-drops-satact-testing-requirement/2018/06/13/442a5e14-6efd-11e8-bd50-b80389a4e569_story.html" TargetMode="External"/><Relationship Id="rId5" Type="http://schemas.openxmlformats.org/officeDocument/2006/relationships/hyperlink" Target="https://www.washingtonpost.com/news/wonk/wp/2014/03/05/these-four-charts-show-how-the-sat-favors-the-rich-educated-families/" TargetMode="External"/><Relationship Id="rId4" Type="http://schemas.openxmlformats.org/officeDocument/2006/relationships/hyperlink" Target="https://www.brookings.edu/research/act-sat-for-all-a-cheap-effective-way-to-narrow-income-gaps-in-college/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SAT &amp; ACT Analysis</a:t>
            </a:r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510450" y="3048450"/>
            <a:ext cx="8123100" cy="19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Team members: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Gabriel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Eng Seng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Ethan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Jocelyn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Russell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Prerak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>
            <a:spLocks noGrp="1"/>
          </p:cNvSpPr>
          <p:nvPr>
            <p:ph type="body" idx="1"/>
          </p:nvPr>
        </p:nvSpPr>
        <p:spPr>
          <a:xfrm>
            <a:off x="311700" y="224950"/>
            <a:ext cx="8520600" cy="43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In general, students take either SAT or ACT</a:t>
            </a:r>
            <a:endParaRPr/>
          </a:p>
        </p:txBody>
      </p:sp>
      <p:pic>
        <p:nvPicPr>
          <p:cNvPr id="120" name="Google Shape;12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025" y="686075"/>
            <a:ext cx="8085151" cy="388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Exploratory Data Analysis (IV)</a:t>
            </a:r>
            <a:endParaRPr/>
          </a:p>
        </p:txBody>
      </p:sp>
      <p:sp>
        <p:nvSpPr>
          <p:cNvPr id="126" name="Google Shape;126;p23"/>
          <p:cNvSpPr txBox="1">
            <a:spLocks noGrp="1"/>
          </p:cNvSpPr>
          <p:nvPr>
            <p:ph type="body" idx="1"/>
          </p:nvPr>
        </p:nvSpPr>
        <p:spPr>
          <a:xfrm>
            <a:off x="5294925" y="1152475"/>
            <a:ext cx="3537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Comparing SAT Participation Rates</a:t>
            </a:r>
            <a:endParaRPr sz="16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400"/>
              <a:t>2017 to 2018</a:t>
            </a:r>
            <a:endParaRPr sz="1400"/>
          </a:p>
          <a:p>
            <a:pPr marL="457200" lvl="0" indent="-311150" algn="l" rtl="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-GB" sz="1300"/>
              <a:t>Illinois: 9% to 99% participation rate</a:t>
            </a:r>
            <a:endParaRPr sz="130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sz="1300"/>
              <a:t>Colorado: 11% to 100% participation rate</a:t>
            </a:r>
            <a:endParaRPr sz="13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400"/>
              <a:t>Drivers of change</a:t>
            </a:r>
            <a:endParaRPr sz="1400"/>
          </a:p>
          <a:p>
            <a:pPr marL="457200" lvl="0" indent="-304800" algn="l" rtl="0">
              <a:spcBef>
                <a:spcPts val="1600"/>
              </a:spcBef>
              <a:spcAft>
                <a:spcPts val="0"/>
              </a:spcAft>
              <a:buSzPts val="1200"/>
              <a:buChar char="●"/>
            </a:pPr>
            <a:r>
              <a:rPr lang="en-GB" sz="1200"/>
              <a:t>Expiration of ACT contract</a:t>
            </a:r>
            <a:endParaRPr sz="12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 sz="1200"/>
              <a:t>SATs more inline with academic standards</a:t>
            </a:r>
            <a:endParaRPr sz="12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 sz="1200"/>
              <a:t>Free practice materials (Khan Academy)</a:t>
            </a:r>
            <a:endParaRPr sz="12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 sz="1200"/>
              <a:t>Fee waiver for statewide mandatory tests</a:t>
            </a:r>
            <a:endParaRPr sz="12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400"/>
          </a:p>
        </p:txBody>
      </p:sp>
      <p:pic>
        <p:nvPicPr>
          <p:cNvPr id="127" name="Google Shape;12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575" y="1152475"/>
            <a:ext cx="4840745" cy="34164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3"/>
          <p:cNvSpPr/>
          <p:nvPr/>
        </p:nvSpPr>
        <p:spPr>
          <a:xfrm>
            <a:off x="1462150" y="1542600"/>
            <a:ext cx="884700" cy="279300"/>
          </a:xfrm>
          <a:prstGeom prst="wedgeRoundRectCallout">
            <a:avLst>
              <a:gd name="adj1" fmla="val -61770"/>
              <a:gd name="adj2" fmla="val 21151"/>
              <a:gd name="adj3" fmla="val 0"/>
            </a:avLst>
          </a:prstGeom>
          <a:solidFill>
            <a:srgbClr val="FF99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FFFFFF"/>
                </a:solidFill>
              </a:rPr>
              <a:t>Illinois</a:t>
            </a:r>
            <a:endParaRPr sz="8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FFFFFF"/>
                </a:solidFill>
              </a:rPr>
              <a:t>Colorado</a:t>
            </a:r>
            <a:endParaRPr sz="800">
              <a:solidFill>
                <a:srgbClr val="FFFFFF"/>
              </a:solidFill>
            </a:endParaRPr>
          </a:p>
        </p:txBody>
      </p:sp>
      <p:sp>
        <p:nvSpPr>
          <p:cNvPr id="129" name="Google Shape;129;p23"/>
          <p:cNvSpPr/>
          <p:nvPr/>
        </p:nvSpPr>
        <p:spPr>
          <a:xfrm>
            <a:off x="1022075" y="1627750"/>
            <a:ext cx="321600" cy="317100"/>
          </a:xfrm>
          <a:prstGeom prst="ellipse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Conclusion &amp; Recommendations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Conclusion</a:t>
            </a:r>
            <a:endParaRPr/>
          </a:p>
        </p:txBody>
      </p:sp>
      <p:sp>
        <p:nvSpPr>
          <p:cNvPr id="140" name="Google Shape;140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On average, </a:t>
            </a:r>
            <a:r>
              <a:rPr lang="en-GB" b="1"/>
              <a:t>participation rates for SAT are lower</a:t>
            </a:r>
            <a:r>
              <a:rPr lang="en-GB"/>
              <a:t> than those of ACT for 2017 &amp; 2018.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SAT avg. participation rates grew from </a:t>
            </a:r>
            <a:r>
              <a:rPr lang="en-GB" b="1"/>
              <a:t>~38% in 2017 to ~52% in 2018</a:t>
            </a:r>
            <a:r>
              <a:rPr lang="en-GB"/>
              <a:t>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SAT &amp; ACT participation rates are negatively correlated.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In general, </a:t>
            </a:r>
            <a:r>
              <a:rPr lang="en-GB" b="1"/>
              <a:t>students take either SAT OR ACT, and not both</a:t>
            </a:r>
            <a:r>
              <a:rPr lang="en-GB"/>
              <a:t>.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To grow, College Board needs to explore strategies to “encroach” on ACT market share.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Make SAT more appealing than ACT to students, schools &amp; colleges.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Year-to-year participation rates are positively correlated.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In general, </a:t>
            </a:r>
            <a:r>
              <a:rPr lang="en-GB" b="1"/>
              <a:t>states with low (or high) participation in 2017 also have low (or high) participation in 2018</a:t>
            </a:r>
            <a:r>
              <a:rPr lang="en-GB"/>
              <a:t>.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b="1"/>
              <a:t>Notable exceptions: Colorado &amp; Illinois</a:t>
            </a:r>
            <a:endParaRPr b="1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Recommendations</a:t>
            </a:r>
            <a:endParaRPr/>
          </a:p>
        </p:txBody>
      </p:sp>
      <p:sp>
        <p:nvSpPr>
          <p:cNvPr id="146" name="Google Shape;146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-GB"/>
              <a:t>Explore possibilities of expansion through </a:t>
            </a:r>
            <a:r>
              <a:rPr lang="en-GB" b="1"/>
              <a:t>contracts with more states, schools and colleges</a:t>
            </a:r>
            <a:r>
              <a:rPr lang="en-GB"/>
              <a:t>.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◆"/>
            </a:pPr>
            <a:r>
              <a:rPr lang="en-GB"/>
              <a:t>Only 11 states have contracts with College Board currently. </a:t>
            </a:r>
            <a:r>
              <a:rPr lang="en-GB" sz="1000"/>
              <a:t>[</a:t>
            </a:r>
            <a:r>
              <a:rPr lang="en-GB" sz="1000" u="sng">
                <a:solidFill>
                  <a:schemeClr val="hlink"/>
                </a:solidFill>
                <a:hlinkClick r:id="rId3"/>
              </a:rPr>
              <a:t>source</a:t>
            </a:r>
            <a:r>
              <a:rPr lang="en-GB" sz="1000"/>
              <a:t>]</a:t>
            </a:r>
            <a:endParaRPr sz="10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-GB"/>
              <a:t>Explore potential avenues to </a:t>
            </a:r>
            <a:r>
              <a:rPr lang="en-GB" b="1"/>
              <a:t>make SAT more accessible and affordable</a:t>
            </a:r>
            <a:r>
              <a:rPr lang="en-GB"/>
              <a:t> for students. </a:t>
            </a:r>
            <a:r>
              <a:rPr lang="en-GB" sz="1000"/>
              <a:t>[</a:t>
            </a:r>
            <a:r>
              <a:rPr lang="en-GB" sz="1000" u="sng">
                <a:solidFill>
                  <a:schemeClr val="hlink"/>
                </a:solidFill>
                <a:hlinkClick r:id="rId4"/>
              </a:rPr>
              <a:t>source</a:t>
            </a:r>
            <a:r>
              <a:rPr lang="en-GB" sz="1000"/>
              <a:t>]</a:t>
            </a:r>
            <a:endParaRPr sz="100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◆"/>
            </a:pPr>
            <a:r>
              <a:rPr lang="en-GB"/>
              <a:t>Accessibility = Making more centres and test dates available.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◆"/>
            </a:pPr>
            <a:r>
              <a:rPr lang="en-GB"/>
              <a:t>Affordability = Making more financial aid available, esp. for lower income groups. </a:t>
            </a:r>
            <a:r>
              <a:rPr lang="en-GB" sz="1000"/>
              <a:t>[</a:t>
            </a:r>
            <a:r>
              <a:rPr lang="en-GB" sz="1000" u="sng">
                <a:solidFill>
                  <a:schemeClr val="hlink"/>
                </a:solidFill>
                <a:hlinkClick r:id="rId5"/>
              </a:rPr>
              <a:t>source</a:t>
            </a:r>
            <a:r>
              <a:rPr lang="en-GB" sz="1000"/>
              <a:t>]</a:t>
            </a:r>
            <a:endParaRPr sz="10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-GB"/>
              <a:t>Explore ways to </a:t>
            </a:r>
            <a:r>
              <a:rPr lang="en-GB" b="1"/>
              <a:t>get ahead of the 'test-optional' trend</a:t>
            </a:r>
            <a:r>
              <a:rPr lang="en-GB"/>
              <a:t> being adopted by colleges and universities. </a:t>
            </a:r>
            <a:r>
              <a:rPr lang="en-GB" sz="1000"/>
              <a:t>[</a:t>
            </a:r>
            <a:r>
              <a:rPr lang="en-GB" sz="1000" u="sng">
                <a:solidFill>
                  <a:schemeClr val="hlink"/>
                </a:solidFill>
                <a:hlinkClick r:id="rId6"/>
              </a:rPr>
              <a:t>source</a:t>
            </a:r>
            <a:r>
              <a:rPr lang="en-GB" sz="1000"/>
              <a:t>]</a:t>
            </a:r>
            <a:endParaRPr sz="1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7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Thank you!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Problem Statement</a:t>
            </a:r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xfrm>
            <a:off x="1491725" y="1995900"/>
            <a:ext cx="3389400" cy="11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>
                <a:solidFill>
                  <a:srgbClr val="000000"/>
                </a:solidFill>
              </a:rPr>
              <a:t>How college board can improve the statewide participation rates across the United States?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18150" y="1733088"/>
            <a:ext cx="1677325" cy="167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Overview</a:t>
            </a:r>
            <a:endParaRPr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2788" y="3968300"/>
            <a:ext cx="2990025" cy="780419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11913" y="3786775"/>
            <a:ext cx="3579299" cy="961938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1476675" y="1110300"/>
            <a:ext cx="6858000" cy="24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latin typeface="Proxima Nova"/>
                <a:ea typeface="Proxima Nova"/>
                <a:cs typeface="Proxima Nova"/>
                <a:sym typeface="Proxima Nova"/>
              </a:rPr>
              <a:t>ACT and SAT is a standardized test widely used in high school college for the admissions to U.S universities.</a:t>
            </a:r>
            <a:endParaRPr sz="18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latin typeface="Proxima Nova"/>
                <a:ea typeface="Proxima Nova"/>
                <a:cs typeface="Proxima Nova"/>
                <a:sym typeface="Proxima Nova"/>
              </a:rPr>
              <a:t>Datasets:</a:t>
            </a:r>
            <a:endParaRPr sz="18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-"/>
            </a:pPr>
            <a:r>
              <a:rPr lang="en-GB" sz="1800">
                <a:latin typeface="Proxima Nova"/>
                <a:ea typeface="Proxima Nova"/>
                <a:cs typeface="Proxima Nova"/>
                <a:sym typeface="Proxima Nova"/>
              </a:rPr>
              <a:t>50 states and 1 federal district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-"/>
            </a:pPr>
            <a:r>
              <a:rPr lang="en-GB" sz="1800">
                <a:latin typeface="Proxima Nova"/>
                <a:ea typeface="Proxima Nova"/>
                <a:cs typeface="Proxima Nova"/>
                <a:sym typeface="Proxima Nova"/>
              </a:rPr>
              <a:t>Participation rates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-"/>
            </a:pPr>
            <a:r>
              <a:rPr lang="en-GB" sz="1800">
                <a:latin typeface="Proxima Nova"/>
                <a:ea typeface="Proxima Nova"/>
                <a:cs typeface="Proxima Nova"/>
                <a:sym typeface="Proxima Nova"/>
              </a:rPr>
              <a:t>Score for various test components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Exploratory Data Analysis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>
            <a:spLocks noGrp="1"/>
          </p:cNvSpPr>
          <p:nvPr>
            <p:ph type="title"/>
          </p:nvPr>
        </p:nvSpPr>
        <p:spPr>
          <a:xfrm>
            <a:off x="311700" y="2691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SAT and ACT participation rate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150" y="1822050"/>
            <a:ext cx="4769326" cy="3109974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7"/>
          <p:cNvSpPr txBox="1"/>
          <p:nvPr/>
        </p:nvSpPr>
        <p:spPr>
          <a:xfrm>
            <a:off x="6052825" y="1508550"/>
            <a:ext cx="2406300" cy="17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8" name="Google Shape;88;p17"/>
          <p:cNvSpPr txBox="1"/>
          <p:nvPr/>
        </p:nvSpPr>
        <p:spPr>
          <a:xfrm>
            <a:off x="412500" y="967875"/>
            <a:ext cx="7576800" cy="13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latin typeface="Proxima Nova"/>
                <a:ea typeface="Proxima Nova"/>
                <a:cs typeface="Proxima Nova"/>
                <a:sym typeface="Proxima Nova"/>
              </a:rPr>
              <a:t>ACT participation is higher than SAT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latin typeface="Proxima Nova"/>
                <a:ea typeface="Proxima Nova"/>
                <a:cs typeface="Proxima Nova"/>
                <a:sym typeface="Proxima Nova"/>
              </a:rPr>
              <a:t>But SAT test is gaining popularity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30925" y="2539891"/>
            <a:ext cx="3333001" cy="216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>
            <a:spLocks noGrp="1"/>
          </p:cNvSpPr>
          <p:nvPr>
            <p:ph type="title"/>
          </p:nvPr>
        </p:nvSpPr>
        <p:spPr>
          <a:xfrm>
            <a:off x="0" y="202875"/>
            <a:ext cx="8890800" cy="101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Exploratory Data Analysis (II): Scores 2017 vs 2018 </a:t>
            </a: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90375" y="750925"/>
            <a:ext cx="3532217" cy="405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75675" y="750929"/>
            <a:ext cx="3196325" cy="40522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525" y="847300"/>
            <a:ext cx="4349749" cy="299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1999" y="719625"/>
            <a:ext cx="4443476" cy="31268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8637" y="76200"/>
            <a:ext cx="6466724" cy="490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>
            <a:spLocks noGrp="1"/>
          </p:cNvSpPr>
          <p:nvPr>
            <p:ph type="title"/>
          </p:nvPr>
        </p:nvSpPr>
        <p:spPr>
          <a:xfrm>
            <a:off x="311700" y="2763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Exploratory Data Analysis (III)</a:t>
            </a:r>
            <a:endParaRPr/>
          </a:p>
        </p:txBody>
      </p:sp>
      <p:sp>
        <p:nvSpPr>
          <p:cNvPr id="113" name="Google Shape;113;p21"/>
          <p:cNvSpPr txBox="1">
            <a:spLocks noGrp="1"/>
          </p:cNvSpPr>
          <p:nvPr>
            <p:ph type="body" idx="1"/>
          </p:nvPr>
        </p:nvSpPr>
        <p:spPr>
          <a:xfrm>
            <a:off x="311700" y="9387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The participation rates of SAT and ACT are inversely correlated to each other</a:t>
            </a:r>
            <a:endParaRPr/>
          </a:p>
        </p:txBody>
      </p:sp>
      <p:pic>
        <p:nvPicPr>
          <p:cNvPr id="114" name="Google Shape;11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2775" y="1372150"/>
            <a:ext cx="4313223" cy="3637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412</Words>
  <Application>Microsoft Macintosh PowerPoint</Application>
  <PresentationFormat>On-screen Show (16:9)</PresentationFormat>
  <Paragraphs>59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Proxima Nova</vt:lpstr>
      <vt:lpstr>Spearmint</vt:lpstr>
      <vt:lpstr>SAT &amp; ACT Analysis</vt:lpstr>
      <vt:lpstr>Problem Statement</vt:lpstr>
      <vt:lpstr>Overview</vt:lpstr>
      <vt:lpstr>Exploratory Data Analysis</vt:lpstr>
      <vt:lpstr>SAT and ACT participation rate </vt:lpstr>
      <vt:lpstr>Exploratory Data Analysis (II): Scores 2017 vs 2018  </vt:lpstr>
      <vt:lpstr>PowerPoint Presentation</vt:lpstr>
      <vt:lpstr>PowerPoint Presentation</vt:lpstr>
      <vt:lpstr>Exploratory Data Analysis (III)</vt:lpstr>
      <vt:lpstr>PowerPoint Presentation</vt:lpstr>
      <vt:lpstr>Exploratory Data Analysis (IV)</vt:lpstr>
      <vt:lpstr>Conclusion &amp; Recommendations</vt:lpstr>
      <vt:lpstr>Conclusion</vt:lpstr>
      <vt:lpstr>Recommendations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SAT &amp; ACT Analysis</dc:title>
  <cp:lastModifiedBy>xxmalamute</cp:lastModifiedBy>
  <cp:revision>1</cp:revision>
  <dcterms:modified xsi:type="dcterms:W3CDTF">2020-04-20T06:10:14Z</dcterms:modified>
</cp:coreProperties>
</file>