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  <p:sldMasterId id="2147483672" r:id="rId3"/>
  </p:sldMasterIdLst>
  <p:notesMasterIdLst>
    <p:notesMasterId r:id="rId16"/>
  </p:notesMasterIdLst>
  <p:handoutMasterIdLst>
    <p:handoutMasterId r:id="rId17"/>
  </p:handoutMasterIdLst>
  <p:sldIdLst>
    <p:sldId id="321" r:id="rId4"/>
    <p:sldId id="274" r:id="rId5"/>
    <p:sldId id="327" r:id="rId6"/>
    <p:sldId id="320" r:id="rId7"/>
    <p:sldId id="324" r:id="rId8"/>
    <p:sldId id="328" r:id="rId9"/>
    <p:sldId id="329" r:id="rId10"/>
    <p:sldId id="330" r:id="rId11"/>
    <p:sldId id="325" r:id="rId12"/>
    <p:sldId id="326" r:id="rId13"/>
    <p:sldId id="331" r:id="rId14"/>
    <p:sldId id="332" r:id="rId15"/>
  </p:sldIdLst>
  <p:sldSz cx="12192000" cy="6858000"/>
  <p:notesSz cx="6858000" cy="9144000"/>
  <p:embeddedFontLst>
    <p:embeddedFont>
      <p:font typeface="Calibri" panose="020F0502020204030204" pitchFamily="34" charset="-128"/>
      <p:regular r:id="rId18"/>
      <p:bold r:id="rId19"/>
      <p:italic r:id="rId20"/>
      <p:boldItalic r:id="rId21"/>
    </p:embeddedFont>
  </p:embeddedFontLst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83">
          <p15:clr>
            <a:srgbClr val="A4A3A4"/>
          </p15:clr>
        </p15:guide>
        <p15:guide id="2" orient="horz" pos="797">
          <p15:clr>
            <a:srgbClr val="A4A3A4"/>
          </p15:clr>
        </p15:guide>
        <p15:guide id="3" orient="horz" pos="1593">
          <p15:clr>
            <a:srgbClr val="A4A3A4"/>
          </p15:clr>
        </p15:guide>
        <p15:guide id="4" orient="horz" pos="2470">
          <p15:clr>
            <a:srgbClr val="A4A3A4"/>
          </p15:clr>
        </p15:guide>
        <p15:guide id="5" orient="horz" pos="3006">
          <p15:clr>
            <a:srgbClr val="A4A3A4"/>
          </p15:clr>
        </p15:guide>
        <p15:guide id="6" orient="horz" pos="3638">
          <p15:clr>
            <a:srgbClr val="A4A3A4"/>
          </p15:clr>
        </p15:guide>
        <p15:guide id="7" orient="horz" pos="725">
          <p15:clr>
            <a:srgbClr val="A4A3A4"/>
          </p15:clr>
        </p15:guide>
        <p15:guide id="8" orient="horz" pos="3296">
          <p15:clr>
            <a:srgbClr val="A4A3A4"/>
          </p15:clr>
        </p15:guide>
        <p15:guide id="9" orient="horz" pos="1377">
          <p15:clr>
            <a:srgbClr val="A4A3A4"/>
          </p15:clr>
        </p15:guide>
        <p15:guide id="10" orient="horz" pos="2211">
          <p15:clr>
            <a:srgbClr val="A4A3A4"/>
          </p15:clr>
        </p15:guide>
        <p15:guide id="11" pos="7166">
          <p15:clr>
            <a:srgbClr val="A4A3A4"/>
          </p15:clr>
        </p15:guide>
        <p15:guide id="12" pos="781">
          <p15:clr>
            <a:srgbClr val="A4A3A4"/>
          </p15:clr>
        </p15:guide>
        <p15:guide id="13" pos="5107">
          <p15:clr>
            <a:srgbClr val="A4A3A4"/>
          </p15:clr>
        </p15:guide>
        <p15:guide id="14" pos="2579">
          <p15:clr>
            <a:srgbClr val="A4A3A4"/>
          </p15:clr>
        </p15:guide>
        <p15:guide id="15" pos="545">
          <p15:clr>
            <a:srgbClr val="A4A3A4"/>
          </p15:clr>
        </p15:guide>
        <p15:guide id="16" pos="1384">
          <p15:clr>
            <a:srgbClr val="A4A3A4"/>
          </p15:clr>
        </p15:guide>
        <p15:guide id="17" pos="2751">
          <p15:clr>
            <a:srgbClr val="A4A3A4"/>
          </p15:clr>
        </p15:guide>
        <p15:guide id="18" pos="2304">
          <p15:clr>
            <a:srgbClr val="A4A3A4"/>
          </p15:clr>
        </p15:guide>
        <p15:guide id="19" pos="6653">
          <p15:clr>
            <a:srgbClr val="A4A3A4"/>
          </p15:clr>
        </p15:guide>
        <p15:guide id="20" pos="5395">
          <p15:clr>
            <a:srgbClr val="A4A3A4"/>
          </p15:clr>
        </p15:guide>
        <p15:guide id="21" pos="6874">
          <p15:clr>
            <a:srgbClr val="A4A3A4"/>
          </p15:clr>
        </p15:guide>
        <p15:guide id="22" pos="4338">
          <p15:clr>
            <a:srgbClr val="A4A3A4"/>
          </p15:clr>
        </p15:guide>
        <p15:guide id="23" pos="1523">
          <p15:clr>
            <a:srgbClr val="A4A3A4"/>
          </p15:clr>
        </p15:guide>
        <p15:guide id="24" pos="3652">
          <p15:clr>
            <a:srgbClr val="A4A3A4"/>
          </p15:clr>
        </p15:guide>
        <p15:guide id="25" pos="4070">
          <p15:clr>
            <a:srgbClr val="A4A3A4"/>
          </p15:clr>
        </p15:guide>
        <p15:guide id="26" pos="5618">
          <p15:clr>
            <a:srgbClr val="A4A3A4"/>
          </p15:clr>
        </p15:guide>
        <p15:guide id="27" pos="6131">
          <p15:clr>
            <a:srgbClr val="A4A3A4"/>
          </p15:clr>
        </p15:guide>
        <p15:guide id="28" pos="5858">
          <p15:clr>
            <a:srgbClr val="A4A3A4"/>
          </p15:clr>
        </p15:guide>
        <p15:guide id="29" pos="3136">
          <p15:clr>
            <a:srgbClr val="A4A3A4"/>
          </p15:clr>
        </p15:guide>
        <p15:guide id="30" pos="3318">
          <p15:clr>
            <a:srgbClr val="A4A3A4"/>
          </p15:clr>
        </p15:guide>
        <p15:guide id="31" pos="19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0019"/>
    <a:srgbClr val="FF1D48"/>
    <a:srgbClr val="E60000"/>
    <a:srgbClr val="FC2912"/>
    <a:srgbClr val="FD2913"/>
    <a:srgbClr val="A20000"/>
    <a:srgbClr val="7F7F7F"/>
    <a:srgbClr val="C80000"/>
    <a:srgbClr val="CE4854"/>
    <a:srgbClr val="D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26" y="102"/>
      </p:cViewPr>
      <p:guideLst>
        <p:guide orient="horz" pos="1883"/>
        <p:guide orient="horz" pos="797"/>
        <p:guide orient="horz" pos="1593"/>
        <p:guide orient="horz" pos="2470"/>
        <p:guide orient="horz" pos="3006"/>
        <p:guide orient="horz" pos="3638"/>
        <p:guide orient="horz" pos="725"/>
        <p:guide orient="horz" pos="3296"/>
        <p:guide orient="horz" pos="1377"/>
        <p:guide orient="horz" pos="2211"/>
        <p:guide pos="7166"/>
        <p:guide pos="781"/>
        <p:guide pos="5107"/>
        <p:guide pos="2579"/>
        <p:guide pos="545"/>
        <p:guide pos="1384"/>
        <p:guide pos="2751"/>
        <p:guide pos="2304"/>
        <p:guide pos="6653"/>
        <p:guide pos="5395"/>
        <p:guide pos="6874"/>
        <p:guide pos="4338"/>
        <p:guide pos="1523"/>
        <p:guide pos="3652"/>
        <p:guide pos="4070"/>
        <p:guide pos="5618"/>
        <p:guide pos="6131"/>
        <p:guide pos="5858"/>
        <p:guide pos="3136"/>
        <p:guide pos="3318"/>
        <p:guide pos="19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4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font" Target="fonts/font2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dirty="0">
                <a:effectLst/>
                <a:ea typeface="Microsoft YaHei UI" panose="020B0503020204020204" pitchFamily="34" charset="-122"/>
              </a:rPr>
              <a:t>后来确定下</a:t>
            </a:r>
            <a:r>
              <a:rPr lang="en-US" altLang="zh-CN" sz="1800" dirty="0">
                <a:effectLst/>
                <a:ea typeface="Microsoft YaHei UI" panose="020B0503020204020204" pitchFamily="34" charset="-122"/>
              </a:rPr>
              <a:t>API</a:t>
            </a:r>
            <a:r>
              <a:rPr lang="zh-CN" altLang="zh-CN" sz="1800" dirty="0">
                <a:effectLst/>
                <a:ea typeface="Microsoft YaHei UI" panose="020B0503020204020204" pitchFamily="34" charset="-122"/>
              </a:rPr>
              <a:t>接口、开发了一段时间，对相关功能有了充分理解后，</a:t>
            </a:r>
            <a:r>
              <a:rPr lang="zh-CN" altLang="en-US" sz="1800" dirty="0">
                <a:effectLst/>
                <a:ea typeface="Microsoft YaHei UI" panose="020B0503020204020204" pitchFamily="34" charset="-122"/>
              </a:rPr>
              <a:t>就对前端应该是什么样子有比较明确的认知了。</a:t>
            </a:r>
            <a:endParaRPr lang="zh-CN" altLang="zh-CN" sz="1800" dirty="0">
              <a:effectLst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013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5E88-713A-49A4-B58A-1B7AA1CE689A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B850-F4CB-4654-A05C-438384ACD5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5E88-713A-49A4-B58A-1B7AA1CE689A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B850-F4CB-4654-A05C-438384ACD5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5E88-713A-49A4-B58A-1B7AA1CE689A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B850-F4CB-4654-A05C-438384ACD5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5E88-713A-49A4-B58A-1B7AA1CE689A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B850-F4CB-4654-A05C-438384ACD5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5E88-713A-49A4-B58A-1B7AA1CE689A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B850-F4CB-4654-A05C-438384ACD5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logo_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8175" y="106680"/>
            <a:ext cx="2480310" cy="7816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5E88-713A-49A4-B58A-1B7AA1CE689A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B850-F4CB-4654-A05C-438384ACD5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5E88-713A-49A4-B58A-1B7AA1CE689A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B850-F4CB-4654-A05C-438384ACD5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5E88-713A-49A4-B58A-1B7AA1CE689A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B850-F4CB-4654-A05C-438384ACD5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5E88-713A-49A4-B58A-1B7AA1CE689A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B850-F4CB-4654-A05C-438384ACD5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5E88-713A-49A4-B58A-1B7AA1CE689A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B850-F4CB-4654-A05C-438384ACD5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5E88-713A-49A4-B58A-1B7AA1CE689A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B850-F4CB-4654-A05C-438384ACD5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5E88-713A-49A4-B58A-1B7AA1CE689A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B850-F4CB-4654-A05C-438384ACD5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logo_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8175" y="106680"/>
            <a:ext cx="2480310" cy="7816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5E88-713A-49A4-B58A-1B7AA1CE689A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B850-F4CB-4654-A05C-438384ACD5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5E88-713A-49A4-B58A-1B7AA1CE689A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B850-F4CB-4654-A05C-438384ACD5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5E88-713A-49A4-B58A-1B7AA1CE689A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B850-F4CB-4654-A05C-438384ACD5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5E88-713A-49A4-B58A-1B7AA1CE689A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B850-F4CB-4654-A05C-438384ACD5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5E88-713A-49A4-B58A-1B7AA1CE689A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B850-F4CB-4654-A05C-438384ACD5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logo_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8175" y="106680"/>
            <a:ext cx="2480310" cy="7816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5E88-713A-49A4-B58A-1B7AA1CE689A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B850-F4CB-4654-A05C-438384ACD5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5E88-713A-49A4-B58A-1B7AA1CE689A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B850-F4CB-4654-A05C-438384ACD5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5E88-713A-49A4-B58A-1B7AA1CE689A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B850-F4CB-4654-A05C-438384ACD5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5E88-713A-49A4-B58A-1B7AA1CE689A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B850-F4CB-4654-A05C-438384ACD5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5E88-713A-49A4-B58A-1B7AA1CE689A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B850-F4CB-4654-A05C-438384ACD5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5E88-713A-49A4-B58A-1B7AA1CE689A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B850-F4CB-4654-A05C-438384ACD5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5E88-713A-49A4-B58A-1B7AA1CE689A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B850-F4CB-4654-A05C-438384ACD5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5E88-713A-49A4-B58A-1B7AA1CE689A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B850-F4CB-4654-A05C-438384ACD5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5E88-713A-49A4-B58A-1B7AA1CE689A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B850-F4CB-4654-A05C-438384ACD5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5E88-713A-49A4-B58A-1B7AA1CE689A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B850-F4CB-4654-A05C-438384ACD5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5E88-713A-49A4-B58A-1B7AA1CE689A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B850-F4CB-4654-A05C-438384ACD5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5E88-713A-49A4-B58A-1B7AA1CE689A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B850-F4CB-4654-A05C-438384ACD5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5E88-713A-49A4-B58A-1B7AA1CE689A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B850-F4CB-4654-A05C-438384ACD5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5E88-713A-49A4-B58A-1B7AA1CE689A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B850-F4CB-4654-A05C-438384ACD5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5E88-713A-49A4-B58A-1B7AA1CE689A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B850-F4CB-4654-A05C-438384ACD5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5E88-713A-49A4-B58A-1B7AA1CE689A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B850-F4CB-4654-A05C-438384ACD5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55E88-713A-49A4-B58A-1B7AA1CE689A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9B850-F4CB-4654-A05C-438384ACD5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55E88-713A-49A4-B58A-1B7AA1CE689A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9B850-F4CB-4654-A05C-438384ACD5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55E88-713A-49A4-B58A-1B7AA1CE689A}" type="datetimeFigureOut">
              <a:rPr lang="zh-CN" altLang="en-US" smtClean="0"/>
              <a:t>2022/8/24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9B850-F4CB-4654-A05C-438384ACD5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15" descr="07.pn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726430" y="52191"/>
            <a:ext cx="6384925" cy="398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/>
              <a:t>前后端大作业报告</a:t>
            </a:r>
            <a:endParaRPr lang="zh-CN" altLang="en-US" sz="2400">
              <a:sym typeface="+mn-ea"/>
            </a:endParaRP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1524000" y="3338830"/>
            <a:ext cx="9144000" cy="499110"/>
          </a:xfrm>
        </p:spPr>
        <p:txBody>
          <a:bodyPr/>
          <a:lstStyle/>
          <a:p>
            <a:pPr algn="r"/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机器学习模型服务</a:t>
            </a:r>
          </a:p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10562235" y="5232731"/>
            <a:ext cx="1629765" cy="1625269"/>
            <a:chOff x="1776601" y="4199797"/>
            <a:chExt cx="1629765" cy="1625269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3" cstate="email"/>
            <a:stretch>
              <a:fillRect/>
            </a:stretch>
          </p:blipFill>
          <p:spPr>
            <a:xfrm>
              <a:off x="1776601" y="4199797"/>
              <a:ext cx="1629765" cy="1625269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 cstate="email"/>
            <a:stretch>
              <a:fillRect/>
            </a:stretch>
          </p:blipFill>
          <p:spPr>
            <a:xfrm>
              <a:off x="2588959" y="4371564"/>
              <a:ext cx="444796" cy="912759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1524000" y="3837940"/>
            <a:ext cx="914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组长：林智鑫</a:t>
            </a:r>
          </a:p>
          <a:p>
            <a:pPr algn="ctr"/>
            <a:r>
              <a:rPr lang="zh-CN" altLang="en-US"/>
              <a:t>组员：郝浩淼、张值玮、汪静雅、任玿呈、胡梦箫</a:t>
            </a:r>
          </a:p>
          <a:p>
            <a:pPr algn="ctr"/>
            <a:r>
              <a:rPr lang="en-US" altLang="zh-CN"/>
              <a:t>2022-8-24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后端部分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任务部分：</a:t>
            </a:r>
          </a:p>
          <a:p>
            <a:r>
              <a:rPr lang="zh-CN" altLang="en-US" dirty="0"/>
              <a:t>等待返回（添加任务）、查询所有任务大概信息、查询具体任务详细信息、下载任务的结果。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1C7DB6-4243-4447-ACF1-2FAEBCAD4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766" y="3328139"/>
            <a:ext cx="2161905" cy="19904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66218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sym typeface="+mn-ea"/>
              </a:rPr>
              <a:t>单元测试结果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268473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E4094368-7935-4815-98FA-0AF6E6EC4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150" y="0"/>
            <a:ext cx="81737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66218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sym typeface="+mn-ea"/>
              </a:rPr>
              <a:t>项目演示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819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15" descr="07.pn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726430" y="52191"/>
            <a:ext cx="6384925" cy="398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总体思路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前后端完全分离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前后端之间的交互完全通过规范</a:t>
            </a:r>
            <a:r>
              <a:rPr lang="en-US" altLang="zh-CN" dirty="0"/>
              <a:t>API</a:t>
            </a:r>
            <a:r>
              <a:rPr lang="zh-CN" altLang="en-US" dirty="0"/>
              <a:t>来实现，互不干扰。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前端使用</a:t>
            </a:r>
            <a:r>
              <a:rPr lang="en-US" altLang="zh-CN" dirty="0"/>
              <a:t>Mock</a:t>
            </a:r>
            <a:r>
              <a:rPr lang="zh-CN" altLang="en-US" dirty="0"/>
              <a:t>数据，后端接口单独测试，最后联调。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模块化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/>
                </a:solidFill>
              </a:rPr>
              <a:t>后端</a:t>
            </a:r>
            <a:r>
              <a:rPr lang="en-US" altLang="zh-CN" dirty="0">
                <a:solidFill>
                  <a:schemeClr val="tx1"/>
                </a:solidFill>
              </a:rPr>
              <a:t>API</a:t>
            </a:r>
            <a:r>
              <a:rPr lang="zh-CN" altLang="en-US" dirty="0">
                <a:solidFill>
                  <a:schemeClr val="tx1"/>
                </a:solidFill>
              </a:rPr>
              <a:t>分模块完成，方便分工。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/>
                </a:solidFill>
              </a:rPr>
              <a:t>数据结构进行封装，防止暴露具体的数据与模型。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0562235" y="5232731"/>
            <a:ext cx="1629765" cy="1625269"/>
            <a:chOff x="1776601" y="4199797"/>
            <a:chExt cx="1629765" cy="1625269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3" cstate="email"/>
            <a:stretch>
              <a:fillRect/>
            </a:stretch>
          </p:blipFill>
          <p:spPr>
            <a:xfrm>
              <a:off x="1776601" y="4199797"/>
              <a:ext cx="1629765" cy="1625269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 cstate="email"/>
            <a:stretch>
              <a:fillRect/>
            </a:stretch>
          </p:blipFill>
          <p:spPr>
            <a:xfrm>
              <a:off x="2588959" y="4371564"/>
              <a:ext cx="444796" cy="91275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分工情况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接口制定</a:t>
            </a:r>
            <a:r>
              <a:rPr lang="en-US" altLang="zh-CN" dirty="0">
                <a:solidFill>
                  <a:schemeClr val="tx1"/>
                </a:solidFill>
              </a:rPr>
              <a:t>		</a:t>
            </a:r>
            <a:r>
              <a:rPr lang="zh-CN" altLang="en-US" dirty="0">
                <a:solidFill>
                  <a:schemeClr val="tx1"/>
                </a:solidFill>
              </a:rPr>
              <a:t>林智鑫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前端</a:t>
            </a:r>
            <a:r>
              <a:rPr lang="en-US" altLang="zh-CN" dirty="0">
                <a:solidFill>
                  <a:schemeClr val="tx1"/>
                </a:solidFill>
              </a:rPr>
              <a:t>		</a:t>
            </a:r>
            <a:r>
              <a:rPr lang="zh-CN" altLang="en-US" dirty="0">
                <a:solidFill>
                  <a:schemeClr val="tx1"/>
                </a:solidFill>
              </a:rPr>
              <a:t>林智鑫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模型部分</a:t>
            </a:r>
            <a:r>
              <a:rPr lang="en-US" altLang="zh-CN" dirty="0">
                <a:solidFill>
                  <a:schemeClr val="tx1"/>
                </a:solidFill>
              </a:rPr>
              <a:t>		</a:t>
            </a:r>
            <a:r>
              <a:rPr lang="zh-CN" altLang="en-US" dirty="0"/>
              <a:t>张值玮、汪静雅</a:t>
            </a:r>
            <a:endParaRPr lang="en-US" altLang="zh-CN" dirty="0"/>
          </a:p>
          <a:p>
            <a:r>
              <a:rPr lang="zh-CN" altLang="en-US" dirty="0">
                <a:solidFill>
                  <a:schemeClr val="tx1"/>
                </a:solidFill>
              </a:rPr>
              <a:t>使用</a:t>
            </a:r>
            <a:r>
              <a:rPr lang="zh-CN" altLang="en-US" dirty="0"/>
              <a:t>模型预测</a:t>
            </a:r>
            <a:r>
              <a:rPr lang="en-US" altLang="zh-CN" dirty="0"/>
              <a:t>	</a:t>
            </a:r>
            <a:r>
              <a:rPr lang="zh-CN" altLang="en-US" dirty="0"/>
              <a:t>林智鑫</a:t>
            </a:r>
            <a:endParaRPr lang="en-US" altLang="zh-CN" dirty="0"/>
          </a:p>
          <a:p>
            <a:r>
              <a:rPr lang="zh-CN" altLang="en-US" dirty="0">
                <a:solidFill>
                  <a:schemeClr val="tx1"/>
                </a:solidFill>
              </a:rPr>
              <a:t>服务部分</a:t>
            </a:r>
            <a:r>
              <a:rPr lang="en-US" altLang="zh-CN" dirty="0">
                <a:solidFill>
                  <a:schemeClr val="tx1"/>
                </a:solidFill>
              </a:rPr>
              <a:t>		</a:t>
            </a:r>
            <a:r>
              <a:rPr lang="zh-CN" altLang="en-US" dirty="0">
                <a:solidFill>
                  <a:schemeClr val="tx1"/>
                </a:solidFill>
              </a:rPr>
              <a:t>郝浩淼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/>
              <a:t>任务部分</a:t>
            </a:r>
            <a:r>
              <a:rPr lang="en-US" altLang="zh-CN" dirty="0"/>
              <a:t>		</a:t>
            </a:r>
            <a:r>
              <a:rPr lang="zh-CN" altLang="en-US" dirty="0"/>
              <a:t>林智鑫、张值玮</a:t>
            </a:r>
            <a:r>
              <a:rPr lang="en-US" altLang="zh-CN" dirty="0">
                <a:solidFill>
                  <a:schemeClr val="tx1"/>
                </a:solidFill>
              </a:rPr>
              <a:t>		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5" name="图片 15" descr="07.pn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726430" y="52191"/>
            <a:ext cx="6384925" cy="398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组合 21"/>
          <p:cNvGrpSpPr/>
          <p:nvPr/>
        </p:nvGrpSpPr>
        <p:grpSpPr>
          <a:xfrm>
            <a:off x="10562235" y="5232731"/>
            <a:ext cx="1629765" cy="1625269"/>
            <a:chOff x="1776601" y="4199797"/>
            <a:chExt cx="1629765" cy="1625269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3" cstate="email"/>
            <a:stretch>
              <a:fillRect/>
            </a:stretch>
          </p:blipFill>
          <p:spPr>
            <a:xfrm>
              <a:off x="1776601" y="4199797"/>
              <a:ext cx="1629765" cy="1625269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 cstate="email"/>
            <a:stretch>
              <a:fillRect/>
            </a:stretch>
          </p:blipFill>
          <p:spPr>
            <a:xfrm>
              <a:off x="2588959" y="4371564"/>
              <a:ext cx="444796" cy="912759"/>
            </a:xfrm>
            <a:prstGeom prst="rect">
              <a:avLst/>
            </a:prstGeom>
          </p:spPr>
        </p:pic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F4EA6CD9-C85F-43E1-B337-3410BA6044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7905" y="594060"/>
            <a:ext cx="2076190" cy="188571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82166F5-2A21-4111-A019-25445784A9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8844" y="1685282"/>
            <a:ext cx="2295238" cy="263809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F0F03F5-730A-4E31-8401-95B1106590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1766" y="3328139"/>
            <a:ext cx="2161905" cy="1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59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前端部分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完成人：</a:t>
            </a:r>
            <a:r>
              <a:rPr lang="zh-CN" altLang="en-US" dirty="0">
                <a:sym typeface="+mn-ea"/>
              </a:rPr>
              <a:t>林智鑫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主要困难：</a:t>
            </a: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初期不熟悉业务，不知如何设计</a:t>
            </a:r>
            <a:endParaRPr lang="en-US" altLang="zh-CN" dirty="0">
              <a:sym typeface="+mn-ea"/>
            </a:endParaRPr>
          </a:p>
          <a:p>
            <a:pPr marL="457200" lvl="1" indent="0">
              <a:buNone/>
            </a:pPr>
            <a:r>
              <a:rPr lang="zh-CN" altLang="en-US" sz="2000" dirty="0">
                <a:sym typeface="+mn-ea"/>
              </a:rPr>
              <a:t>解决：</a:t>
            </a:r>
            <a:endParaRPr lang="en-US" altLang="zh-CN" sz="2000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结合实际开发过程与参考文档理解</a:t>
            </a:r>
            <a:endParaRPr lang="en-US" altLang="zh-CN" dirty="0">
              <a:sym typeface="+mn-ea"/>
            </a:endParaRPr>
          </a:p>
          <a:p>
            <a:pPr marL="457200" lvl="1" indent="0">
              <a:buNone/>
            </a:pPr>
            <a:endParaRPr lang="en-US" altLang="zh-CN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内容多、代码量大</a:t>
            </a:r>
            <a:endParaRPr lang="en-US" altLang="zh-CN" dirty="0">
              <a:sym typeface="+mn-ea"/>
            </a:endParaRPr>
          </a:p>
          <a:p>
            <a:pPr marL="457200" lvl="1" indent="0">
              <a:buNone/>
            </a:pPr>
            <a:r>
              <a:rPr lang="zh-CN" altLang="en-US" sz="2000" dirty="0">
                <a:sym typeface="+mn-ea"/>
              </a:rPr>
              <a:t>解决：</a:t>
            </a:r>
          </a:p>
          <a:p>
            <a:pPr lvl="2"/>
            <a:r>
              <a:rPr lang="zh-CN" altLang="en-US" dirty="0">
                <a:sym typeface="+mn-ea"/>
              </a:rPr>
              <a:t>合理分块，让每部分功能明确，逻辑清晰</a:t>
            </a:r>
            <a:endParaRPr lang="en-US" altLang="zh-CN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表单、表格等复杂组件，数据由父组件传入，实现复用</a:t>
            </a:r>
            <a:endParaRPr lang="en-US" altLang="zh-CN" dirty="0">
              <a:sym typeface="+mn-ea"/>
            </a:endParaRPr>
          </a:p>
        </p:txBody>
      </p:sp>
      <p:pic>
        <p:nvPicPr>
          <p:cNvPr id="25" name="图片 15" descr="07.pn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726430" y="52191"/>
            <a:ext cx="6384925" cy="398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组合 21"/>
          <p:cNvGrpSpPr/>
          <p:nvPr/>
        </p:nvGrpSpPr>
        <p:grpSpPr>
          <a:xfrm>
            <a:off x="10562235" y="5232731"/>
            <a:ext cx="1629765" cy="1625269"/>
            <a:chOff x="1776601" y="4199797"/>
            <a:chExt cx="1629765" cy="1625269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4" cstate="email"/>
            <a:stretch>
              <a:fillRect/>
            </a:stretch>
          </p:blipFill>
          <p:spPr>
            <a:xfrm>
              <a:off x="1776601" y="4199797"/>
              <a:ext cx="1629765" cy="1625269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5" cstate="email"/>
            <a:stretch>
              <a:fillRect/>
            </a:stretch>
          </p:blipFill>
          <p:spPr>
            <a:xfrm>
              <a:off x="2588959" y="4371564"/>
              <a:ext cx="444796" cy="912759"/>
            </a:xfrm>
            <a:prstGeom prst="rect">
              <a:avLst/>
            </a:prstGeom>
          </p:spPr>
        </p:pic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0EA4F883-7AF8-4B6F-ACAA-D815A04ED5CE}"/>
              </a:ext>
            </a:extLst>
          </p:cNvPr>
          <p:cNvGrpSpPr/>
          <p:nvPr/>
        </p:nvGrpSpPr>
        <p:grpSpPr>
          <a:xfrm>
            <a:off x="6807343" y="513080"/>
            <a:ext cx="4925234" cy="5260750"/>
            <a:chOff x="5093213" y="927947"/>
            <a:chExt cx="4925234" cy="526075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453E39A-9B7B-409A-9D58-B687AA9EF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93213" y="927947"/>
              <a:ext cx="3754892" cy="4821741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4A917D5-2E57-43AE-ABE1-73E1410FFBC4}"/>
                </a:ext>
              </a:extLst>
            </p:cNvPr>
            <p:cNvSpPr txBox="1"/>
            <p:nvPr/>
          </p:nvSpPr>
          <p:spPr>
            <a:xfrm>
              <a:off x="7315352" y="5819365"/>
              <a:ext cx="2703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（项目目录）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模型功能和</a:t>
            </a:r>
            <a:r>
              <a:rPr lang="en-US" altLang="zh-CN" dirty="0"/>
              <a:t>API</a:t>
            </a:r>
            <a:r>
              <a:rPr lang="zh-CN" altLang="en-US" dirty="0"/>
              <a:t>部分：张值玮、汪静雅</a:t>
            </a:r>
            <a:r>
              <a:rPr lang="en-US" altLang="zh-CN" dirty="0"/>
              <a:t>  </a:t>
            </a:r>
            <a:r>
              <a:rPr lang="zh-CN" altLang="en-US" dirty="0"/>
              <a:t>由</a:t>
            </a:r>
            <a:r>
              <a:rPr lang="zh-CN" altLang="en-US" dirty="0">
                <a:sym typeface="+mn-ea"/>
              </a:rPr>
              <a:t>林智鑫规范化</a:t>
            </a:r>
            <a:endParaRPr lang="zh-CN" altLang="en-US" dirty="0"/>
          </a:p>
          <a:p>
            <a:r>
              <a:rPr lang="zh-CN" altLang="en-US" dirty="0"/>
              <a:t>张值玮部分：模型的添加、查询全部模型大致内容、查询某个模型具体内容、删除某个模型。</a:t>
            </a:r>
          </a:p>
          <a:p>
            <a:r>
              <a:rPr lang="zh-CN" altLang="en-US" dirty="0"/>
              <a:t>汪静雅部分：</a:t>
            </a:r>
            <a:r>
              <a:rPr lang="en-US" altLang="zh-CN" dirty="0"/>
              <a:t>#</a:t>
            </a:r>
            <a:r>
              <a:rPr lang="zh-CN" altLang="en-US" dirty="0"/>
              <a:t>待补充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zh-CN" altLang="en-US" sz="2800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1E85C3-9620-4A70-B676-216C84427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821" y="3429000"/>
            <a:ext cx="2076190" cy="18857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34092"/>
            <a:ext cx="10515600" cy="4351338"/>
          </a:xfrm>
        </p:spPr>
        <p:txBody>
          <a:bodyPr/>
          <a:lstStyle/>
          <a:p>
            <a:pPr fontAlgn="ctr">
              <a:spcBef>
                <a:spcPts val="0"/>
              </a:spcBef>
            </a:pPr>
            <a:r>
              <a:rPr lang="zh-CN" altLang="zh-CN" dirty="0"/>
              <a:t>使用模型预测</a:t>
            </a:r>
            <a:r>
              <a:rPr lang="zh-CN" altLang="en-US" dirty="0"/>
              <a:t>：林智鑫</a:t>
            </a:r>
            <a:endParaRPr lang="zh-CN" altLang="zh-CN" dirty="0"/>
          </a:p>
          <a:p>
            <a:endParaRPr lang="en-US" altLang="zh-CN" dirty="0"/>
          </a:p>
          <a:p>
            <a:r>
              <a:rPr lang="zh-CN" altLang="en-US" dirty="0"/>
              <a:t>分为单次预测与批量预测</a:t>
            </a:r>
            <a:r>
              <a:rPr lang="en-US" altLang="zh-CN" dirty="0"/>
              <a:t>2</a:t>
            </a:r>
            <a:r>
              <a:rPr lang="zh-CN" altLang="en-US" dirty="0"/>
              <a:t>类。</a:t>
            </a:r>
            <a:endParaRPr lang="en-US" altLang="zh-CN" dirty="0"/>
          </a:p>
          <a:p>
            <a:pPr lvl="1"/>
            <a:r>
              <a:rPr lang="zh-CN" altLang="en-US" dirty="0"/>
              <a:t>单次预测接受</a:t>
            </a:r>
            <a:r>
              <a:rPr lang="en-US" altLang="zh-CN" dirty="0" err="1"/>
              <a:t>dict</a:t>
            </a:r>
            <a:r>
              <a:rPr lang="zh-CN" altLang="en-US" dirty="0"/>
              <a:t>数据，返回</a:t>
            </a:r>
            <a:r>
              <a:rPr lang="en-US" altLang="zh-CN" dirty="0" err="1"/>
              <a:t>dict</a:t>
            </a:r>
            <a:r>
              <a:rPr lang="zh-CN" altLang="en-US" dirty="0"/>
              <a:t>结果；</a:t>
            </a:r>
            <a:endParaRPr lang="en-US" altLang="zh-CN" dirty="0"/>
          </a:p>
          <a:p>
            <a:pPr lvl="1"/>
            <a:r>
              <a:rPr lang="zh-CN" altLang="en-US" dirty="0"/>
              <a:t>批量预测接受</a:t>
            </a:r>
            <a:r>
              <a:rPr lang="en-US" altLang="zh-CN" dirty="0"/>
              <a:t>csv/zip</a:t>
            </a:r>
            <a:r>
              <a:rPr lang="zh-CN" altLang="en-US" dirty="0"/>
              <a:t>数据，返回</a:t>
            </a:r>
            <a:r>
              <a:rPr lang="en-US" altLang="zh-CN" dirty="0"/>
              <a:t>csv</a:t>
            </a:r>
            <a:r>
              <a:rPr lang="zh-CN" altLang="en-US" dirty="0"/>
              <a:t>文件。</a:t>
            </a:r>
          </a:p>
          <a:p>
            <a:pPr lvl="1"/>
            <a:r>
              <a:rPr lang="zh-CN" altLang="en-US" dirty="0"/>
              <a:t>将输入转化为</a:t>
            </a:r>
            <a:r>
              <a:rPr lang="en-US" altLang="zh-CN" dirty="0" err="1"/>
              <a:t>pmml</a:t>
            </a:r>
            <a:r>
              <a:rPr lang="zh-CN" altLang="en-US" dirty="0"/>
              <a:t>库与</a:t>
            </a:r>
            <a:r>
              <a:rPr lang="en-US" altLang="zh-CN" dirty="0" err="1"/>
              <a:t>onnxruntime</a:t>
            </a:r>
            <a:r>
              <a:rPr lang="zh-CN" altLang="en-US" dirty="0"/>
              <a:t>库所需格式，再将输出转化为我们所需的格式。</a:t>
            </a:r>
          </a:p>
        </p:txBody>
      </p:sp>
    </p:spTree>
    <p:extLst>
      <p:ext uri="{BB962C8B-B14F-4D97-AF65-F5344CB8AC3E}">
        <p14:creationId xmlns:p14="http://schemas.microsoft.com/office/powerpoint/2010/main" val="2286180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34092"/>
            <a:ext cx="4597400" cy="4351338"/>
          </a:xfrm>
        </p:spPr>
        <p:txBody>
          <a:bodyPr/>
          <a:lstStyle/>
          <a:p>
            <a:r>
              <a:rPr lang="zh-CN" altLang="en-US" dirty="0"/>
              <a:t>请求参数→库所需格式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000" dirty="0"/>
              <a:t>例：右方代码执行后，</a:t>
            </a:r>
            <a:r>
              <a:rPr lang="en-US" altLang="zh-CN" sz="2000" dirty="0" err="1"/>
              <a:t>inputData</a:t>
            </a:r>
            <a:r>
              <a:rPr lang="zh-CN" altLang="en-US" sz="2000" dirty="0"/>
              <a:t>为存有输入变量取值的字典。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json</a:t>
            </a:r>
            <a:r>
              <a:rPr lang="zh-CN" altLang="en-US" sz="2000" dirty="0"/>
              <a:t>传递图片，则使用</a:t>
            </a:r>
            <a:r>
              <a:rPr lang="en-US" altLang="zh-CN" sz="2000" dirty="0"/>
              <a:t>base64</a:t>
            </a:r>
            <a:r>
              <a:rPr lang="zh-CN" altLang="en-US" sz="2000" dirty="0"/>
              <a:t>编码，并在请求中附上标记以便识别。</a:t>
            </a:r>
            <a:endParaRPr lang="en-US" altLang="zh-CN" sz="2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EB64E66-0765-408E-AC31-B217C0587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381" y="1944897"/>
            <a:ext cx="5980952" cy="2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80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后端部分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34092"/>
            <a:ext cx="4597400" cy="4351338"/>
          </a:xfrm>
        </p:spPr>
        <p:txBody>
          <a:bodyPr/>
          <a:lstStyle/>
          <a:p>
            <a:r>
              <a:rPr lang="zh-CN" altLang="en-US" dirty="0"/>
              <a:t>批量预测（数据集）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000" dirty="0"/>
              <a:t>右为</a:t>
            </a:r>
            <a:r>
              <a:rPr lang="en-US" altLang="zh-CN" sz="2000" dirty="0"/>
              <a:t>csv</a:t>
            </a:r>
            <a:r>
              <a:rPr lang="zh-CN" altLang="en-US" sz="2000" dirty="0"/>
              <a:t>文件的处理。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zip</a:t>
            </a:r>
            <a:r>
              <a:rPr lang="zh-CN" altLang="en-US" sz="2000" dirty="0"/>
              <a:t>的处理则使用</a:t>
            </a:r>
            <a:r>
              <a:rPr lang="en-US" altLang="zh-CN" sz="2000" dirty="0" err="1"/>
              <a:t>zipfile</a:t>
            </a:r>
            <a:r>
              <a:rPr lang="zh-CN" altLang="en-US" sz="2000" dirty="0"/>
              <a:t>库，无需解压即可读取其中内容。</a:t>
            </a: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F6C254-86FA-4A18-91EA-0C1AADAAA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858" y="2100856"/>
            <a:ext cx="4980952" cy="104761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92A928D-C243-4F08-96F0-0EBA7C83D113}"/>
              </a:ext>
            </a:extLst>
          </p:cNvPr>
          <p:cNvSpPr txBox="1"/>
          <p:nvPr/>
        </p:nvSpPr>
        <p:spPr>
          <a:xfrm>
            <a:off x="5679858" y="1690688"/>
            <a:ext cx="28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PMML</a:t>
            </a:r>
            <a:r>
              <a:rPr lang="zh-CN" altLang="en-US" dirty="0"/>
              <a:t>处理</a:t>
            </a:r>
            <a:r>
              <a:rPr lang="en-US" altLang="zh-CN" dirty="0"/>
              <a:t>csv</a:t>
            </a:r>
            <a:r>
              <a:rPr lang="zh-CN" altLang="en-US" dirty="0"/>
              <a:t>文件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04F3486-198A-498B-9759-F4C4857C514E}"/>
              </a:ext>
            </a:extLst>
          </p:cNvPr>
          <p:cNvSpPr txBox="1"/>
          <p:nvPr/>
        </p:nvSpPr>
        <p:spPr>
          <a:xfrm>
            <a:off x="5679858" y="35248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ONNX</a:t>
            </a:r>
            <a:r>
              <a:rPr lang="zh-CN" altLang="en-US" dirty="0"/>
              <a:t>模型处理</a:t>
            </a:r>
            <a:r>
              <a:rPr lang="en-US" altLang="zh-CN" dirty="0"/>
              <a:t>csv</a:t>
            </a:r>
            <a:r>
              <a:rPr lang="zh-CN" altLang="en-US" dirty="0"/>
              <a:t>文件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8642455-90AB-43D9-8D4F-8E5B8DF21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858" y="4060086"/>
            <a:ext cx="5000000" cy="1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52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后端部分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服务功能和</a:t>
            </a:r>
            <a:r>
              <a:rPr lang="en-US" altLang="zh-CN"/>
              <a:t>API</a:t>
            </a:r>
            <a:r>
              <a:rPr lang="zh-CN" altLang="en-US"/>
              <a:t>部分：</a:t>
            </a:r>
            <a:r>
              <a:rPr lang="zh-CN" altLang="en-US">
                <a:sym typeface="+mn-ea"/>
              </a:rPr>
              <a:t>郝浩淼</a:t>
            </a:r>
          </a:p>
          <a:p>
            <a:r>
              <a:rPr lang="zh-CN" altLang="en-US"/>
              <a:t>添加服务、查询全部服务大概信息、查询具体服务详细信息、暂停与启动服务、删除服务、快速返回的实现。</a:t>
            </a:r>
          </a:p>
          <a:p>
            <a:r>
              <a:rPr lang="en-US" altLang="zh-CN"/>
              <a:t>#</a:t>
            </a:r>
            <a:r>
              <a:rPr lang="zh-CN" altLang="en-US"/>
              <a:t>不知道具体谁写的，待补充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3E2B68-6A80-4DE0-B207-CC8160469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507" y="681037"/>
            <a:ext cx="2295238" cy="263809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DdiMGQyZGE2NjY0NDIyM2NmZWQxZmFkMWE5NWE2Yz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496</Words>
  <Application>Microsoft Office PowerPoint</Application>
  <PresentationFormat>宽屏</PresentationFormat>
  <Paragraphs>66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Calibri</vt:lpstr>
      <vt:lpstr>Arial</vt:lpstr>
      <vt:lpstr>Office 主题​​</vt:lpstr>
      <vt:lpstr>1_Office 主题​​</vt:lpstr>
      <vt:lpstr>2_Office 主题​​</vt:lpstr>
      <vt:lpstr>前后端大作业报告</vt:lpstr>
      <vt:lpstr>总体思路</vt:lpstr>
      <vt:lpstr>分工情况</vt:lpstr>
      <vt:lpstr>前端部分</vt:lpstr>
      <vt:lpstr>后端部分</vt:lpstr>
      <vt:lpstr>后端部分</vt:lpstr>
      <vt:lpstr>后端部分</vt:lpstr>
      <vt:lpstr>后端部分</vt:lpstr>
      <vt:lpstr>后端部分</vt:lpstr>
      <vt:lpstr>后端部分</vt:lpstr>
      <vt:lpstr>单元测试结果</vt:lpstr>
      <vt:lpstr>项目演示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毕业答辩类</dc:title>
  <dc:subject>RP</dc:subject>
  <dc:creator/>
  <cp:keywords>RP</cp:keywords>
  <dc:description>RP</dc:description>
  <cp:lastModifiedBy>Hobart Lin</cp:lastModifiedBy>
  <cp:revision>12</cp:revision>
  <dcterms:created xsi:type="dcterms:W3CDTF">2018-03-09T06:26:00Z</dcterms:created>
  <dcterms:modified xsi:type="dcterms:W3CDTF">2022-08-24T03:14:17Z</dcterms:modified>
  <cp:category>RP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C2F74E33B8B8482EAD1C1EB221F472BD</vt:lpwstr>
  </property>
</Properties>
</file>