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1" userDrawn="1">
          <p15:clr>
            <a:srgbClr val="A4A3A4"/>
          </p15:clr>
        </p15:guide>
        <p15:guide id="2" pos="37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091"/>
        <p:guide pos="37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33f463077_0_1095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按时间线简述泛bev perception的一些工作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当我们在讨论BEV的时候，我们在讨论什么：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隐式/显式？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输入/feature/输出？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基于/不基于相机内外参？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融合？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多任务？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直接支持下游任务？跳过perception这一步？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我们主要关注：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BEV view transform中，2d到3d（BEV）这种位置关系该怎么建模？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加入一些性能的比较</a:t>
            </a:r>
            <a:endParaRPr lang="en-GB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乔宇要看线</a:t>
            </a:r>
            <a:endParaRPr lang="en-GB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王泰要看点</a:t>
            </a:r>
            <a:endParaRPr lang="en-GB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讲重点 突出重点</a:t>
            </a:r>
            <a:endParaRPr lang="en-GB"/>
          </a:p>
        </p:txBody>
      </p:sp>
      <p:sp>
        <p:nvSpPr>
          <p:cNvPr id="116" name="Google Shape;116;g2533f463077_0_109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63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311525" y="1109075"/>
            <a:ext cx="2528000" cy="266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65" b="1" i="1">
                <a:solidFill>
                  <a:srgbClr val="535353"/>
                </a:solidFill>
                <a:latin typeface="Lato"/>
                <a:ea typeface="Lato"/>
                <a:cs typeface="Lato"/>
                <a:sym typeface="Lato"/>
              </a:rPr>
              <a:t>2021.7</a:t>
            </a:r>
            <a:endParaRPr sz="1465" b="1" i="1">
              <a:solidFill>
                <a:srgbClr val="535353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234950" algn="l" rtl="0"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100"/>
              <a:buFont typeface="Lato"/>
              <a:buChar char="●"/>
            </a:pPr>
            <a:r>
              <a:rPr lang="en-GB" sz="1465">
                <a:solidFill>
                  <a:srgbClr val="535353"/>
                </a:solidFill>
                <a:latin typeface="Lato"/>
                <a:ea typeface="Lato"/>
                <a:cs typeface="Lato"/>
                <a:sym typeface="Lato"/>
              </a:rPr>
              <a:t>HDMapNet</a:t>
            </a:r>
            <a:endParaRPr lang="en-GB" sz="1465">
              <a:solidFill>
                <a:srgbClr val="535353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234950" algn="l" rtl="0"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100"/>
              <a:buFont typeface="Lato"/>
              <a:buChar char="●"/>
            </a:pPr>
            <a:r>
              <a:rPr lang="en-GB" sz="1465">
                <a:solidFill>
                  <a:srgbClr val="0746BE"/>
                </a:solidFill>
                <a:latin typeface="Lato"/>
                <a:ea typeface="Lato"/>
                <a:cs typeface="Lato"/>
                <a:sym typeface="Lato"/>
              </a:rPr>
              <a:t>Given HD map in BEV coordinates</a:t>
            </a:r>
            <a:endParaRPr lang="en-GB" sz="1465">
              <a:solidFill>
                <a:srgbClr val="0746BE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234950" algn="l" rtl="0"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100"/>
              <a:buFont typeface="Lato"/>
              <a:buChar char="●"/>
            </a:pPr>
            <a:r>
              <a:rPr lang="en-GB" sz="1465">
                <a:solidFill>
                  <a:srgbClr val="0746BE"/>
                </a:solidFill>
                <a:latin typeface="Lato"/>
                <a:ea typeface="Lato"/>
                <a:cs typeface="Lato"/>
                <a:sym typeface="Lato"/>
              </a:rPr>
              <a:t>Propose the aggregation of feature extracted from both Camera and LiDAR</a:t>
            </a:r>
            <a:endParaRPr lang="en-GB" sz="1465">
              <a:solidFill>
                <a:srgbClr val="0746BE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234950" algn="l" rtl="0"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100"/>
              <a:buFont typeface="Lato"/>
              <a:buChar char="●"/>
            </a:pPr>
            <a:endParaRPr lang="en-GB" sz="1465">
              <a:solidFill>
                <a:srgbClr val="535353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234950" algn="l" rtl="0"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100"/>
              <a:buFont typeface="Lato"/>
              <a:buChar char="●"/>
            </a:pPr>
            <a:endParaRPr sz="1465">
              <a:solidFill>
                <a:srgbClr val="53535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2907951" y="1109088"/>
            <a:ext cx="2607600" cy="198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65" b="1" i="1">
                <a:solidFill>
                  <a:srgbClr val="535353"/>
                </a:solidFill>
                <a:latin typeface="Lato"/>
                <a:ea typeface="Lato"/>
                <a:cs typeface="Lato"/>
                <a:sym typeface="Lato"/>
              </a:rPr>
              <a:t>2021.10-12</a:t>
            </a:r>
            <a:endParaRPr sz="1465" b="1" i="1">
              <a:solidFill>
                <a:srgbClr val="535353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234950" algn="l" rtl="0"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100"/>
              <a:buFont typeface="Lato"/>
              <a:buChar char="●"/>
            </a:pPr>
            <a:r>
              <a:rPr lang="en-GB" sz="1465">
                <a:solidFill>
                  <a:srgbClr val="535353"/>
                </a:solidFill>
                <a:latin typeface="Lato"/>
                <a:ea typeface="Lato"/>
                <a:cs typeface="Lato"/>
                <a:sym typeface="Lato"/>
              </a:rPr>
              <a:t>DETR3D</a:t>
            </a:r>
            <a:endParaRPr sz="1465">
              <a:solidFill>
                <a:srgbClr val="535353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234950" algn="l" rtl="0"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100"/>
              <a:buFont typeface="Lato"/>
              <a:buChar char="●"/>
            </a:pPr>
            <a:r>
              <a:rPr lang="en-GB" sz="1465">
                <a:solidFill>
                  <a:srgbClr val="535353"/>
                </a:solidFill>
                <a:latin typeface="Lato"/>
                <a:ea typeface="Lato"/>
                <a:cs typeface="Lato"/>
                <a:sym typeface="Lato"/>
              </a:rPr>
              <a:t>BEVDet</a:t>
            </a:r>
            <a:endParaRPr lang="en-GB" sz="1465">
              <a:solidFill>
                <a:srgbClr val="535353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234950" algn="l" rtl="0"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100"/>
              <a:buFont typeface="Lato"/>
              <a:buChar char="●"/>
            </a:pPr>
            <a:r>
              <a:rPr lang="en-GB" sz="1465">
                <a:solidFill>
                  <a:srgbClr val="0746BE"/>
                </a:solidFill>
                <a:latin typeface="Lato"/>
                <a:ea typeface="Lato"/>
                <a:cs typeface="Lato"/>
                <a:sym typeface="Lato"/>
              </a:rPr>
              <a:t>Fused Object Detection using omnidirectional cameras in BEV</a:t>
            </a:r>
            <a:endParaRPr lang="en-GB" sz="1465">
              <a:solidFill>
                <a:srgbClr val="0746BE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234950" algn="l" rtl="0"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100"/>
              <a:buFont typeface="Lato"/>
              <a:buChar char="●"/>
            </a:pPr>
            <a:endParaRPr sz="1465">
              <a:solidFill>
                <a:srgbClr val="53535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5981351" y="1109100"/>
            <a:ext cx="3090400" cy="176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65" b="1" i="1">
                <a:solidFill>
                  <a:srgbClr val="535353"/>
                </a:solidFill>
                <a:latin typeface="Lato"/>
                <a:ea typeface="Lato"/>
                <a:cs typeface="Lato"/>
                <a:sym typeface="Lato"/>
              </a:rPr>
              <a:t>2022.3</a:t>
            </a:r>
            <a:endParaRPr sz="1465" b="1" i="1">
              <a:solidFill>
                <a:srgbClr val="535353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234950" algn="l" rtl="0"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100"/>
              <a:buFont typeface="Lato"/>
              <a:buChar char="●"/>
            </a:pPr>
            <a:r>
              <a:rPr lang="en-GB" sz="1465" b="1">
                <a:solidFill>
                  <a:srgbClr val="535353"/>
                </a:solidFill>
                <a:latin typeface="Lato"/>
                <a:ea typeface="Lato"/>
                <a:cs typeface="Lato"/>
                <a:sym typeface="Lato"/>
              </a:rPr>
              <a:t>BEVFormer</a:t>
            </a:r>
            <a:endParaRPr sz="1465" b="1">
              <a:solidFill>
                <a:srgbClr val="535353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234950" algn="l" rtl="0"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100"/>
              <a:buFont typeface="Lato"/>
              <a:buChar char="●"/>
            </a:pPr>
            <a:r>
              <a:rPr lang="en-GB" sz="1465" b="1">
                <a:solidFill>
                  <a:srgbClr val="535353"/>
                </a:solidFill>
                <a:latin typeface="Lato"/>
                <a:ea typeface="Lato"/>
                <a:cs typeface="Lato"/>
                <a:sym typeface="Lato"/>
              </a:rPr>
              <a:t>PersFormer</a:t>
            </a:r>
            <a:endParaRPr lang="en-GB" sz="1465" b="1">
              <a:solidFill>
                <a:srgbClr val="535353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234950" algn="l" rtl="0"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100"/>
              <a:buFont typeface="Lato"/>
              <a:buChar char="●"/>
            </a:pPr>
            <a:r>
              <a:rPr lang="en-GB" sz="1465">
                <a:solidFill>
                  <a:srgbClr val="0746BE"/>
                </a:solidFill>
                <a:latin typeface="Lato"/>
                <a:ea typeface="Lato"/>
                <a:cs typeface="Lato"/>
                <a:sym typeface="Lato"/>
              </a:rPr>
              <a:t>Explicitly Construct BEV representation via camera parameters</a:t>
            </a:r>
            <a:endParaRPr sz="1465">
              <a:solidFill>
                <a:srgbClr val="0746BE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234950" algn="l" rtl="0"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100"/>
              <a:buFont typeface="Lato"/>
              <a:buChar char="●"/>
            </a:pPr>
            <a:endParaRPr sz="1465">
              <a:solidFill>
                <a:srgbClr val="53535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9222620" y="1109205"/>
            <a:ext cx="3022000" cy="198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5" b="1" i="1">
                <a:solidFill>
                  <a:srgbClr val="535353"/>
                </a:solidFill>
                <a:latin typeface="Lato"/>
                <a:ea typeface="Lato"/>
                <a:cs typeface="Lato"/>
                <a:sym typeface="Lato"/>
              </a:rPr>
              <a:t>UP to now</a:t>
            </a:r>
            <a:endParaRPr sz="1465" b="1" i="1">
              <a:solidFill>
                <a:srgbClr val="535353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234950" algn="l" rtl="0"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100"/>
              <a:buFont typeface="Lato"/>
              <a:buChar char="●"/>
            </a:pPr>
            <a:r>
              <a:rPr lang="en-GB" sz="1465">
                <a:solidFill>
                  <a:srgbClr val="535353"/>
                </a:solidFill>
                <a:latin typeface="Lato"/>
                <a:ea typeface="Lato"/>
                <a:cs typeface="Lato"/>
                <a:sym typeface="Lato"/>
              </a:rPr>
              <a:t>BEVFusion(Damo Academy)</a:t>
            </a:r>
            <a:endParaRPr sz="1465">
              <a:solidFill>
                <a:srgbClr val="535353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234950" algn="l" rtl="0"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100"/>
              <a:buFont typeface="Lato"/>
              <a:buChar char="●"/>
            </a:pPr>
            <a:r>
              <a:rPr lang="en-GB" sz="1465">
                <a:solidFill>
                  <a:srgbClr val="535353"/>
                </a:solidFill>
                <a:latin typeface="Lato"/>
                <a:ea typeface="Lato"/>
                <a:cs typeface="Lato"/>
                <a:sym typeface="Lato"/>
              </a:rPr>
              <a:t>BEVFusion(MIT)</a:t>
            </a:r>
            <a:endParaRPr sz="1465">
              <a:solidFill>
                <a:srgbClr val="535353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234950" algn="l" rtl="0"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100"/>
              <a:buFont typeface="Lato"/>
              <a:buChar char="●"/>
            </a:pPr>
            <a:r>
              <a:rPr lang="en-GB" sz="1465">
                <a:solidFill>
                  <a:srgbClr val="535353"/>
                </a:solidFill>
                <a:latin typeface="Lato"/>
                <a:ea typeface="Lato"/>
                <a:cs typeface="Lato"/>
                <a:sym typeface="Lato"/>
              </a:rPr>
              <a:t>FUTR3D</a:t>
            </a:r>
            <a:endParaRPr lang="en-GB" sz="1465">
              <a:solidFill>
                <a:srgbClr val="535353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234950" algn="l" rtl="0"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100"/>
              <a:buFont typeface="Lato"/>
              <a:buChar char="●"/>
            </a:pPr>
            <a:r>
              <a:rPr lang="en-GB" sz="1465">
                <a:solidFill>
                  <a:srgbClr val="0746BE"/>
                </a:solidFill>
                <a:latin typeface="Lato"/>
                <a:ea typeface="Lato"/>
                <a:cs typeface="Lato"/>
                <a:sym typeface="Lato"/>
              </a:rPr>
              <a:t>Multimodal feature fusion in BEV</a:t>
            </a:r>
            <a:endParaRPr sz="1465">
              <a:solidFill>
                <a:srgbClr val="0746BE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234950" algn="l" rtl="0"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100"/>
              <a:buFont typeface="Lato"/>
              <a:buChar char="●"/>
            </a:pPr>
            <a:endParaRPr sz="1465">
              <a:solidFill>
                <a:srgbClr val="53535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2860788" y="3865869"/>
            <a:ext cx="2903600" cy="632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spAutoFit/>
          </a:bodyPr>
          <a:lstStyle/>
          <a:p>
            <a:pPr marL="342900" lvl="0" indent="-23495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100"/>
              <a:buFont typeface="Lato"/>
              <a:buChar char="●"/>
            </a:pPr>
            <a:r>
              <a:rPr lang="en-GB" sz="1465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Implicitly processing BEV features100</a:t>
            </a:r>
            <a:endParaRPr sz="1465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224463" y="3865869"/>
            <a:ext cx="2903600" cy="407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spAutoFit/>
          </a:bodyPr>
          <a:lstStyle/>
          <a:p>
            <a:pPr marL="342900" lvl="0" indent="-23495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100"/>
              <a:buFont typeface="Lato"/>
              <a:buChar char="●"/>
            </a:pPr>
            <a:r>
              <a:rPr lang="en-GB" sz="1465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Output BEV Map</a:t>
            </a:r>
            <a:endParaRPr sz="1465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5917828" y="3865869"/>
            <a:ext cx="2903600" cy="632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spAutoFit/>
          </a:bodyPr>
          <a:lstStyle/>
          <a:p>
            <a:pPr marL="342900" lvl="0" indent="-23495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100"/>
              <a:buFont typeface="Lato"/>
              <a:buChar char="●"/>
            </a:pPr>
            <a:r>
              <a:rPr lang="en-GB" sz="1465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Explicitly processing BEV features</a:t>
            </a:r>
            <a:endParaRPr sz="1465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9222965" y="3865869"/>
            <a:ext cx="2903600" cy="632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spAutoFit/>
          </a:bodyPr>
          <a:lstStyle/>
          <a:p>
            <a:pPr marL="342900" lvl="0" indent="-23495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100"/>
              <a:buFont typeface="Lato"/>
              <a:buChar char="●"/>
            </a:pPr>
            <a:r>
              <a:rPr lang="en-GB" sz="1465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Fusion on the dimension of BEV-feature </a:t>
            </a:r>
            <a:endParaRPr sz="1465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5337" y="4490473"/>
            <a:ext cx="2334900" cy="175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552637" y="4472623"/>
            <a:ext cx="2607601" cy="1867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874788" y="4484237"/>
            <a:ext cx="2607600" cy="1961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9263788" y="4428832"/>
            <a:ext cx="2527800" cy="2072793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0" y="3205292"/>
            <a:ext cx="12192000" cy="71628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33" tIns="91433" rIns="91433" bIns="91433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5" b="1">
                <a:solidFill>
                  <a:srgbClr val="0B5394"/>
                </a:solidFill>
                <a:latin typeface="Lato"/>
                <a:ea typeface="Lato"/>
                <a:cs typeface="Lato"/>
                <a:sym typeface="Lato"/>
              </a:rPr>
              <a:t>Core Question: How to model the View Transformation from front view to BEV to obtain more effective features?</a:t>
            </a:r>
            <a:endParaRPr sz="1735" b="1">
              <a:solidFill>
                <a:srgbClr val="0B539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269551" y="1017100"/>
            <a:ext cx="11466400" cy="134800"/>
          </a:xfrm>
          <a:prstGeom prst="rightArrow">
            <a:avLst>
              <a:gd name="adj1" fmla="val 76763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18"/>
          <p:cNvSpPr txBox="1"/>
          <p:nvPr/>
        </p:nvSpPr>
        <p:spPr>
          <a:xfrm>
            <a:off x="338597" y="145921"/>
            <a:ext cx="10217600" cy="58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65" b="1">
                <a:solidFill>
                  <a:srgbClr val="025F84"/>
                </a:solidFill>
                <a:latin typeface="Lato"/>
                <a:ea typeface="Lato"/>
                <a:cs typeface="Lato"/>
                <a:sym typeface="Lato"/>
              </a:rPr>
              <a:t>Trending in Academia:   </a:t>
            </a:r>
            <a:r>
              <a:rPr lang="en-GB" sz="3200" b="1">
                <a:solidFill>
                  <a:srgbClr val="025F84"/>
                </a:solidFill>
                <a:latin typeface="Lato"/>
                <a:ea typeface="Lato"/>
                <a:cs typeface="Lato"/>
                <a:sym typeface="Lato"/>
              </a:rPr>
              <a:t>BEV Perception</a:t>
            </a:r>
            <a:endParaRPr sz="3065" b="1">
              <a:solidFill>
                <a:srgbClr val="025F8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1033145"/>
            <a:ext cx="5615305" cy="16402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08985" y="26670"/>
            <a:ext cx="515937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</a:pPr>
            <a:r>
              <a:rPr lang="en-US" b="1" kern="0">
                <a:solidFill>
                  <a:srgbClr val="005F83"/>
                </a:solidFill>
                <a:latin typeface="Lato"/>
                <a:ea typeface="Lato"/>
                <a:cs typeface="Lato"/>
              </a:rPr>
              <a:t>Modern Autonomous Driving Architecture</a:t>
            </a:r>
            <a:endParaRPr lang="en-US" b="1" kern="0">
              <a:solidFill>
                <a:srgbClr val="005F83"/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" y="579120"/>
            <a:ext cx="3203575" cy="12033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" y="1941195"/>
            <a:ext cx="3027045" cy="1336040"/>
          </a:xfrm>
          <a:prstGeom prst="rect">
            <a:avLst/>
          </a:prstGeom>
        </p:spPr>
      </p:pic>
      <p:sp>
        <p:nvSpPr>
          <p:cNvPr id="889" name="Google Shape;889;p74"/>
          <p:cNvSpPr txBox="1"/>
          <p:nvPr/>
        </p:nvSpPr>
        <p:spPr>
          <a:xfrm>
            <a:off x="3466465" y="1875155"/>
            <a:ext cx="2553335" cy="1189355"/>
          </a:xfrm>
          <a:prstGeom prst="rect">
            <a:avLst/>
          </a:prstGeom>
          <a:solidFill>
            <a:srgbClr val="CCE1F1"/>
          </a:solidFill>
          <a:ln w="12700" cmpd="sng">
            <a:noFill/>
            <a:prstDash val="dashDot"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005F83"/>
                </a:solidFill>
                <a:latin typeface="Lato"/>
                <a:ea typeface="Lato"/>
                <a:cs typeface="Lato"/>
                <a:sym typeface="Lato"/>
              </a:rPr>
              <a:t>BEVFormer</a:t>
            </a:r>
            <a:endParaRPr lang="en-US" sz="1000" b="1">
              <a:solidFill>
                <a:srgbClr val="005F8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The task framework for </a:t>
            </a:r>
            <a:r>
              <a:rPr lang="en-US" sz="1000" b="1">
                <a:solidFill>
                  <a:srgbClr val="005F83"/>
                </a:solidFill>
                <a:latin typeface="Lato"/>
                <a:ea typeface="Lato"/>
                <a:cs typeface="Lato"/>
                <a:sym typeface="Lato"/>
              </a:rPr>
              <a:t>perception</a:t>
            </a:r>
            <a:r>
              <a:rPr lang="en-US" altLang="zh-CN" sz="10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 based on </a:t>
            </a:r>
            <a:r>
              <a:rPr lang="en-US" sz="1000" b="1">
                <a:solidFill>
                  <a:srgbClr val="005F83"/>
                </a:solidFill>
                <a:latin typeface="Lato"/>
                <a:ea typeface="Lato"/>
                <a:cs typeface="Lato"/>
                <a:sym typeface="Lato"/>
              </a:rPr>
              <a:t>Deformable Attention</a:t>
            </a:r>
            <a:r>
              <a:rPr lang="en-US" altLang="zh-CN" sz="10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, which integrates </a:t>
            </a:r>
            <a:r>
              <a:rPr lang="en-US" sz="1000" b="1">
                <a:solidFill>
                  <a:srgbClr val="005F83"/>
                </a:solidFill>
                <a:latin typeface="Lato"/>
                <a:ea typeface="Lato"/>
                <a:cs typeface="Lato"/>
                <a:sym typeface="Lato"/>
              </a:rPr>
              <a:t>multi-camera</a:t>
            </a:r>
            <a:r>
              <a:rPr lang="en-US" altLang="zh-CN" sz="10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-US" sz="1000" b="1">
                <a:solidFill>
                  <a:srgbClr val="005F83"/>
                </a:solidFill>
                <a:latin typeface="Lato"/>
                <a:ea typeface="Lato"/>
                <a:cs typeface="Lato"/>
                <a:sym typeface="Lato"/>
              </a:rPr>
              <a:t>temporal features</a:t>
            </a:r>
            <a:endParaRPr lang="en-US" sz="1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0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0">
              <a:solidFill>
                <a:srgbClr val="7F7F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3" name="直接连接符 72"/>
          <p:cNvCxnSpPr/>
          <p:nvPr/>
        </p:nvCxnSpPr>
        <p:spPr>
          <a:xfrm flipH="1">
            <a:off x="3816578" y="1747112"/>
            <a:ext cx="1812290" cy="0"/>
          </a:xfrm>
          <a:prstGeom prst="line">
            <a:avLst/>
          </a:prstGeom>
          <a:ln w="25400" cmpd="sng">
            <a:solidFill>
              <a:schemeClr val="bg1">
                <a:lumMod val="50000"/>
              </a:schemeClr>
            </a:solidFill>
            <a:prstDash val="solid"/>
            <a:head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0" y="3615055"/>
            <a:ext cx="121297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 kern="0">
                <a:solidFill>
                  <a:srgbClr val="005F83"/>
                </a:solidFill>
                <a:latin typeface="Lato"/>
                <a:ea typeface="Lato"/>
                <a:cs typeface="Lato"/>
              </a:rPr>
              <a:t>Real-time prediction for temperature distribution on the cylinder head of RE011 via a deep learning framework</a:t>
            </a:r>
            <a:endParaRPr lang="en-US" sz="1600" b="1" kern="0">
              <a:solidFill>
                <a:srgbClr val="005F83"/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816350" y="498475"/>
            <a:ext cx="1744345" cy="1205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6425" y="2947670"/>
            <a:ext cx="2376000" cy="667079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>
          <a:xfrm rot="16200000" flipH="1">
            <a:off x="11076238" y="2767897"/>
            <a:ext cx="360000" cy="0"/>
          </a:xfrm>
          <a:prstGeom prst="line">
            <a:avLst/>
          </a:prstGeom>
          <a:ln w="25400" cmpd="sng">
            <a:solidFill>
              <a:schemeClr val="bg1">
                <a:lumMod val="50000"/>
              </a:schemeClr>
            </a:solidFill>
            <a:prstDash val="solid"/>
            <a:head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5145" y="4619625"/>
            <a:ext cx="3489960" cy="129349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6485" y="4549140"/>
            <a:ext cx="2241550" cy="126492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 flipH="1">
            <a:off x="6555333" y="5266917"/>
            <a:ext cx="720000" cy="0"/>
          </a:xfrm>
          <a:prstGeom prst="line">
            <a:avLst/>
          </a:prstGeom>
          <a:ln w="25400" cmpd="sng">
            <a:solidFill>
              <a:schemeClr val="bg1">
                <a:lumMod val="50000"/>
              </a:schemeClr>
            </a:solidFill>
            <a:prstDash val="solid"/>
            <a:head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365" y="5360670"/>
            <a:ext cx="1814619" cy="10800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7170" y="4030980"/>
            <a:ext cx="1851025" cy="117729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H="1">
            <a:off x="2112238" y="5208497"/>
            <a:ext cx="720000" cy="0"/>
          </a:xfrm>
          <a:prstGeom prst="line">
            <a:avLst/>
          </a:prstGeom>
          <a:ln w="25400" cmpd="sng">
            <a:solidFill>
              <a:schemeClr val="bg1">
                <a:lumMod val="50000"/>
              </a:schemeClr>
            </a:solidFill>
            <a:prstDash val="solid"/>
            <a:head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068195" y="4406265"/>
            <a:ext cx="1932305" cy="6908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1000">
                <a:solidFill>
                  <a:srgbClr val="7F7F7F"/>
                </a:solidFill>
                <a:latin typeface="Lato"/>
                <a:ea typeface="Lato"/>
                <a:cs typeface="Lato"/>
                <a:sym typeface="+mn-ea"/>
              </a:rPr>
              <a:t>Bicubic interpolation</a:t>
            </a:r>
            <a:endParaRPr lang="en-US" altLang="zh-CN" sz="1000">
              <a:solidFill>
                <a:srgbClr val="7F7F7F"/>
              </a:solidFill>
              <a:latin typeface="Lato"/>
              <a:ea typeface="Lato"/>
              <a:cs typeface="Lato"/>
              <a:sym typeface="+mn-ea"/>
            </a:endParaRPr>
          </a:p>
          <a:p>
            <a:r>
              <a:rPr lang="en-US" altLang="zh-CN" sz="1000">
                <a:solidFill>
                  <a:srgbClr val="7F7F7F"/>
                </a:solidFill>
                <a:latin typeface="Lato"/>
                <a:ea typeface="Lato"/>
                <a:cs typeface="Lato"/>
                <a:sym typeface="+mn-ea"/>
              </a:rPr>
              <a:t>Feature Pyramid Network</a:t>
            </a:r>
            <a:endParaRPr lang="en-US" altLang="zh-CN" sz="1000">
              <a:solidFill>
                <a:srgbClr val="7F7F7F"/>
              </a:solidFill>
              <a:latin typeface="Lato"/>
              <a:ea typeface="Lato"/>
              <a:cs typeface="Lato"/>
              <a:sym typeface="+mn-ea"/>
            </a:endParaRPr>
          </a:p>
          <a:p>
            <a:r>
              <a:rPr lang="en-US" altLang="zh-CN" sz="1000">
                <a:solidFill>
                  <a:srgbClr val="7F7F7F"/>
                </a:solidFill>
                <a:latin typeface="Lato"/>
                <a:ea typeface="Lato"/>
                <a:cs typeface="Lato"/>
                <a:sym typeface="+mn-ea"/>
              </a:rPr>
              <a:t>Spatial Pyramid Pooling</a:t>
            </a:r>
            <a:endParaRPr lang="en-US" altLang="zh-CN" sz="1000">
              <a:solidFill>
                <a:srgbClr val="7F7F7F"/>
              </a:solidFill>
              <a:latin typeface="Lato"/>
              <a:ea typeface="Lato"/>
              <a:cs typeface="Lato"/>
              <a:sym typeface="+mn-ea"/>
            </a:endParaRPr>
          </a:p>
          <a:p>
            <a:r>
              <a:rPr lang="en-US" altLang="zh-CN" sz="1000">
                <a:solidFill>
                  <a:srgbClr val="7F7F7F"/>
                </a:solidFill>
                <a:latin typeface="Lato"/>
                <a:ea typeface="Lato"/>
                <a:cs typeface="Lato"/>
                <a:sym typeface="+mn-ea"/>
              </a:rPr>
              <a:t>Residual Conv</a:t>
            </a:r>
            <a:endParaRPr lang="en-US" altLang="zh-CN" sz="1000">
              <a:solidFill>
                <a:srgbClr val="7F7F7F"/>
              </a:solidFill>
              <a:latin typeface="Lato"/>
              <a:ea typeface="Lato"/>
              <a:cs typeface="Lato"/>
              <a:sym typeface="+mn-ea"/>
            </a:endParaRPr>
          </a:p>
          <a:p>
            <a:endParaRPr lang="en-US" altLang="zh-CN" sz="1000">
              <a:solidFill>
                <a:srgbClr val="7F7F7F"/>
              </a:solidFill>
              <a:latin typeface="Lato"/>
              <a:ea typeface="Lato"/>
              <a:cs typeface="Lato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96000" y="4867910"/>
            <a:ext cx="1651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en-US" altLang="zh-CN" sz="1000">
                <a:solidFill>
                  <a:srgbClr val="7F7F7F"/>
                </a:solidFill>
                <a:latin typeface="Lato"/>
                <a:ea typeface="Lato"/>
                <a:cs typeface="Lato"/>
              </a:rPr>
              <a:t>Deforamble Attention</a:t>
            </a:r>
            <a:endParaRPr lang="en-US" altLang="zh-CN" sz="1000">
              <a:solidFill>
                <a:srgbClr val="7F7F7F"/>
              </a:solidFill>
              <a:latin typeface="Lato"/>
              <a:ea typeface="Lato"/>
              <a:cs typeface="Lato"/>
            </a:endParaRPr>
          </a:p>
          <a:p>
            <a:pPr algn="l">
              <a:buClrTx/>
              <a:buSzTx/>
              <a:buNone/>
            </a:pPr>
            <a:r>
              <a:rPr lang="en-US" altLang="zh-CN" sz="1000">
                <a:solidFill>
                  <a:srgbClr val="7F7F7F"/>
                </a:solidFill>
                <a:latin typeface="Lato"/>
                <a:ea typeface="Lato"/>
                <a:cs typeface="Lato"/>
              </a:rPr>
              <a:t>/Swin Transform</a:t>
            </a:r>
            <a:endParaRPr lang="en-US" altLang="zh-CN" sz="1000">
              <a:solidFill>
                <a:srgbClr val="7F7F7F"/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93070" y="4525645"/>
            <a:ext cx="1326515" cy="1279525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 rot="10800000" flipH="1">
            <a:off x="9595713" y="5209132"/>
            <a:ext cx="720000" cy="0"/>
          </a:xfrm>
          <a:prstGeom prst="line">
            <a:avLst/>
          </a:prstGeom>
          <a:ln w="25400" cmpd="sng">
            <a:solidFill>
              <a:schemeClr val="bg1">
                <a:lumMod val="50000"/>
              </a:schemeClr>
            </a:solidFill>
            <a:prstDash val="solid"/>
            <a:head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385935" y="4893945"/>
            <a:ext cx="12979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en-US" altLang="zh-CN" sz="1000">
                <a:solidFill>
                  <a:srgbClr val="7F7F7F"/>
                </a:solidFill>
                <a:latin typeface="Lato"/>
                <a:ea typeface="Lato"/>
                <a:cs typeface="Lato"/>
              </a:rPr>
              <a:t>Flash Attention</a:t>
            </a:r>
            <a:endParaRPr lang="en-US" altLang="zh-CN" sz="1000">
              <a:solidFill>
                <a:srgbClr val="7F7F7F"/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10960" y="5893435"/>
            <a:ext cx="3904615" cy="398780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1040</Words>
  <Application>WPS 演示</Application>
  <PresentationFormat>宽屏</PresentationFormat>
  <Paragraphs>58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Lato</vt:lpstr>
      <vt:lpstr>Segoe Print</vt:lpstr>
      <vt:lpstr>Arial</vt:lpstr>
      <vt:lpstr>微软雅黑</vt:lpstr>
      <vt:lpstr>Arial Unicode MS</vt:lpstr>
      <vt:lpstr>Calibri</vt:lpstr>
      <vt:lpstr>Gabriola</vt:lpstr>
      <vt:lpstr>HGB6X_CNKI</vt:lpstr>
      <vt:lpstr>MV Boli</vt:lpstr>
      <vt:lpstr>Kristen ITC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fsy</cp:lastModifiedBy>
  <cp:revision>160</cp:revision>
  <dcterms:created xsi:type="dcterms:W3CDTF">2019-06-19T02:08:00Z</dcterms:created>
  <dcterms:modified xsi:type="dcterms:W3CDTF">2024-12-18T05:28:16Z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B295B091975E422F896DA908F5E7171E_11</vt:lpwstr>
  </property>
</Properties>
</file>