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4" r:id="rId3"/>
    <p:sldId id="286" r:id="rId4"/>
    <p:sldId id="280" r:id="rId6"/>
    <p:sldId id="28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4" userDrawn="1">
          <p15:clr>
            <a:srgbClr val="A4A3A4"/>
          </p15:clr>
        </p15:guide>
        <p15:guide id="2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E26382"/>
    <a:srgbClr val="D50032"/>
    <a:srgbClr val="EFC6D1"/>
    <a:srgbClr val="E894A9"/>
    <a:srgbClr val="E60000"/>
    <a:srgbClr val="E60012"/>
    <a:srgbClr val="E60013"/>
    <a:srgbClr val="999797"/>
    <a:srgbClr val="CF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6" autoAdjust="0"/>
    <p:restoredTop sz="94660"/>
  </p:normalViewPr>
  <p:slideViewPr>
    <p:cSldViewPr snapToGrid="0" showGuides="1">
      <p:cViewPr varScale="1">
        <p:scale>
          <a:sx n="138" d="100"/>
          <a:sy n="138" d="100"/>
        </p:scale>
        <p:origin x="110" y="223"/>
      </p:cViewPr>
      <p:guideLst>
        <p:guide orient="horz" pos="3444"/>
        <p:guide pos="3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image" Target="../media/image21.wmf"/><Relationship Id="rId7" Type="http://schemas.openxmlformats.org/officeDocument/2006/relationships/image" Target="../media/image20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2" Type="http://schemas.openxmlformats.org/officeDocument/2006/relationships/image" Target="../media/image25.wmf"/><Relationship Id="rId11" Type="http://schemas.openxmlformats.org/officeDocument/2006/relationships/image" Target="../media/image24.wmf"/><Relationship Id="rId10" Type="http://schemas.openxmlformats.org/officeDocument/2006/relationships/image" Target="../media/image23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35" y="0"/>
            <a:ext cx="12193270" cy="685800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9274773" y="1925439"/>
            <a:ext cx="982980" cy="1694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pc="300" dirty="0" smtClean="0">
                <a:latin typeface="微软雅黑" panose="020B0503020204020204" charset="-122"/>
                <a:ea typeface="微软雅黑" panose="020B0503020204020204" charset="-122"/>
              </a:rPr>
              <a:t>编制：</a:t>
            </a:r>
            <a:endParaRPr lang="en-US" altLang="zh-CN" spc="3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2500"/>
              </a:lnSpc>
            </a:pPr>
            <a:r>
              <a:rPr lang="zh-CN" altLang="en-US" spc="300" dirty="0" smtClean="0">
                <a:latin typeface="微软雅黑" panose="020B0503020204020204" charset="-122"/>
                <a:ea typeface="微软雅黑" panose="020B0503020204020204" charset="-122"/>
              </a:rPr>
              <a:t>校对：</a:t>
            </a:r>
            <a:endParaRPr lang="zh-CN" altLang="en-US" spc="3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2500"/>
              </a:lnSpc>
            </a:pPr>
            <a:r>
              <a:rPr lang="zh-CN" altLang="en-US" spc="300" dirty="0" smtClean="0">
                <a:latin typeface="微软雅黑" panose="020B0503020204020204" charset="-122"/>
                <a:ea typeface="微软雅黑" panose="020B0503020204020204" charset="-122"/>
              </a:rPr>
              <a:t>审核：</a:t>
            </a:r>
            <a:endParaRPr lang="en-US" altLang="zh-CN" spc="3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2500"/>
              </a:lnSpc>
            </a:pPr>
            <a:r>
              <a:rPr lang="zh-CN" altLang="en-US" spc="300" dirty="0" smtClean="0">
                <a:latin typeface="微软雅黑" panose="020B0503020204020204" charset="-122"/>
                <a:ea typeface="微软雅黑" panose="020B0503020204020204" charset="-122"/>
              </a:rPr>
              <a:t>批准：</a:t>
            </a:r>
            <a:endParaRPr lang="en-US" altLang="zh-CN" spc="3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2500"/>
              </a:lnSpc>
            </a:pPr>
            <a:r>
              <a:rPr lang="zh-CN" altLang="en-US" spc="300" dirty="0" smtClean="0">
                <a:latin typeface="微软雅黑" panose="020B0503020204020204" charset="-122"/>
                <a:ea typeface="微软雅黑" panose="020B0503020204020204" charset="-122"/>
              </a:rPr>
              <a:t>日期：</a:t>
            </a:r>
            <a:endParaRPr lang="zh-CN" altLang="en-US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占位符 30"/>
          <p:cNvSpPr>
            <a:spLocks noGrp="1"/>
          </p:cNvSpPr>
          <p:nvPr>
            <p:ph type="body" sz="quarter" idx="17" hasCustomPrompt="1"/>
          </p:nvPr>
        </p:nvSpPr>
        <p:spPr>
          <a:xfrm>
            <a:off x="10145074" y="2008366"/>
            <a:ext cx="1209675" cy="293578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800" spc="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2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2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2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en-US" altLang="zh-CN" dirty="0" smtClean="0"/>
              <a:t>insert</a:t>
            </a:r>
            <a:endParaRPr lang="zh-CN" altLang="en-US" dirty="0" smtClean="0"/>
          </a:p>
        </p:txBody>
      </p:sp>
      <p:sp>
        <p:nvSpPr>
          <p:cNvPr id="17" name="文本占位符 30"/>
          <p:cNvSpPr>
            <a:spLocks noGrp="1"/>
          </p:cNvSpPr>
          <p:nvPr>
            <p:ph type="body" sz="quarter" idx="18" hasCustomPrompt="1"/>
          </p:nvPr>
        </p:nvSpPr>
        <p:spPr>
          <a:xfrm>
            <a:off x="10145074" y="2311379"/>
            <a:ext cx="1209675" cy="293578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800" spc="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2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2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2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en-US" altLang="zh-CN" dirty="0" smtClean="0"/>
              <a:t>insert</a:t>
            </a:r>
            <a:endParaRPr lang="zh-CN" altLang="en-US" dirty="0" smtClean="0"/>
          </a:p>
        </p:txBody>
      </p:sp>
      <p:sp>
        <p:nvSpPr>
          <p:cNvPr id="18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10145074" y="2642795"/>
            <a:ext cx="1209675" cy="293578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800" spc="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2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2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2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en-US" altLang="zh-CN" dirty="0" smtClean="0"/>
              <a:t>insert</a:t>
            </a:r>
            <a:endParaRPr lang="zh-CN" altLang="en-US" dirty="0" smtClean="0"/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6841490" y="6587490"/>
            <a:ext cx="5152390" cy="2190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发动机研究六室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︱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发动机研究部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︱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发动机工厂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︱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第十四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事业部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︱</a:t>
            </a:r>
            <a:fld id="{3C5F0EA7-7E5B-4E3F-88F5-1EE12078FCEA}" type="slidenum">
              <a:rPr lang="en-US" altLang="zh-CN" sz="120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占位符 30"/>
          <p:cNvSpPr>
            <a:spLocks noGrp="1"/>
          </p:cNvSpPr>
          <p:nvPr>
            <p:ph type="body" sz="quarter" idx="20" hasCustomPrompt="1"/>
          </p:nvPr>
        </p:nvSpPr>
        <p:spPr>
          <a:xfrm>
            <a:off x="10145075" y="3258228"/>
            <a:ext cx="1209675" cy="293578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800" spc="-1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2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2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2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en-US" altLang="zh-CN" dirty="0" smtClean="0"/>
              <a:t>insert</a:t>
            </a:r>
            <a:endParaRPr lang="zh-CN" altLang="en-US" dirty="0" smtClean="0"/>
          </a:p>
        </p:txBody>
      </p:sp>
      <p:sp>
        <p:nvSpPr>
          <p:cNvPr id="8" name="文本占位符 30"/>
          <p:cNvSpPr>
            <a:spLocks noGrp="1"/>
          </p:cNvSpPr>
          <p:nvPr>
            <p:ph type="body" sz="quarter" idx="21" hasCustomPrompt="1"/>
          </p:nvPr>
        </p:nvSpPr>
        <p:spPr>
          <a:xfrm>
            <a:off x="10145074" y="2936165"/>
            <a:ext cx="1209675" cy="293578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800" spc="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2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2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2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en-US" altLang="zh-CN" dirty="0" smtClean="0"/>
              <a:t>insert</a:t>
            </a:r>
            <a:endParaRPr lang="zh-CN" altLang="en-US" dirty="0" smtClean="0"/>
          </a:p>
        </p:txBody>
      </p:sp>
      <p:sp>
        <p:nvSpPr>
          <p:cNvPr id="14" name="矩形 13"/>
          <p:cNvSpPr/>
          <p:nvPr userDrawn="1"/>
        </p:nvSpPr>
        <p:spPr>
          <a:xfrm>
            <a:off x="-97790" y="997585"/>
            <a:ext cx="8809355" cy="1280160"/>
          </a:xfrm>
          <a:prstGeom prst="rect">
            <a:avLst/>
          </a:prstGeom>
          <a:gradFill>
            <a:gsLst>
              <a:gs pos="11000">
                <a:schemeClr val="bg1">
                  <a:lumMod val="95000"/>
                </a:schemeClr>
              </a:gs>
              <a:gs pos="70000">
                <a:srgbClr val="F5F5F5">
                  <a:alpha val="33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03835" y="1050925"/>
            <a:ext cx="8650605" cy="149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>
                  <a:gsLst>
                    <a:gs pos="36000">
                      <a:schemeClr val="bg1">
                        <a:lumMod val="85000"/>
                      </a:schemeClr>
                    </a:gs>
                    <a:gs pos="61000">
                      <a:schemeClr val="bg1">
                        <a:alpha val="51000"/>
                      </a:schemeClr>
                    </a:gs>
                  </a:gsLst>
                  <a:lin ang="0" scaled="0"/>
                </a:gradFill>
              </a14:hiddenFill>
            </a:ext>
          </a:extLst>
        </p:spPr>
        <p:txBody>
          <a:bodyPr/>
          <a:lstStyle>
            <a:lvl1pPr>
              <a:lnSpc>
                <a:spcPct val="150000"/>
              </a:lnSpc>
              <a:defRPr sz="3600" b="1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978939" y="6581335"/>
            <a:ext cx="1679318" cy="2132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2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2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2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版本号</a:t>
            </a:r>
            <a:endParaRPr lang="zh-CN" altLang="en-US" dirty="0" smtClean="0"/>
          </a:p>
        </p:txBody>
      </p:sp>
      <p:sp>
        <p:nvSpPr>
          <p:cNvPr id="9" name="Date Placeholder 3"/>
          <p:cNvSpPr txBox="1"/>
          <p:nvPr userDrawn="1"/>
        </p:nvSpPr>
        <p:spPr>
          <a:xfrm>
            <a:off x="203200" y="6581140"/>
            <a:ext cx="777875" cy="2190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r>
              <a:rPr lang="zh-CN" altLang="en-US" sz="1200" b="1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Version：</a:t>
            </a:r>
            <a:endParaRPr lang="zh-CN" altLang="en-US" sz="1200" b="1" dirty="0" smtClean="0">
              <a:solidFill>
                <a:prstClr val="black">
                  <a:tint val="7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Date Placeholder 3"/>
          <p:cNvSpPr txBox="1"/>
          <p:nvPr userDrawn="1"/>
        </p:nvSpPr>
        <p:spPr>
          <a:xfrm>
            <a:off x="2978150" y="6587490"/>
            <a:ext cx="901065" cy="21907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l"/>
            <a:r>
              <a:rPr sz="120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文件编号：</a:t>
            </a:r>
            <a:endParaRPr sz="1200" smtClean="0">
              <a:solidFill>
                <a:prstClr val="black">
                  <a:tint val="7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79169" y="6593509"/>
            <a:ext cx="1679318" cy="2132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2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2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2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连接符 47"/>
          <p:cNvCxnSpPr/>
          <p:nvPr userDrawn="1"/>
        </p:nvCxnSpPr>
        <p:spPr>
          <a:xfrm>
            <a:off x="5123606" y="4798743"/>
            <a:ext cx="2745386" cy="0"/>
          </a:xfrm>
          <a:prstGeom prst="line">
            <a:avLst/>
          </a:prstGeom>
          <a:ln w="12700" cap="rnd" cmpd="sng">
            <a:gradFill flip="none" rotWithShape="1">
              <a:gsLst>
                <a:gs pos="0">
                  <a:schemeClr val="bg1"/>
                </a:gs>
                <a:gs pos="52000">
                  <a:srgbClr val="E60012"/>
                </a:gs>
                <a:gs pos="100000">
                  <a:srgbClr val="E60012"/>
                </a:gs>
              </a:gsLst>
              <a:path path="circle">
                <a:fillToRect l="100000" t="100000"/>
              </a:path>
              <a:tileRect r="-100000" b="-100000"/>
            </a:gradFill>
            <a:round/>
            <a:head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5123606" y="3691562"/>
            <a:ext cx="2745386" cy="0"/>
          </a:xfrm>
          <a:prstGeom prst="line">
            <a:avLst/>
          </a:prstGeom>
          <a:ln w="12700" cap="rnd" cmpd="sng">
            <a:gradFill flip="none" rotWithShape="1">
              <a:gsLst>
                <a:gs pos="0">
                  <a:schemeClr val="bg1"/>
                </a:gs>
                <a:gs pos="52000">
                  <a:srgbClr val="E60012"/>
                </a:gs>
                <a:gs pos="100000">
                  <a:srgbClr val="E60012"/>
                </a:gs>
              </a:gsLst>
              <a:path path="circle">
                <a:fillToRect l="100000" t="100000"/>
              </a:path>
              <a:tileRect r="-100000" b="-100000"/>
            </a:gradFill>
            <a:round/>
            <a:head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5123606" y="2558641"/>
            <a:ext cx="2745386" cy="0"/>
          </a:xfrm>
          <a:prstGeom prst="line">
            <a:avLst/>
          </a:prstGeom>
          <a:ln w="12700" cap="rnd" cmpd="sng">
            <a:gradFill flip="none" rotWithShape="1">
              <a:gsLst>
                <a:gs pos="0">
                  <a:schemeClr val="bg1"/>
                </a:gs>
                <a:gs pos="52000">
                  <a:srgbClr val="E60012"/>
                </a:gs>
                <a:gs pos="100000">
                  <a:srgbClr val="E60012"/>
                </a:gs>
              </a:gsLst>
              <a:path path="circle">
                <a:fillToRect l="100000" t="100000"/>
              </a:path>
              <a:tileRect r="-100000" b="-100000"/>
            </a:gradFill>
            <a:round/>
            <a:head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12680" y="796046"/>
            <a:ext cx="4368800" cy="7493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400" b="1">
                <a:latin typeface="微软雅黑" panose="020B0503020204020204" charset="-122"/>
                <a:ea typeface="微软雅黑" panose="020B0503020204020204" charset="-122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insert</a:t>
            </a:r>
            <a:endParaRPr lang="zh-CN" altLang="en-US" dirty="0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 hasCustomPrompt="1"/>
          </p:nvPr>
        </p:nvSpPr>
        <p:spPr>
          <a:xfrm>
            <a:off x="5112680" y="1911858"/>
            <a:ext cx="4368800" cy="7493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400" b="1">
                <a:latin typeface="微软雅黑" panose="020B0503020204020204" charset="-122"/>
                <a:ea typeface="微软雅黑" panose="020B0503020204020204" charset="-122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insert</a:t>
            </a:r>
            <a:endParaRPr lang="zh-CN" altLang="en-US" dirty="0" smtClean="0"/>
          </a:p>
        </p:txBody>
      </p:sp>
      <p:sp>
        <p:nvSpPr>
          <p:cNvPr id="14" name="文本占位符 12"/>
          <p:cNvSpPr>
            <a:spLocks noGrp="1"/>
          </p:cNvSpPr>
          <p:nvPr>
            <p:ph type="body" sz="quarter" idx="17" hasCustomPrompt="1"/>
          </p:nvPr>
        </p:nvSpPr>
        <p:spPr>
          <a:xfrm>
            <a:off x="5123606" y="3031823"/>
            <a:ext cx="4368800" cy="7493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400" b="1">
                <a:latin typeface="微软雅黑" panose="020B0503020204020204" charset="-122"/>
                <a:ea typeface="微软雅黑" panose="020B0503020204020204" charset="-122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insert</a:t>
            </a:r>
            <a:endParaRPr lang="zh-CN" altLang="en-US" dirty="0" smtClean="0"/>
          </a:p>
        </p:txBody>
      </p:sp>
      <p:sp>
        <p:nvSpPr>
          <p:cNvPr id="15" name="文本占位符 12"/>
          <p:cNvSpPr>
            <a:spLocks noGrp="1"/>
          </p:cNvSpPr>
          <p:nvPr>
            <p:ph type="body" sz="quarter" idx="18" hasCustomPrompt="1"/>
          </p:nvPr>
        </p:nvSpPr>
        <p:spPr>
          <a:xfrm>
            <a:off x="5123606" y="4147635"/>
            <a:ext cx="4368800" cy="7493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400" b="1">
                <a:latin typeface="微软雅黑" panose="020B0503020204020204" charset="-122"/>
                <a:ea typeface="微软雅黑" panose="020B0503020204020204" charset="-122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insert</a:t>
            </a:r>
            <a:endParaRPr lang="zh-CN" altLang="en-US" dirty="0" smtClean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3117380" y="2442905"/>
            <a:ext cx="615553" cy="95410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</a:rPr>
              <a:t>目                               录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620717" y="1426121"/>
            <a:ext cx="0" cy="3093395"/>
          </a:xfrm>
          <a:prstGeom prst="line">
            <a:avLst/>
          </a:prstGeom>
          <a:ln w="22225" cap="rnd" cmpd="sng">
            <a:gradFill flip="none" rotWithShape="1">
              <a:gsLst>
                <a:gs pos="0">
                  <a:schemeClr val="bg1"/>
                </a:gs>
                <a:gs pos="51000">
                  <a:srgbClr val="E60012"/>
                </a:gs>
                <a:gs pos="100000">
                  <a:schemeClr val="bg1"/>
                </a:gs>
              </a:gsLst>
              <a:lin ang="5400000" scaled="1"/>
              <a:tileRect/>
            </a:gradFill>
            <a:round/>
            <a:head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 userDrawn="1"/>
        </p:nvGrpSpPr>
        <p:grpSpPr>
          <a:xfrm>
            <a:off x="4269267" y="2012774"/>
            <a:ext cx="816517" cy="555598"/>
            <a:chOff x="2087404" y="962719"/>
            <a:chExt cx="612388" cy="462999"/>
          </a:xfrm>
        </p:grpSpPr>
        <p:grpSp>
          <p:nvGrpSpPr>
            <p:cNvPr id="23" name="组合 22"/>
            <p:cNvGrpSpPr/>
            <p:nvPr/>
          </p:nvGrpSpPr>
          <p:grpSpPr>
            <a:xfrm>
              <a:off x="2087404" y="962719"/>
              <a:ext cx="612388" cy="462999"/>
              <a:chOff x="379981" y="909515"/>
              <a:chExt cx="737437" cy="557542"/>
            </a:xfrm>
          </p:grpSpPr>
          <p:sp>
            <p:nvSpPr>
              <p:cNvPr id="25" name="六边形 24"/>
              <p:cNvSpPr/>
              <p:nvPr/>
            </p:nvSpPr>
            <p:spPr>
              <a:xfrm>
                <a:off x="379981" y="909515"/>
                <a:ext cx="647403" cy="557539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865" kern="0" dirty="0">
                  <a:solidFill>
                    <a:prstClr val="white"/>
                  </a:solidFill>
                  <a:latin typeface="Calibri" panose="020F0502020204030204"/>
                  <a:ea typeface="微软雅黑" panose="020B0503020204020204" charset="-122"/>
                </a:endParaRPr>
              </a:p>
            </p:txBody>
          </p:sp>
          <p:sp>
            <p:nvSpPr>
              <p:cNvPr id="26" name="六边形 25"/>
              <p:cNvSpPr/>
              <p:nvPr/>
            </p:nvSpPr>
            <p:spPr>
              <a:xfrm>
                <a:off x="470015" y="909517"/>
                <a:ext cx="647403" cy="557540"/>
              </a:xfrm>
              <a:prstGeom prst="hexagon">
                <a:avLst/>
              </a:prstGeom>
              <a:solidFill>
                <a:srgbClr val="E60012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865" kern="0" dirty="0">
                  <a:solidFill>
                    <a:prstClr val="white"/>
                  </a:solidFill>
                  <a:latin typeface="Calibri" panose="020F0502020204030204"/>
                  <a:ea typeface="微软雅黑" panose="020B0503020204020204" charset="-122"/>
                </a:endParaRPr>
              </a:p>
            </p:txBody>
          </p:sp>
        </p:grpSp>
        <p:sp>
          <p:nvSpPr>
            <p:cNvPr id="24" name="Text Box 259"/>
            <p:cNvSpPr txBox="1">
              <a:spLocks noChangeArrowheads="1"/>
            </p:cNvSpPr>
            <p:nvPr/>
          </p:nvSpPr>
          <p:spPr bwMode="gray">
            <a:xfrm>
              <a:off x="2295429" y="1022067"/>
              <a:ext cx="249107" cy="31638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65" b="1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sz="1865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4266501" y="3145428"/>
            <a:ext cx="816517" cy="555598"/>
            <a:chOff x="2087404" y="962719"/>
            <a:chExt cx="612388" cy="462999"/>
          </a:xfrm>
        </p:grpSpPr>
        <p:grpSp>
          <p:nvGrpSpPr>
            <p:cNvPr id="28" name="组合 27"/>
            <p:cNvGrpSpPr/>
            <p:nvPr/>
          </p:nvGrpSpPr>
          <p:grpSpPr>
            <a:xfrm>
              <a:off x="2087404" y="962719"/>
              <a:ext cx="612388" cy="462999"/>
              <a:chOff x="379981" y="909515"/>
              <a:chExt cx="737437" cy="557542"/>
            </a:xfrm>
          </p:grpSpPr>
          <p:sp>
            <p:nvSpPr>
              <p:cNvPr id="30" name="六边形 29"/>
              <p:cNvSpPr/>
              <p:nvPr/>
            </p:nvSpPr>
            <p:spPr>
              <a:xfrm>
                <a:off x="379981" y="909515"/>
                <a:ext cx="647403" cy="557539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865" kern="0" dirty="0">
                  <a:solidFill>
                    <a:prstClr val="white"/>
                  </a:solidFill>
                  <a:latin typeface="Calibri" panose="020F0502020204030204"/>
                  <a:ea typeface="微软雅黑" panose="020B0503020204020204" charset="-122"/>
                </a:endParaRPr>
              </a:p>
            </p:txBody>
          </p:sp>
          <p:sp>
            <p:nvSpPr>
              <p:cNvPr id="31" name="六边形 30"/>
              <p:cNvSpPr/>
              <p:nvPr/>
            </p:nvSpPr>
            <p:spPr>
              <a:xfrm>
                <a:off x="470015" y="909517"/>
                <a:ext cx="647403" cy="557540"/>
              </a:xfrm>
              <a:prstGeom prst="hexagon">
                <a:avLst/>
              </a:prstGeom>
              <a:solidFill>
                <a:srgbClr val="E60012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865" kern="0" dirty="0">
                  <a:solidFill>
                    <a:prstClr val="white"/>
                  </a:solidFill>
                  <a:latin typeface="Calibri" panose="020F0502020204030204"/>
                  <a:ea typeface="微软雅黑" panose="020B0503020204020204" charset="-122"/>
                </a:endParaRPr>
              </a:p>
            </p:txBody>
          </p:sp>
        </p:grpSp>
        <p:sp>
          <p:nvSpPr>
            <p:cNvPr id="29" name="Text Box 259"/>
            <p:cNvSpPr txBox="1">
              <a:spLocks noChangeArrowheads="1"/>
            </p:cNvSpPr>
            <p:nvPr/>
          </p:nvSpPr>
          <p:spPr bwMode="gray">
            <a:xfrm>
              <a:off x="2295429" y="1022067"/>
              <a:ext cx="249107" cy="31638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65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en-US" altLang="zh-CN" sz="1865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>
            <a:off x="4266501" y="4258471"/>
            <a:ext cx="816517" cy="555598"/>
            <a:chOff x="2087404" y="962719"/>
            <a:chExt cx="612388" cy="462999"/>
          </a:xfrm>
        </p:grpSpPr>
        <p:grpSp>
          <p:nvGrpSpPr>
            <p:cNvPr id="33" name="组合 32"/>
            <p:cNvGrpSpPr/>
            <p:nvPr/>
          </p:nvGrpSpPr>
          <p:grpSpPr>
            <a:xfrm>
              <a:off x="2087404" y="962719"/>
              <a:ext cx="612388" cy="462999"/>
              <a:chOff x="379981" y="909515"/>
              <a:chExt cx="737437" cy="557542"/>
            </a:xfrm>
          </p:grpSpPr>
          <p:sp>
            <p:nvSpPr>
              <p:cNvPr id="35" name="六边形 34"/>
              <p:cNvSpPr/>
              <p:nvPr/>
            </p:nvSpPr>
            <p:spPr>
              <a:xfrm>
                <a:off x="379981" y="909515"/>
                <a:ext cx="647403" cy="557539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865" kern="0" dirty="0">
                  <a:solidFill>
                    <a:prstClr val="white"/>
                  </a:solidFill>
                  <a:latin typeface="Calibri" panose="020F0502020204030204"/>
                  <a:ea typeface="微软雅黑" panose="020B0503020204020204" charset="-122"/>
                </a:endParaRPr>
              </a:p>
            </p:txBody>
          </p:sp>
          <p:sp>
            <p:nvSpPr>
              <p:cNvPr id="36" name="六边形 35"/>
              <p:cNvSpPr/>
              <p:nvPr/>
            </p:nvSpPr>
            <p:spPr>
              <a:xfrm>
                <a:off x="470015" y="909517"/>
                <a:ext cx="647403" cy="557540"/>
              </a:xfrm>
              <a:prstGeom prst="hexagon">
                <a:avLst/>
              </a:prstGeom>
              <a:solidFill>
                <a:srgbClr val="E60012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865" kern="0" dirty="0">
                  <a:solidFill>
                    <a:prstClr val="white"/>
                  </a:solidFill>
                  <a:latin typeface="Calibri" panose="020F0502020204030204"/>
                  <a:ea typeface="微软雅黑" panose="020B0503020204020204" charset="-122"/>
                </a:endParaRPr>
              </a:p>
            </p:txBody>
          </p:sp>
        </p:grpSp>
        <p:sp>
          <p:nvSpPr>
            <p:cNvPr id="34" name="Text Box 259"/>
            <p:cNvSpPr txBox="1">
              <a:spLocks noChangeArrowheads="1"/>
            </p:cNvSpPr>
            <p:nvPr/>
          </p:nvSpPr>
          <p:spPr bwMode="gray">
            <a:xfrm>
              <a:off x="2295429" y="1022067"/>
              <a:ext cx="249107" cy="31638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65" b="1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endParaRPr lang="en-US" altLang="zh-CN" sz="1865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7" name="组合 36"/>
          <p:cNvGrpSpPr/>
          <p:nvPr userDrawn="1"/>
        </p:nvGrpSpPr>
        <p:grpSpPr>
          <a:xfrm>
            <a:off x="4268641" y="909651"/>
            <a:ext cx="816517" cy="555598"/>
            <a:chOff x="2087404" y="962719"/>
            <a:chExt cx="612388" cy="462999"/>
          </a:xfrm>
        </p:grpSpPr>
        <p:grpSp>
          <p:nvGrpSpPr>
            <p:cNvPr id="38" name="组合 37"/>
            <p:cNvGrpSpPr/>
            <p:nvPr/>
          </p:nvGrpSpPr>
          <p:grpSpPr>
            <a:xfrm>
              <a:off x="2087404" y="962719"/>
              <a:ext cx="612388" cy="462999"/>
              <a:chOff x="379981" y="909515"/>
              <a:chExt cx="737437" cy="557542"/>
            </a:xfrm>
          </p:grpSpPr>
          <p:sp>
            <p:nvSpPr>
              <p:cNvPr id="40" name="六边形 39"/>
              <p:cNvSpPr/>
              <p:nvPr/>
            </p:nvSpPr>
            <p:spPr>
              <a:xfrm>
                <a:off x="379981" y="909515"/>
                <a:ext cx="647403" cy="557539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865" kern="0" dirty="0">
                  <a:solidFill>
                    <a:prstClr val="white"/>
                  </a:solidFill>
                  <a:latin typeface="Calibri" panose="020F0502020204030204"/>
                  <a:ea typeface="微软雅黑" panose="020B0503020204020204" charset="-122"/>
                </a:endParaRPr>
              </a:p>
            </p:txBody>
          </p:sp>
          <p:sp>
            <p:nvSpPr>
              <p:cNvPr id="41" name="六边形 40"/>
              <p:cNvSpPr/>
              <p:nvPr/>
            </p:nvSpPr>
            <p:spPr>
              <a:xfrm>
                <a:off x="470015" y="909517"/>
                <a:ext cx="647403" cy="557540"/>
              </a:xfrm>
              <a:prstGeom prst="hexagon">
                <a:avLst/>
              </a:prstGeom>
              <a:solidFill>
                <a:srgbClr val="E60012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865" kern="0" dirty="0">
                  <a:solidFill>
                    <a:prstClr val="white"/>
                  </a:solidFill>
                  <a:latin typeface="Calibri" panose="020F0502020204030204"/>
                  <a:ea typeface="微软雅黑" panose="020B0503020204020204" charset="-122"/>
                </a:endParaRPr>
              </a:p>
            </p:txBody>
          </p:sp>
        </p:grpSp>
        <p:sp>
          <p:nvSpPr>
            <p:cNvPr id="39" name="Text Box 259"/>
            <p:cNvSpPr txBox="1">
              <a:spLocks noChangeArrowheads="1"/>
            </p:cNvSpPr>
            <p:nvPr/>
          </p:nvSpPr>
          <p:spPr bwMode="gray">
            <a:xfrm>
              <a:off x="2295429" y="1022067"/>
              <a:ext cx="249107" cy="31638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65" b="1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sz="1865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43" name="直接连接符 42"/>
          <p:cNvCxnSpPr/>
          <p:nvPr userDrawn="1"/>
        </p:nvCxnSpPr>
        <p:spPr>
          <a:xfrm>
            <a:off x="5123606" y="1444452"/>
            <a:ext cx="2745386" cy="0"/>
          </a:xfrm>
          <a:prstGeom prst="line">
            <a:avLst/>
          </a:prstGeom>
          <a:ln w="12700" cap="rnd" cmpd="sng">
            <a:gradFill flip="none" rotWithShape="1">
              <a:gsLst>
                <a:gs pos="0">
                  <a:schemeClr val="bg1"/>
                </a:gs>
                <a:gs pos="52000">
                  <a:srgbClr val="E60012"/>
                </a:gs>
                <a:gs pos="100000">
                  <a:srgbClr val="E60012"/>
                </a:gs>
              </a:gsLst>
              <a:path path="circle">
                <a:fillToRect l="100000" t="100000"/>
              </a:path>
              <a:tileRect r="-100000" b="-100000"/>
            </a:gradFill>
            <a:round/>
            <a:head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 txBox="1"/>
          <p:nvPr userDrawn="1"/>
        </p:nvSpPr>
        <p:spPr>
          <a:xfrm>
            <a:off x="203495" y="6611461"/>
            <a:ext cx="1105580" cy="219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690880" rtl="0" eaLnBrk="1" latinLnBrk="0" hangingPunct="1">
              <a:defRPr sz="113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5440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0880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955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2395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7835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73275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9350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4790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</a:t>
            </a:r>
            <a:r>
              <a:rPr lang="zh-CN" altLang="en-US" sz="1200" b="1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秘密</a:t>
            </a:r>
            <a:r>
              <a:rPr lang="zh-CN" altLang="en-US" sz="1200" b="1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</a:t>
            </a:r>
            <a:endParaRPr lang="zh-CN" altLang="en-US" sz="1200" b="1" dirty="0">
              <a:solidFill>
                <a:prstClr val="black">
                  <a:tint val="7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Date Placeholder 3"/>
          <p:cNvSpPr txBox="1"/>
          <p:nvPr userDrawn="1"/>
        </p:nvSpPr>
        <p:spPr>
          <a:xfrm>
            <a:off x="6841490" y="6617970"/>
            <a:ext cx="515239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690880" rtl="0" eaLnBrk="1" latinLnBrk="0" hangingPunct="1">
              <a:defRPr sz="113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5440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0880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955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2395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7835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73275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9350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4790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发动机研究六室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︱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发动机研究部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︱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发动机工厂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︱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第十四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事业部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︱</a:t>
            </a:r>
            <a:fld id="{3C5F0EA7-7E5B-4E3F-88F5-1EE12078FCEA}" type="slidenum">
              <a:rPr lang="en-US" altLang="zh-CN" sz="120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864600" cy="448409"/>
          </a:xfrm>
          <a:prstGeom prst="rect">
            <a:avLst/>
          </a:prstGeom>
        </p:spPr>
        <p:txBody>
          <a:bodyPr/>
          <a:lstStyle>
            <a:lvl1pPr>
              <a:defRPr sz="28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Date Placeholder 3"/>
          <p:cNvSpPr txBox="1"/>
          <p:nvPr userDrawn="1"/>
        </p:nvSpPr>
        <p:spPr>
          <a:xfrm>
            <a:off x="203495" y="6611461"/>
            <a:ext cx="1105580" cy="219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690880" rtl="0" eaLnBrk="1" latinLnBrk="0" hangingPunct="1">
              <a:defRPr sz="113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5440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0880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955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2395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7835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73275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9350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4790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</a:t>
            </a:r>
            <a:r>
              <a:rPr lang="zh-CN" altLang="en-US" sz="1200" b="1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秘密</a:t>
            </a:r>
            <a:r>
              <a:rPr lang="zh-CN" altLang="en-US" sz="1200" b="1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</a:t>
            </a:r>
            <a:endParaRPr lang="zh-CN" altLang="en-US" sz="1200" b="1" dirty="0">
              <a:solidFill>
                <a:prstClr val="black">
                  <a:tint val="7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0"/>
          </p:nvPr>
        </p:nvSpPr>
        <p:spPr>
          <a:xfrm>
            <a:off x="742950" y="1047750"/>
            <a:ext cx="10610850" cy="5129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457200" y="821154"/>
            <a:ext cx="5097780" cy="0"/>
          </a:xfrm>
          <a:prstGeom prst="line">
            <a:avLst/>
          </a:prstGeom>
          <a:ln w="12700" cap="rnd" cmpd="sng">
            <a:gradFill flip="none" rotWithShape="1">
              <a:gsLst>
                <a:gs pos="0">
                  <a:srgbClr val="C00000"/>
                </a:gs>
                <a:gs pos="51000">
                  <a:srgbClr val="E60012"/>
                </a:gs>
                <a:gs pos="100000">
                  <a:schemeClr val="bg1"/>
                </a:gs>
              </a:gsLst>
              <a:lin ang="0" scaled="1"/>
              <a:tileRect/>
            </a:gradFill>
            <a:round/>
            <a:head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/>
          <p:cNvSpPr txBox="1"/>
          <p:nvPr userDrawn="1"/>
        </p:nvSpPr>
        <p:spPr>
          <a:xfrm>
            <a:off x="6841490" y="6617970"/>
            <a:ext cx="515239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690880" rtl="0" eaLnBrk="1" latinLnBrk="0" hangingPunct="1">
              <a:defRPr sz="113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5440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0880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955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2395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7835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73275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9350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4790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发动机研究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六室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︱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发动机研究部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︱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发动机工厂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︱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第十四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事业部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︱</a:t>
            </a:r>
            <a:fld id="{3C5F0EA7-7E5B-4E3F-88F5-1EE12078FCEA}" type="slidenum">
              <a:rPr lang="en-US" altLang="zh-CN" sz="120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35" y="0"/>
            <a:ext cx="12193270" cy="6858000"/>
          </a:xfrm>
          <a:prstGeom prst="rect">
            <a:avLst/>
          </a:prstGeom>
        </p:spPr>
      </p:pic>
      <p:sp>
        <p:nvSpPr>
          <p:cNvPr id="11" name="Date Placeholder 3"/>
          <p:cNvSpPr txBox="1"/>
          <p:nvPr userDrawn="1"/>
        </p:nvSpPr>
        <p:spPr>
          <a:xfrm>
            <a:off x="5402580" y="4363848"/>
            <a:ext cx="6075783" cy="219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690880" rtl="0" eaLnBrk="1" latinLnBrk="0" hangingPunct="1">
              <a:defRPr sz="113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5440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0880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955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2395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7835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73275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9350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4790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b="1" kern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︱</a:t>
            </a:r>
            <a:r>
              <a:rPr lang="zh-CN" altLang="en-US" sz="1200" b="1" kern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发动机研究部</a:t>
            </a:r>
            <a:r>
              <a:rPr lang="en-US" altLang="zh-CN" sz="1200" b="1" kern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︱</a:t>
            </a:r>
            <a:r>
              <a:rPr lang="zh-CN" altLang="en-US" sz="1200" b="1" kern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发动机工厂</a:t>
            </a:r>
            <a:r>
              <a:rPr lang="en-US" altLang="zh-CN" sz="1200" b="1" kern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︱</a:t>
            </a:r>
            <a:r>
              <a:rPr lang="zh-CN" altLang="zh-CN" sz="1200" b="1" kern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第十四</a:t>
            </a:r>
            <a:r>
              <a:rPr lang="zh-CN" altLang="en-US" sz="1200" b="1" kern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事业部</a:t>
            </a:r>
            <a:r>
              <a:rPr lang="en-US" altLang="zh-CN" sz="1200" b="1" kern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︱</a:t>
            </a:r>
            <a:endParaRPr lang="zh-CN" altLang="en-US" sz="1200" b="1" kern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Date Placeholder 3"/>
          <p:cNvSpPr txBox="1"/>
          <p:nvPr userDrawn="1"/>
        </p:nvSpPr>
        <p:spPr>
          <a:xfrm>
            <a:off x="6841490" y="6587490"/>
            <a:ext cx="515239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690880" rtl="0" eaLnBrk="1" latinLnBrk="0" hangingPunct="1">
              <a:defRPr sz="113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5440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0880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955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2395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7835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73275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9350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4790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发动机研究六室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︱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发动机研究部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︱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发动机工厂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︱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第十四事业部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︱</a:t>
            </a:r>
            <a:fld id="{3C5F0EA7-7E5B-4E3F-88F5-1EE12078FCEA}" type="slidenum">
              <a:rPr lang="en-US" altLang="zh-CN" sz="120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Date Placeholder 3"/>
          <p:cNvSpPr txBox="1"/>
          <p:nvPr userDrawn="1"/>
        </p:nvSpPr>
        <p:spPr>
          <a:xfrm>
            <a:off x="1757680" y="6587490"/>
            <a:ext cx="331597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690880" rtl="0" eaLnBrk="1" latinLnBrk="0" hangingPunct="1">
              <a:defRPr sz="113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5440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0880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955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2395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7835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73275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9350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4790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120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题目：476ZQD缸体缸盖耦合分析-V1.0</a:t>
            </a:r>
            <a:endParaRPr sz="1200" smtClean="0">
              <a:solidFill>
                <a:prstClr val="black">
                  <a:tint val="7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Date Placeholder 3"/>
          <p:cNvSpPr txBox="1"/>
          <p:nvPr userDrawn="1"/>
        </p:nvSpPr>
        <p:spPr>
          <a:xfrm>
            <a:off x="203495" y="6580981"/>
            <a:ext cx="1105580" cy="219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690880" rtl="0" eaLnBrk="1" latinLnBrk="0" hangingPunct="1">
              <a:defRPr sz="113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5440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0880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955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2395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7835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73275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9350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4790" algn="l" defTabSz="690880" rtl="0" eaLnBrk="1" latinLnBrk="0" hangingPunct="1"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</a:t>
            </a:r>
            <a:r>
              <a:rPr lang="zh-CN" altLang="en-US" sz="1200" b="1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秘密</a:t>
            </a:r>
            <a:r>
              <a:rPr lang="zh-CN" altLang="en-US" sz="1200" b="1" dirty="0" smtClean="0">
                <a:solidFill>
                  <a:prstClr val="black">
                    <a:tint val="7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</a:t>
            </a:r>
            <a:endParaRPr lang="zh-CN" altLang="en-US" sz="1200" b="1" dirty="0">
              <a:solidFill>
                <a:prstClr val="black">
                  <a:tint val="7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90706" y="1452546"/>
            <a:ext cx="39973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60013"/>
                </a:solidFill>
                <a:effectLst/>
                <a:uLnTx/>
                <a:uFillTx/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</a:rPr>
              <a:t>THANK YOU!</a:t>
            </a:r>
            <a:endParaRPr kumimoji="0" lang="en-US" altLang="zh-CN" sz="4800" b="1" i="0" u="none" strike="noStrike" kern="1200" cap="none" spc="0" normalizeH="0" baseline="0" noProof="0" dirty="0" smtClean="0">
              <a:ln>
                <a:noFill/>
              </a:ln>
              <a:solidFill>
                <a:srgbClr val="E60013"/>
              </a:solidFill>
              <a:effectLst/>
              <a:uLnTx/>
              <a:uFillTx/>
              <a:latin typeface="Arial" panose="020B0604020202020204" pitchFamily="34" charset="0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12311380" y="273050"/>
            <a:ext cx="640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品牌色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2311380" y="518795"/>
            <a:ext cx="1202055" cy="118491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2325985" y="525780"/>
            <a:ext cx="1179830" cy="1129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PANTONE  1797C</a:t>
            </a: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CMYK  0/100/100/0</a:t>
            </a: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RGB  230/0/0</a:t>
            </a: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HEX  #E50011</a:t>
            </a: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HTML  #E60012</a:t>
            </a: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2325985" y="1800860"/>
            <a:ext cx="640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辅助色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2311380" y="2051685"/>
            <a:ext cx="2149475" cy="1184910"/>
            <a:chOff x="19411" y="2604"/>
            <a:chExt cx="3385" cy="1866"/>
          </a:xfrm>
        </p:grpSpPr>
        <p:sp>
          <p:nvSpPr>
            <p:cNvPr id="16" name="矩形 15"/>
            <p:cNvSpPr/>
            <p:nvPr userDrawn="1"/>
          </p:nvSpPr>
          <p:spPr>
            <a:xfrm>
              <a:off x="19411" y="2604"/>
              <a:ext cx="1893" cy="1866"/>
            </a:xfrm>
            <a:prstGeom prst="rect">
              <a:avLst/>
            </a:prstGeom>
            <a:solidFill>
              <a:srgbClr val="00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 userDrawn="1"/>
          </p:nvSpPr>
          <p:spPr>
            <a:xfrm>
              <a:off x="19434" y="2615"/>
              <a:ext cx="1858" cy="177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PANTONE  2202C</a:t>
              </a:r>
              <a:endPara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CMYK  100/0/10/5</a:t>
              </a:r>
              <a:endPara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RGB  0/165/223</a:t>
              </a:r>
              <a:endPara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HEX  #00A5DF</a:t>
              </a:r>
              <a:endPara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HTML  #00A5DF</a:t>
              </a:r>
              <a:endPara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grpSp>
          <p:nvGrpSpPr>
            <p:cNvPr id="26" name="组合 25"/>
            <p:cNvGrpSpPr/>
            <p:nvPr userDrawn="1"/>
          </p:nvGrpSpPr>
          <p:grpSpPr>
            <a:xfrm>
              <a:off x="21281" y="2604"/>
              <a:ext cx="1515" cy="1866"/>
              <a:chOff x="14502" y="4218"/>
              <a:chExt cx="1515" cy="1866"/>
            </a:xfrm>
          </p:grpSpPr>
          <p:sp>
            <p:nvSpPr>
              <p:cNvPr id="22" name="矩形 21"/>
              <p:cNvSpPr/>
              <p:nvPr userDrawn="1"/>
            </p:nvSpPr>
            <p:spPr>
              <a:xfrm>
                <a:off x="14502" y="4218"/>
                <a:ext cx="379" cy="1866"/>
              </a:xfrm>
              <a:prstGeom prst="rect">
                <a:avLst/>
              </a:prstGeom>
              <a:solidFill>
                <a:srgbClr val="00A5DF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 userDrawn="1"/>
            </p:nvSpPr>
            <p:spPr>
              <a:xfrm>
                <a:off x="14881" y="4218"/>
                <a:ext cx="379" cy="1866"/>
              </a:xfrm>
              <a:prstGeom prst="rect">
                <a:avLst/>
              </a:prstGeom>
              <a:solidFill>
                <a:srgbClr val="00A5D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 userDrawn="1"/>
            </p:nvSpPr>
            <p:spPr>
              <a:xfrm>
                <a:off x="15260" y="4218"/>
                <a:ext cx="379" cy="1866"/>
              </a:xfrm>
              <a:prstGeom prst="rect">
                <a:avLst/>
              </a:prstGeom>
              <a:solidFill>
                <a:srgbClr val="00A5D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 userDrawn="1"/>
            </p:nvSpPr>
            <p:spPr>
              <a:xfrm>
                <a:off x="15639" y="4218"/>
                <a:ext cx="379" cy="1866"/>
              </a:xfrm>
              <a:prstGeom prst="rect">
                <a:avLst/>
              </a:prstGeom>
              <a:solidFill>
                <a:srgbClr val="00A5D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矩形 36"/>
          <p:cNvSpPr/>
          <p:nvPr userDrawn="1"/>
        </p:nvSpPr>
        <p:spPr>
          <a:xfrm>
            <a:off x="12311380" y="3305810"/>
            <a:ext cx="1202055" cy="1184910"/>
          </a:xfrm>
          <a:prstGeom prst="rect">
            <a:avLst/>
          </a:prstGeom>
          <a:solidFill>
            <a:srgbClr val="00B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12325985" y="3312795"/>
            <a:ext cx="1179830" cy="112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2A9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PANTONE  326C</a:t>
            </a: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CMYK  70/0/40/10</a:t>
            </a: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RGB  0/178/169</a:t>
            </a: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HEX  #00B2A9</a:t>
            </a: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HTML  #00B2A9</a:t>
            </a: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 userDrawn="1"/>
        </p:nvSpPr>
        <p:spPr>
          <a:xfrm>
            <a:off x="13498830" y="3305810"/>
            <a:ext cx="240665" cy="1184910"/>
          </a:xfrm>
          <a:prstGeom prst="rect">
            <a:avLst/>
          </a:prstGeom>
          <a:solidFill>
            <a:srgbClr val="00B2A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13739495" y="3305810"/>
            <a:ext cx="240665" cy="1184910"/>
          </a:xfrm>
          <a:prstGeom prst="rect">
            <a:avLst/>
          </a:prstGeom>
          <a:solidFill>
            <a:srgbClr val="00B2A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>
            <a:off x="13980160" y="3305810"/>
            <a:ext cx="240665" cy="1184910"/>
          </a:xfrm>
          <a:prstGeom prst="rect">
            <a:avLst/>
          </a:prstGeom>
          <a:solidFill>
            <a:srgbClr val="00B2A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 userDrawn="1"/>
        </p:nvSpPr>
        <p:spPr>
          <a:xfrm>
            <a:off x="14220825" y="3305810"/>
            <a:ext cx="240665" cy="1184910"/>
          </a:xfrm>
          <a:prstGeom prst="rect">
            <a:avLst/>
          </a:prstGeom>
          <a:solidFill>
            <a:srgbClr val="00B2A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2311380" y="4559935"/>
            <a:ext cx="2149475" cy="1184910"/>
            <a:chOff x="13366" y="5491"/>
            <a:chExt cx="3385" cy="1866"/>
          </a:xfrm>
        </p:grpSpPr>
        <p:sp>
          <p:nvSpPr>
            <p:cNvPr id="44" name="矩形 43"/>
            <p:cNvSpPr/>
            <p:nvPr userDrawn="1"/>
          </p:nvSpPr>
          <p:spPr>
            <a:xfrm>
              <a:off x="13366" y="5491"/>
              <a:ext cx="1893" cy="1866"/>
            </a:xfrm>
            <a:prstGeom prst="rect">
              <a:avLst/>
            </a:prstGeom>
            <a:solidFill>
              <a:srgbClr val="D500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 userDrawn="1"/>
          </p:nvSpPr>
          <p:spPr>
            <a:xfrm>
              <a:off x="13389" y="5491"/>
              <a:ext cx="1985" cy="1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00B2A9"/>
                  </a:solidFill>
                </a14:hiddenFill>
              </a:ext>
            </a:extLst>
          </p:spPr>
          <p:txBody>
            <a:bodyPr wrap="square" rtlCol="0" anchor="ctr" anchorCtr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PANTONE  199C</a:t>
              </a:r>
              <a:endPara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CMYK</a:t>
              </a:r>
              <a:r>
                <a:rPr lang="en-US" altLang="zh-CN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  </a:t>
              </a:r>
              <a:r>
                <a:rPr lang="zh-CN" altLang="en-US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0/100/100/15</a:t>
              </a:r>
              <a:endPara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RGB  213/0/50</a:t>
              </a:r>
              <a:endPara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HEX  #D50032</a:t>
              </a:r>
              <a:endPara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HTML  #D50032</a:t>
              </a:r>
              <a:endPara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15236" y="5491"/>
              <a:ext cx="379" cy="1866"/>
            </a:xfrm>
            <a:prstGeom prst="rect">
              <a:avLst/>
            </a:prstGeom>
            <a:solidFill>
              <a:srgbClr val="D5003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/>
          </p:nvSpPr>
          <p:spPr>
            <a:xfrm>
              <a:off x="15615" y="5491"/>
              <a:ext cx="379" cy="1866"/>
            </a:xfrm>
            <a:prstGeom prst="rect">
              <a:avLst/>
            </a:prstGeom>
            <a:solidFill>
              <a:srgbClr val="D5003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/>
          </p:nvSpPr>
          <p:spPr>
            <a:xfrm>
              <a:off x="15994" y="5491"/>
              <a:ext cx="379" cy="1866"/>
            </a:xfrm>
            <a:prstGeom prst="rect">
              <a:avLst/>
            </a:prstGeom>
            <a:solidFill>
              <a:srgbClr val="D50032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 userDrawn="1"/>
          </p:nvSpPr>
          <p:spPr>
            <a:xfrm>
              <a:off x="16373" y="5491"/>
              <a:ext cx="379" cy="1866"/>
            </a:xfrm>
            <a:prstGeom prst="rect">
              <a:avLst/>
            </a:prstGeom>
            <a:solidFill>
              <a:srgbClr val="D5003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2" name="矩形 51"/>
          <p:cNvSpPr/>
          <p:nvPr userDrawn="1"/>
        </p:nvSpPr>
        <p:spPr>
          <a:xfrm>
            <a:off x="12311380" y="5803900"/>
            <a:ext cx="1202055" cy="7696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 userDrawn="1"/>
        </p:nvSpPr>
        <p:spPr>
          <a:xfrm>
            <a:off x="12325985" y="5807075"/>
            <a:ext cx="12604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2A9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CMYK  0/0/0/100</a:t>
            </a: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RGB  0/0/0</a:t>
            </a: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HTML  #000000</a:t>
            </a: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4" name="矩形 53"/>
          <p:cNvSpPr/>
          <p:nvPr userDrawn="1"/>
        </p:nvSpPr>
        <p:spPr>
          <a:xfrm>
            <a:off x="13498830" y="5803900"/>
            <a:ext cx="240665" cy="76708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13739495" y="5803900"/>
            <a:ext cx="240665" cy="76708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13980160" y="5803900"/>
            <a:ext cx="240665" cy="76708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14220825" y="5803900"/>
            <a:ext cx="240665" cy="76708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oleObject" Target="../embeddings/oleObject5.bin"/><Relationship Id="rId7" Type="http://schemas.openxmlformats.org/officeDocument/2006/relationships/image" Target="../media/image3.png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3.bin"/><Relationship Id="rId29" Type="http://schemas.openxmlformats.org/officeDocument/2006/relationships/vmlDrawing" Target="../drawings/vmlDrawing2.vml"/><Relationship Id="rId28" Type="http://schemas.openxmlformats.org/officeDocument/2006/relationships/slideLayout" Target="../slideLayouts/slideLayout3.xml"/><Relationship Id="rId27" Type="http://schemas.openxmlformats.org/officeDocument/2006/relationships/image" Target="../media/image8.png"/><Relationship Id="rId26" Type="http://schemas.openxmlformats.org/officeDocument/2006/relationships/image" Target="../media/image26.png"/><Relationship Id="rId25" Type="http://schemas.openxmlformats.org/officeDocument/2006/relationships/image" Target="../media/image25.wmf"/><Relationship Id="rId24" Type="http://schemas.openxmlformats.org/officeDocument/2006/relationships/oleObject" Target="../embeddings/oleObject13.bin"/><Relationship Id="rId23" Type="http://schemas.openxmlformats.org/officeDocument/2006/relationships/image" Target="../media/image24.wmf"/><Relationship Id="rId22" Type="http://schemas.openxmlformats.org/officeDocument/2006/relationships/oleObject" Target="../embeddings/oleObject12.bin"/><Relationship Id="rId21" Type="http://schemas.openxmlformats.org/officeDocument/2006/relationships/image" Target="../media/image23.wmf"/><Relationship Id="rId20" Type="http://schemas.openxmlformats.org/officeDocument/2006/relationships/oleObject" Target="../embeddings/oleObject11.bin"/><Relationship Id="rId2" Type="http://schemas.openxmlformats.org/officeDocument/2006/relationships/image" Target="../media/image14.wmf"/><Relationship Id="rId19" Type="http://schemas.openxmlformats.org/officeDocument/2006/relationships/image" Target="../media/image22.wmf"/><Relationship Id="rId18" Type="http://schemas.openxmlformats.org/officeDocument/2006/relationships/oleObject" Target="../embeddings/oleObject10.bin"/><Relationship Id="rId17" Type="http://schemas.openxmlformats.org/officeDocument/2006/relationships/image" Target="../media/image21.wmf"/><Relationship Id="rId16" Type="http://schemas.openxmlformats.org/officeDocument/2006/relationships/oleObject" Target="../embeddings/oleObject9.bin"/><Relationship Id="rId15" Type="http://schemas.openxmlformats.org/officeDocument/2006/relationships/image" Target="../media/image20.wmf"/><Relationship Id="rId14" Type="http://schemas.openxmlformats.org/officeDocument/2006/relationships/oleObject" Target="../embeddings/oleObject8.bin"/><Relationship Id="rId13" Type="http://schemas.openxmlformats.org/officeDocument/2006/relationships/image" Target="../media/image19.wmf"/><Relationship Id="rId12" Type="http://schemas.openxmlformats.org/officeDocument/2006/relationships/oleObject" Target="../embeddings/oleObject7.bin"/><Relationship Id="rId11" Type="http://schemas.openxmlformats.org/officeDocument/2006/relationships/image" Target="../media/image18.wmf"/><Relationship Id="rId10" Type="http://schemas.openxmlformats.org/officeDocument/2006/relationships/oleObject" Target="../embeddings/oleObject6.bin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oleObject" Target="../embeddings/oleObject16.bin"/><Relationship Id="rId7" Type="http://schemas.openxmlformats.org/officeDocument/2006/relationships/image" Target="../media/image20.wmf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4.bin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22.wmf"/><Relationship Id="rId10" Type="http://schemas.openxmlformats.org/officeDocument/2006/relationships/oleObject" Target="../embeddings/oleObject17.bin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62905" y="2576195"/>
          <a:ext cx="10668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4300" imgH="431800" progId="Equation.KSEE3">
                  <p:embed/>
                </p:oleObj>
              </mc:Choice>
              <mc:Fallback>
                <p:oleObj name="" r:id="rId1" imgW="1143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62905" y="2576195"/>
                        <a:ext cx="106680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25" y="4318000"/>
            <a:ext cx="3522980" cy="25038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数据集</a:t>
            </a:r>
            <a:r>
              <a:rPr lang="zh-CN" altLang="en-US" dirty="0">
                <a:sym typeface="+mn-ea"/>
              </a:rPr>
              <a:t>制作</a:t>
            </a:r>
            <a:endParaRPr lang="zh-CN" altLang="en-US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80310"/>
            <a:ext cx="3659505" cy="16821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1151255"/>
            <a:ext cx="1381125" cy="3683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数据来源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2543810" y="3921760"/>
            <a:ext cx="213360" cy="38608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67080" y="1590040"/>
            <a:ext cx="475615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Converge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仿真获得目标转速、转角下的温度和压力数据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569585" y="1151255"/>
            <a:ext cx="1654175" cy="3683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清洗方法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890" y="2576195"/>
            <a:ext cx="3303905" cy="245745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965" y="2406650"/>
            <a:ext cx="2701290" cy="246951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569585" y="1691640"/>
            <a:ext cx="6174740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离散网格数据通过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双三次插值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的方法获取指定坐标压力数据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P——</a:t>
            </a:r>
            <a:r>
              <a:rPr lang="zh-CN" altLang="en-US" sz="1600" dirty="0">
                <a:solidFill>
                  <a:srgbClr val="060607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利用周围的</a:t>
            </a:r>
            <a:r>
              <a:rPr lang="en-US" altLang="zh-CN" sz="1600" dirty="0">
                <a:solidFill>
                  <a:srgbClr val="060607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16</a:t>
            </a:r>
            <a:r>
              <a:rPr lang="zh-CN" altLang="en-US" sz="1600" dirty="0">
                <a:solidFill>
                  <a:srgbClr val="060607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个像素点进行加权平均，保留了图像的细节和纹理信息并使导数连续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5416550" y="1035050"/>
            <a:ext cx="10160" cy="577151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2800" y="4876165"/>
            <a:ext cx="1824990" cy="173355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5523230" y="5193030"/>
            <a:ext cx="3693795" cy="1517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温度场云图</a:t>
            </a:r>
            <a:r>
              <a:rPr lang="zh-CN" altLang="en-US" sz="1600">
                <a:solidFill>
                  <a:srgbClr val="060607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云图数据维度很高，使用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PCA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（主成因分析）</a:t>
            </a:r>
            <a:r>
              <a:rPr lang="zh-CN" altLang="en-US" sz="1600" dirty="0">
                <a:solidFill>
                  <a:srgbClr val="060607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600" dirty="0">
                <a:solidFill>
                  <a:srgbClr val="060607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t-SNE</a:t>
            </a:r>
            <a:r>
              <a:rPr lang="zh-CN" altLang="en-US" sz="1600" dirty="0">
                <a:solidFill>
                  <a:srgbClr val="060607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等降维技术来减少特征的数量，同时尽量保留最多的信息。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4680000">
            <a:off x="9363710" y="3224530"/>
            <a:ext cx="2059940" cy="19932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数据集</a:t>
            </a:r>
            <a:r>
              <a:rPr lang="zh-CN" altLang="en-US" dirty="0">
                <a:sym typeface="+mn-ea"/>
              </a:rPr>
              <a:t>制作</a:t>
            </a:r>
            <a:endParaRPr lang="zh-CN" altLang="en-US" dirty="0">
              <a:sym typeface="+mn-ea"/>
            </a:endParaRPr>
          </a:p>
        </p:txBody>
      </p: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238125" y="2102485"/>
            <a:ext cx="4397375" cy="3261360"/>
            <a:chOff x="534" y="1785"/>
            <a:chExt cx="8410" cy="623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" y="6190"/>
              <a:ext cx="5189" cy="183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" y="1785"/>
              <a:ext cx="4282" cy="426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4" y="1785"/>
              <a:ext cx="3960" cy="2940"/>
            </a:xfrm>
            <a:prstGeom prst="rect">
              <a:avLst/>
            </a:prstGeom>
          </p:spPr>
        </p:pic>
      </p:grpSp>
      <p:sp>
        <p:nvSpPr>
          <p:cNvPr id="17" name="文本框 16"/>
          <p:cNvSpPr txBox="1"/>
          <p:nvPr/>
        </p:nvSpPr>
        <p:spPr>
          <a:xfrm>
            <a:off x="405765" y="1362710"/>
            <a:ext cx="1381125" cy="3683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仿真结果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01590" y="1362710"/>
            <a:ext cx="1381125" cy="3683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数据提取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右箭头 67"/>
          <p:cNvSpPr/>
          <p:nvPr/>
        </p:nvSpPr>
        <p:spPr>
          <a:xfrm>
            <a:off x="3663315" y="3706495"/>
            <a:ext cx="1059180" cy="253365"/>
          </a:xfrm>
          <a:prstGeom prst="rightArrow">
            <a:avLst/>
          </a:prstGeom>
          <a:solidFill>
            <a:srgbClr val="C00000"/>
          </a:solidFill>
          <a:ln>
            <a:solidFill>
              <a:srgbClr val="D5003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7720330" y="3706495"/>
            <a:ext cx="1059180" cy="253365"/>
          </a:xfrm>
          <a:prstGeom prst="rightArrow">
            <a:avLst/>
          </a:prstGeom>
          <a:solidFill>
            <a:srgbClr val="C00000"/>
          </a:solidFill>
          <a:ln>
            <a:solidFill>
              <a:srgbClr val="D5003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078595" y="5339715"/>
            <a:ext cx="2629535" cy="549275"/>
          </a:xfrm>
          <a:prstGeom prst="rect">
            <a:avLst/>
          </a:prstGeom>
          <a:ln>
            <a:solidFill>
              <a:srgbClr val="92D050"/>
            </a:solidFill>
            <a:prstDash val="sysDot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上表层散点数据向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xy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平面投影并差值形成平面云图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6630" y="692785"/>
            <a:ext cx="3472180" cy="2464435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4914265" y="2616200"/>
            <a:ext cx="2476500" cy="3039110"/>
            <a:chOff x="7739" y="2619"/>
            <a:chExt cx="3900" cy="4786"/>
          </a:xfrm>
        </p:grpSpPr>
        <p:sp>
          <p:nvSpPr>
            <p:cNvPr id="20" name="文本框 19"/>
            <p:cNvSpPr txBox="1"/>
            <p:nvPr/>
          </p:nvSpPr>
          <p:spPr>
            <a:xfrm>
              <a:off x="8296" y="6969"/>
              <a:ext cx="2608" cy="437"/>
            </a:xfrm>
            <a:prstGeom prst="rect">
              <a:avLst/>
            </a:prstGeom>
            <a:ln>
              <a:solidFill>
                <a:srgbClr val="92D050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</a:rPr>
                <a:t>结果数据散点图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39" y="2619"/>
              <a:ext cx="3900" cy="4060"/>
            </a:xfrm>
            <a:prstGeom prst="rect">
              <a:avLst/>
            </a:prstGeom>
          </p:spPr>
        </p:pic>
      </p:grpSp>
      <p:cxnSp>
        <p:nvCxnSpPr>
          <p:cNvPr id="38" name="直接箭头连接符 37"/>
          <p:cNvCxnSpPr/>
          <p:nvPr/>
        </p:nvCxnSpPr>
        <p:spPr>
          <a:xfrm>
            <a:off x="9827895" y="2495550"/>
            <a:ext cx="0" cy="2322830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11196955" y="2102485"/>
            <a:ext cx="0" cy="2322830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10720705" y="1731010"/>
            <a:ext cx="20320" cy="260032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10213975" y="2102485"/>
            <a:ext cx="9525" cy="257365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275715" y="2370455"/>
            <a:ext cx="720725" cy="58039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 altLang="zh-CN" sz="2400" b="1"/>
              <a:t>CrA</a:t>
            </a:r>
            <a:endParaRPr lang="en-US" altLang="zh-CN" sz="2400" b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数据集</a:t>
            </a:r>
            <a:r>
              <a:rPr lang="zh-CN" altLang="en-US" dirty="0">
                <a:sym typeface="+mn-ea"/>
              </a:rPr>
              <a:t>制作</a:t>
            </a:r>
            <a:endParaRPr lang="zh-CN" altLang="en-US" dirty="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8200" y="1151255"/>
            <a:ext cx="1381125" cy="3683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数据集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结构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02800" y="1650365"/>
          <a:ext cx="1080000" cy="467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469900" imgH="203200" progId="Equation.KSEE3">
                  <p:embed/>
                </p:oleObj>
              </mc:Choice>
              <mc:Fallback>
                <p:oleObj name="" r:id="rId1" imgW="469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02800" y="1650365"/>
                        <a:ext cx="1080000" cy="467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746125" y="1587500"/>
          <a:ext cx="1080000" cy="529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419100" imgH="228600" progId="Equation.KSEE3">
                  <p:embed/>
                </p:oleObj>
              </mc:Choice>
              <mc:Fallback>
                <p:oleObj name="" r:id="rId3" imgW="419100" imgH="22860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125" y="1587500"/>
                        <a:ext cx="1080000" cy="529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757420" y="1597660"/>
          <a:ext cx="1233805" cy="51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" imgW="1080135" imgH="511175" progId="Equation.KSEE3">
                  <p:embed/>
                </p:oleObj>
              </mc:Choice>
              <mc:Fallback>
                <p:oleObj name="" r:id="rId5" imgW="1080135" imgH="511175" progId="Equation.KSEE3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57420" y="1597660"/>
                        <a:ext cx="1233805" cy="519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845820" y="2746375"/>
            <a:ext cx="700405" cy="530225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 altLang="zh-CN" sz="2400" b="1"/>
              <a:t>P</a:t>
            </a:r>
            <a:endParaRPr lang="en-US" altLang="zh-CN" sz="2400" b="1"/>
          </a:p>
        </p:txBody>
      </p:sp>
      <p:sp>
        <p:nvSpPr>
          <p:cNvPr id="19" name="文本框 18"/>
          <p:cNvSpPr txBox="1"/>
          <p:nvPr/>
        </p:nvSpPr>
        <p:spPr>
          <a:xfrm>
            <a:off x="1996440" y="1650365"/>
            <a:ext cx="1663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1x1x2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的张量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415290" y="3937635"/>
            <a:ext cx="2904490" cy="2150110"/>
            <a:chOff x="676" y="6241"/>
            <a:chExt cx="5548" cy="3942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6" y="6241"/>
              <a:ext cx="5548" cy="3943"/>
            </a:xfrm>
            <a:prstGeom prst="rect">
              <a:avLst/>
            </a:prstGeom>
          </p:spPr>
        </p:pic>
        <p:cxnSp>
          <p:nvCxnSpPr>
            <p:cNvPr id="20" name="直接连接符 19"/>
            <p:cNvCxnSpPr/>
            <p:nvPr/>
          </p:nvCxnSpPr>
          <p:spPr>
            <a:xfrm>
              <a:off x="1417" y="8208"/>
              <a:ext cx="3563" cy="15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 flipV="1">
              <a:off x="3191" y="6391"/>
              <a:ext cx="60" cy="3635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3147" y="8155"/>
              <a:ext cx="134" cy="137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33" name="对象 32"/>
            <p:cNvGraphicFramePr/>
            <p:nvPr/>
          </p:nvGraphicFramePr>
          <p:xfrm>
            <a:off x="3158" y="7779"/>
            <a:ext cx="590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8" imgW="165100" imgH="228600" progId="Equation.KSEE3">
                    <p:embed/>
                  </p:oleObj>
                </mc:Choice>
                <mc:Fallback>
                  <p:oleObj name="" r:id="rId8" imgW="165100" imgH="228600" progId="Equation.KSEE3">
                    <p:embed/>
                    <p:pic>
                      <p:nvPicPr>
                        <p:cNvPr id="0" name="图片 2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158" y="7779"/>
                          <a:ext cx="590" cy="5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接箭头连接符 51"/>
          <p:cNvCxnSpPr>
            <a:endCxn id="17" idx="2"/>
          </p:cNvCxnSpPr>
          <p:nvPr/>
        </p:nvCxnSpPr>
        <p:spPr>
          <a:xfrm flipH="1" flipV="1">
            <a:off x="1196340" y="3276600"/>
            <a:ext cx="597535" cy="1618615"/>
          </a:xfrm>
          <a:prstGeom prst="straightConnector1">
            <a:avLst/>
          </a:prstGeom>
          <a:ln>
            <a:solidFill>
              <a:srgbClr val="D5003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2432050" y="2465070"/>
            <a:ext cx="2034540" cy="1431290"/>
            <a:chOff x="6438" y="6768"/>
            <a:chExt cx="4702" cy="3388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38" y="6768"/>
              <a:ext cx="4702" cy="3388"/>
            </a:xfrm>
            <a:prstGeom prst="rect">
              <a:avLst/>
            </a:prstGeom>
          </p:spPr>
        </p:pic>
        <p:cxnSp>
          <p:nvCxnSpPr>
            <p:cNvPr id="37" name="直接连接符 36"/>
            <p:cNvCxnSpPr/>
            <p:nvPr/>
          </p:nvCxnSpPr>
          <p:spPr>
            <a:xfrm>
              <a:off x="7066" y="8458"/>
              <a:ext cx="3020" cy="13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 flipV="1">
              <a:off x="8569" y="6897"/>
              <a:ext cx="51" cy="3123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0" name="椭圆 39"/>
            <p:cNvSpPr/>
            <p:nvPr/>
          </p:nvSpPr>
          <p:spPr>
            <a:xfrm>
              <a:off x="9069" y="8413"/>
              <a:ext cx="114" cy="118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9631" y="8413"/>
              <a:ext cx="114" cy="118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445" y="8413"/>
              <a:ext cx="114" cy="118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8008" y="8413"/>
              <a:ext cx="114" cy="118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8532" y="7851"/>
              <a:ext cx="114" cy="118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8532" y="7242"/>
              <a:ext cx="114" cy="118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8542" y="9560"/>
              <a:ext cx="114" cy="118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554" y="8951"/>
              <a:ext cx="114" cy="118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48" name="对象 47"/>
            <p:cNvGraphicFramePr/>
            <p:nvPr/>
          </p:nvGraphicFramePr>
          <p:xfrm>
            <a:off x="7415" y="8023"/>
            <a:ext cx="221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" name="" r:id="rId10" imgW="165100" imgH="228600" progId="Equation.KSEE3">
                    <p:embed/>
                  </p:oleObj>
                </mc:Choice>
                <mc:Fallback>
                  <p:oleObj name="" r:id="rId10" imgW="165100" imgH="228600" progId="Equation.KSEE3">
                    <p:embed/>
                    <p:pic>
                      <p:nvPicPr>
                        <p:cNvPr id="0" name="图片 20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415" y="8023"/>
                          <a:ext cx="221" cy="3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对象 52"/>
            <p:cNvGraphicFramePr>
              <a:graphicFrameLocks noChangeAspect="1"/>
            </p:cNvGraphicFramePr>
            <p:nvPr/>
          </p:nvGraphicFramePr>
          <p:xfrm>
            <a:off x="8704" y="8896"/>
            <a:ext cx="167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" name="" r:id="rId12" imgW="127000" imgH="180340" progId="Equation.KSEE3">
                    <p:embed/>
                  </p:oleObj>
                </mc:Choice>
                <mc:Fallback>
                  <p:oleObj name="" r:id="rId12" imgW="127000" imgH="180340" progId="Equation.KSEE3">
                    <p:embed/>
                    <p:pic>
                      <p:nvPicPr>
                        <p:cNvPr id="0" name="图片 53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704" y="8896"/>
                          <a:ext cx="167" cy="2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对象 54"/>
            <p:cNvGraphicFramePr>
              <a:graphicFrameLocks noChangeAspect="1"/>
            </p:cNvGraphicFramePr>
            <p:nvPr/>
          </p:nvGraphicFramePr>
          <p:xfrm>
            <a:off x="9081" y="8120"/>
            <a:ext cx="18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" name="" r:id="rId14" imgW="139700" imgH="180340" progId="Equation.KSEE3">
                    <p:embed/>
                  </p:oleObj>
                </mc:Choice>
                <mc:Fallback>
                  <p:oleObj name="" r:id="rId14" imgW="139700" imgH="180340" progId="Equation.KSEE3">
                    <p:embed/>
                    <p:pic>
                      <p:nvPicPr>
                        <p:cNvPr id="0" name="图片 5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9081" y="8120"/>
                          <a:ext cx="186" cy="2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对象 56"/>
            <p:cNvGraphicFramePr>
              <a:graphicFrameLocks noChangeAspect="1"/>
            </p:cNvGraphicFramePr>
            <p:nvPr/>
          </p:nvGraphicFramePr>
          <p:xfrm>
            <a:off x="8685" y="7747"/>
            <a:ext cx="18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16" imgW="139700" imgH="193040" progId="Equation.KSEE3">
                    <p:embed/>
                  </p:oleObj>
                </mc:Choice>
                <mc:Fallback>
                  <p:oleObj name="" r:id="rId16" imgW="139700" imgH="193040" progId="Equation.KSEE3">
                    <p:embed/>
                    <p:pic>
                      <p:nvPicPr>
                        <p:cNvPr id="0" name="图片 5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8685" y="7747"/>
                          <a:ext cx="186" cy="2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对象 58"/>
            <p:cNvGraphicFramePr>
              <a:graphicFrameLocks noChangeAspect="1"/>
            </p:cNvGraphicFramePr>
            <p:nvPr/>
          </p:nvGraphicFramePr>
          <p:xfrm>
            <a:off x="8010" y="8058"/>
            <a:ext cx="18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" name="" r:id="rId18" imgW="139700" imgH="180340" progId="Equation.KSEE3">
                    <p:embed/>
                  </p:oleObj>
                </mc:Choice>
                <mc:Fallback>
                  <p:oleObj name="" r:id="rId18" imgW="139700" imgH="180340" progId="Equation.KSEE3">
                    <p:embed/>
                    <p:pic>
                      <p:nvPicPr>
                        <p:cNvPr id="0" name="图片 59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8010" y="8058"/>
                          <a:ext cx="186" cy="2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/>
            <p:cNvGraphicFramePr>
              <a:graphicFrameLocks noChangeAspect="1"/>
            </p:cNvGraphicFramePr>
            <p:nvPr/>
          </p:nvGraphicFramePr>
          <p:xfrm>
            <a:off x="8685" y="9583"/>
            <a:ext cx="18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" name="" r:id="rId20" imgW="139700" imgH="193040" progId="Equation.KSEE3">
                    <p:embed/>
                  </p:oleObj>
                </mc:Choice>
                <mc:Fallback>
                  <p:oleObj name="" r:id="rId20" imgW="139700" imgH="193040" progId="Equation.KSEE3">
                    <p:embed/>
                    <p:pic>
                      <p:nvPicPr>
                        <p:cNvPr id="0" name="图片 61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8685" y="9583"/>
                          <a:ext cx="186" cy="2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对象 62"/>
            <p:cNvGraphicFramePr>
              <a:graphicFrameLocks noChangeAspect="1"/>
            </p:cNvGraphicFramePr>
            <p:nvPr/>
          </p:nvGraphicFramePr>
          <p:xfrm>
            <a:off x="9746" y="8120"/>
            <a:ext cx="18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" name="" r:id="rId22" imgW="139700" imgH="193040" progId="Equation.KSEE3">
                    <p:embed/>
                  </p:oleObj>
                </mc:Choice>
                <mc:Fallback>
                  <p:oleObj name="" r:id="rId22" imgW="139700" imgH="193040" progId="Equation.KSEE3">
                    <p:embed/>
                    <p:pic>
                      <p:nvPicPr>
                        <p:cNvPr id="0" name="图片 63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9746" y="8120"/>
                          <a:ext cx="186" cy="2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对象 64"/>
            <p:cNvGraphicFramePr>
              <a:graphicFrameLocks noChangeAspect="1"/>
            </p:cNvGraphicFramePr>
            <p:nvPr/>
          </p:nvGraphicFramePr>
          <p:xfrm>
            <a:off x="8685" y="7088"/>
            <a:ext cx="18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" name="" r:id="rId24" imgW="139700" imgH="193040" progId="Equation.KSEE3">
                    <p:embed/>
                  </p:oleObj>
                </mc:Choice>
                <mc:Fallback>
                  <p:oleObj name="" r:id="rId24" imgW="139700" imgH="193040" progId="Equation.KSEE3">
                    <p:embed/>
                    <p:pic>
                      <p:nvPicPr>
                        <p:cNvPr id="0" name="图片 6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8685" y="7088"/>
                          <a:ext cx="186" cy="2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" name="右箭头 67"/>
          <p:cNvSpPr/>
          <p:nvPr/>
        </p:nvSpPr>
        <p:spPr>
          <a:xfrm>
            <a:off x="2604135" y="3766185"/>
            <a:ext cx="1059180" cy="253365"/>
          </a:xfrm>
          <a:prstGeom prst="rightArrow">
            <a:avLst/>
          </a:prstGeom>
          <a:solidFill>
            <a:srgbClr val="C00000"/>
          </a:solidFill>
          <a:ln>
            <a:solidFill>
              <a:srgbClr val="D5003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72" name="表格 71"/>
          <p:cNvGraphicFramePr/>
          <p:nvPr/>
        </p:nvGraphicFramePr>
        <p:xfrm>
          <a:off x="4639310" y="3041650"/>
          <a:ext cx="18135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390"/>
                <a:gridCol w="453390"/>
                <a:gridCol w="463550"/>
                <a:gridCol w="443230"/>
              </a:tblGrid>
              <a:tr h="375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</a:t>
                      </a:r>
                      <a:r>
                        <a:rPr lang="en-US" altLang="zh-CN" b="0" baseline="-25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b="0" baseline="-25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</a:t>
                      </a:r>
                      <a:r>
                        <a:rPr lang="en-US" altLang="zh-CN" b="0" baseline="-25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b="0" baseline="-25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</a:t>
                      </a:r>
                      <a:r>
                        <a:rPr lang="en-US" altLang="zh-CN" b="0" baseline="-25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b="0" baseline="-25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</a:t>
                      </a:r>
                      <a:r>
                        <a:rPr lang="en-US" altLang="zh-CN" b="0" baseline="-25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b="0" baseline="-25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</a:t>
                      </a:r>
                      <a:r>
                        <a:rPr lang="en-US" altLang="zh-CN" b="0" baseline="-25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b="0" baseline="-25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</a:t>
                      </a:r>
                      <a:r>
                        <a:rPr lang="en-US" altLang="zh-CN" b="0" baseline="-25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b="0" baseline="-25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</a:t>
                      </a:r>
                      <a:r>
                        <a:rPr lang="en-US" altLang="zh-CN" b="0" baseline="-25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b="0" baseline="-25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</a:t>
                      </a:r>
                      <a:r>
                        <a:rPr lang="en-US" altLang="zh-CN" b="0" baseline="-25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b="0" baseline="-250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5" name="文本框 74"/>
          <p:cNvSpPr txBox="1"/>
          <p:nvPr/>
        </p:nvSpPr>
        <p:spPr>
          <a:xfrm>
            <a:off x="6355080" y="3159760"/>
            <a:ext cx="46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+</a:t>
            </a:r>
            <a:endParaRPr lang="en-US" altLang="zh-CN" b="1"/>
          </a:p>
        </p:txBody>
      </p:sp>
      <p:grpSp>
        <p:nvGrpSpPr>
          <p:cNvPr id="84" name="组合 83"/>
          <p:cNvGrpSpPr/>
          <p:nvPr/>
        </p:nvGrpSpPr>
        <p:grpSpPr>
          <a:xfrm>
            <a:off x="6743065" y="2774315"/>
            <a:ext cx="875665" cy="1245235"/>
            <a:chOff x="11185" y="3963"/>
            <a:chExt cx="1379" cy="1961"/>
          </a:xfrm>
        </p:grpSpPr>
        <p:sp>
          <p:nvSpPr>
            <p:cNvPr id="76" name="文本框 75"/>
            <p:cNvSpPr txBox="1"/>
            <p:nvPr/>
          </p:nvSpPr>
          <p:spPr>
            <a:xfrm>
              <a:off x="11185" y="5308"/>
              <a:ext cx="1379" cy="616"/>
            </a:xfrm>
            <a:prstGeom prst="rect">
              <a:avLst/>
            </a:prstGeom>
          </p:spPr>
          <p:style>
            <a:lnRef idx="0">
              <a:srgbClr val="FFFFFF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p>
              <a:pPr algn="ctr"/>
              <a:r>
                <a:rPr lang="en-US" altLang="zh-CN" sz="1200" b="1"/>
                <a:t>Pressure</a:t>
              </a:r>
              <a:endParaRPr lang="en-US" altLang="zh-CN" sz="1200" b="1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1185" y="4647"/>
              <a:ext cx="1379" cy="686"/>
            </a:xfrm>
            <a:prstGeom prst="rect">
              <a:avLst/>
            </a:prstGeom>
          </p:spPr>
          <p:style>
            <a:lnRef idx="0">
              <a:srgbClr val="FFFFFF"/>
            </a:lnRef>
            <a:fillRef idx="3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p>
              <a:pPr algn="ctr"/>
              <a:r>
                <a:rPr lang="en-US" altLang="zh-CN" sz="1600" b="1"/>
                <a:t>Speed</a:t>
              </a:r>
              <a:endParaRPr lang="en-US" altLang="zh-CN" sz="1600" b="1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1185" y="3963"/>
              <a:ext cx="1379" cy="718"/>
            </a:xfrm>
            <a:prstGeom prst="rect">
              <a:avLst/>
            </a:prstGeom>
          </p:spPr>
          <p:style>
            <a:lnRef idx="0">
              <a:srgbClr val="FFFFFF"/>
            </a:lnRef>
            <a:fillRef idx="3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p>
              <a:pPr algn="ctr"/>
              <a:r>
                <a:rPr lang="en-US" altLang="zh-CN" sz="2400" b="1"/>
                <a:t>CrA</a:t>
              </a:r>
              <a:endParaRPr lang="en-US" altLang="zh-CN" sz="2400" b="1"/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6129655" y="1748790"/>
            <a:ext cx="1663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6x4x2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的张量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9256395" y="2314575"/>
            <a:ext cx="236220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温度场云图降维为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20x20x1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的张量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663315" y="4363720"/>
            <a:ext cx="5295900" cy="1675130"/>
          </a:xfrm>
          <a:prstGeom prst="rect">
            <a:avLst/>
          </a:prstGeom>
        </p:spPr>
      </p:pic>
      <p:sp>
        <p:nvSpPr>
          <p:cNvPr id="82" name="右箭头 81"/>
          <p:cNvSpPr/>
          <p:nvPr/>
        </p:nvSpPr>
        <p:spPr>
          <a:xfrm>
            <a:off x="8041005" y="3766185"/>
            <a:ext cx="1059180" cy="253365"/>
          </a:xfrm>
          <a:prstGeom prst="rightArrow">
            <a:avLst/>
          </a:prstGeom>
          <a:solidFill>
            <a:srgbClr val="C00000"/>
          </a:solidFill>
          <a:ln>
            <a:solidFill>
              <a:srgbClr val="D5003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256395" y="3622675"/>
            <a:ext cx="2458720" cy="23793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371475" y="1197610"/>
            <a:ext cx="4053840" cy="3874135"/>
            <a:chOff x="447" y="1419"/>
            <a:chExt cx="7438" cy="710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22" y="1971"/>
              <a:ext cx="6204" cy="600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alphaModFix amt="31000"/>
            </a:blip>
            <a:stretch>
              <a:fillRect/>
            </a:stretch>
          </p:blipFill>
          <p:spPr>
            <a:xfrm>
              <a:off x="447" y="1419"/>
              <a:ext cx="7439" cy="7108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270510" y="5274310"/>
            <a:ext cx="5730240" cy="992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3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18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°间隔均匀取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个点，共计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400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个点坐标，通过插值法由仿真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output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数据生成，形成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20*20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张量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6390640" y="1498600"/>
            <a:ext cx="4536964" cy="3244215"/>
            <a:chOff x="8960" y="3520"/>
            <a:chExt cx="8655" cy="618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60" y="3520"/>
              <a:ext cx="8655" cy="6188"/>
            </a:xfrm>
            <a:prstGeom prst="rect">
              <a:avLst/>
            </a:prstGeom>
          </p:spPr>
        </p:pic>
        <p:cxnSp>
          <p:nvCxnSpPr>
            <p:cNvPr id="37" name="直接连接符 36"/>
            <p:cNvCxnSpPr/>
            <p:nvPr/>
          </p:nvCxnSpPr>
          <p:spPr>
            <a:xfrm>
              <a:off x="9171" y="6621"/>
              <a:ext cx="6131" cy="88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 flipV="1">
              <a:off x="12318" y="3520"/>
              <a:ext cx="76" cy="616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12290" y="7907"/>
              <a:ext cx="551" cy="402"/>
              <a:chOff x="12290" y="7088"/>
              <a:chExt cx="551" cy="402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2290" y="7182"/>
                <a:ext cx="199" cy="201"/>
              </a:xfrm>
              <a:prstGeom prst="ellipse">
                <a:avLst/>
              </a:prstGeom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53" name="对象 52"/>
              <p:cNvGraphicFramePr>
                <a:graphicFrameLocks noChangeAspect="1"/>
              </p:cNvGraphicFramePr>
              <p:nvPr/>
            </p:nvGraphicFramePr>
            <p:xfrm>
              <a:off x="12551" y="7088"/>
              <a:ext cx="291" cy="4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" name="" r:id="rId4" imgW="127000" imgH="180340" progId="Equation.KSEE3">
                      <p:embed/>
                    </p:oleObj>
                  </mc:Choice>
                  <mc:Fallback>
                    <p:oleObj name="" r:id="rId4" imgW="127000" imgH="180340" progId="Equation.KSEE3">
                      <p:embed/>
                      <p:pic>
                        <p:nvPicPr>
                          <p:cNvPr id="0" name="图片 53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2551" y="7088"/>
                            <a:ext cx="291" cy="40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" name="组合 11"/>
            <p:cNvGrpSpPr/>
            <p:nvPr/>
          </p:nvGrpSpPr>
          <p:grpSpPr>
            <a:xfrm>
              <a:off x="13782" y="6115"/>
              <a:ext cx="345" cy="699"/>
              <a:chOff x="13188" y="5767"/>
              <a:chExt cx="345" cy="699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13188" y="6266"/>
                <a:ext cx="199" cy="201"/>
              </a:xfrm>
              <a:prstGeom prst="ellipse">
                <a:avLst/>
              </a:prstGeom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55" name="对象 54"/>
              <p:cNvGraphicFramePr>
                <a:graphicFrameLocks noChangeAspect="1"/>
              </p:cNvGraphicFramePr>
              <p:nvPr/>
            </p:nvGraphicFramePr>
            <p:xfrm>
              <a:off x="13209" y="5767"/>
              <a:ext cx="324" cy="4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" name="" r:id="rId6" imgW="139700" imgH="180340" progId="Equation.KSEE3">
                      <p:embed/>
                    </p:oleObj>
                  </mc:Choice>
                  <mc:Fallback>
                    <p:oleObj name="" r:id="rId6" imgW="139700" imgH="180340" progId="Equation.KSEE3">
                      <p:embed/>
                      <p:pic>
                        <p:nvPicPr>
                          <p:cNvPr id="0" name="图片 55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13209" y="5767"/>
                            <a:ext cx="324" cy="40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" name="组合 9"/>
            <p:cNvGrpSpPr/>
            <p:nvPr/>
          </p:nvGrpSpPr>
          <p:grpSpPr>
            <a:xfrm>
              <a:off x="12222" y="4801"/>
              <a:ext cx="591" cy="438"/>
              <a:chOff x="12251" y="5132"/>
              <a:chExt cx="591" cy="438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12251" y="5309"/>
                <a:ext cx="199" cy="201"/>
              </a:xfrm>
              <a:prstGeom prst="ellipse">
                <a:avLst/>
              </a:prstGeom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57" name="对象 56"/>
              <p:cNvGraphicFramePr>
                <a:graphicFrameLocks noChangeAspect="1"/>
              </p:cNvGraphicFramePr>
              <p:nvPr/>
            </p:nvGraphicFramePr>
            <p:xfrm>
              <a:off x="12518" y="5132"/>
              <a:ext cx="324" cy="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" name="" r:id="rId8" imgW="139700" imgH="193040" progId="Equation.KSEE3">
                      <p:embed/>
                    </p:oleObj>
                  </mc:Choice>
                  <mc:Fallback>
                    <p:oleObj name="" r:id="rId8" imgW="139700" imgH="193040" progId="Equation.KSEE3">
                      <p:embed/>
                      <p:pic>
                        <p:nvPicPr>
                          <p:cNvPr id="0" name="图片 57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2518" y="5132"/>
                            <a:ext cx="324" cy="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" name="组合 10"/>
            <p:cNvGrpSpPr/>
            <p:nvPr/>
          </p:nvGrpSpPr>
          <p:grpSpPr>
            <a:xfrm>
              <a:off x="10603" y="5903"/>
              <a:ext cx="327" cy="805"/>
              <a:chOff x="11338" y="5661"/>
              <a:chExt cx="327" cy="805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11338" y="6266"/>
                <a:ext cx="199" cy="201"/>
              </a:xfrm>
              <a:prstGeom prst="ellipse">
                <a:avLst/>
              </a:prstGeom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59" name="对象 58"/>
              <p:cNvGraphicFramePr>
                <a:graphicFrameLocks noChangeAspect="1"/>
              </p:cNvGraphicFramePr>
              <p:nvPr/>
            </p:nvGraphicFramePr>
            <p:xfrm>
              <a:off x="11341" y="5661"/>
              <a:ext cx="324" cy="4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" name="" r:id="rId10" imgW="139700" imgH="180340" progId="Equation.KSEE3">
                      <p:embed/>
                    </p:oleObj>
                  </mc:Choice>
                  <mc:Fallback>
                    <p:oleObj name="" r:id="rId10" imgW="139700" imgH="180340" progId="Equation.KSEE3">
                      <p:embed/>
                      <p:pic>
                        <p:nvPicPr>
                          <p:cNvPr id="0" name="图片 59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11341" y="5661"/>
                            <a:ext cx="324" cy="40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4" name="文本框 13"/>
          <p:cNvSpPr txBox="1"/>
          <p:nvPr/>
        </p:nvSpPr>
        <p:spPr>
          <a:xfrm>
            <a:off x="6096000" y="5274310"/>
            <a:ext cx="5294630" cy="992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3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取鼻梁区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x,y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周中部位置坐标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压力，形成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4*1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张量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7375" y="1045210"/>
            <a:ext cx="1957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温度特征张量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33160" y="1045210"/>
            <a:ext cx="1957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压力特征张量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WPS 演示</Application>
  <PresentationFormat>宽屏</PresentationFormat>
  <Paragraphs>69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</vt:i4>
      </vt:variant>
      <vt:variant>
        <vt:lpstr>幻灯片标题</vt:lpstr>
      </vt:variant>
      <vt:variant>
        <vt:i4>4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Calibri</vt:lpstr>
      <vt:lpstr>思源黑体 CN Medium</vt:lpstr>
      <vt:lpstr>等线</vt:lpstr>
      <vt:lpstr>Arial Unicode MS</vt:lpstr>
      <vt:lpstr>Calibri</vt:lpstr>
      <vt:lpstr>黑体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数据集制作</vt:lpstr>
      <vt:lpstr>数据集制作</vt:lpstr>
      <vt:lpstr>数据集制作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lydon.li@byd.com</dc:creator>
  <cp:lastModifiedBy>tang.wenbin</cp:lastModifiedBy>
  <cp:revision>45</cp:revision>
  <dcterms:created xsi:type="dcterms:W3CDTF">2020-01-02T08:49:00Z</dcterms:created>
  <dcterms:modified xsi:type="dcterms:W3CDTF">2024-12-24T08:53:28Z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2052-12.8.2.15209</vt:lpwstr>
  </property>
  <property fmtid="{D5CDD505-2E9C-101B-9397-08002B2CF9AE}" pid="3" name="ICV">
    <vt:lpwstr>50B4D9E9581F4D00A0352396D6B28F1E_12</vt:lpwstr>
  </property>
</Properties>
</file>