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 SemiBold"/>
      <p:regular r:id="rId13"/>
      <p:bold r:id="rId14"/>
      <p:italic r:id="rId15"/>
      <p:boldItalic r:id="rId16"/>
    </p:embeddedFont>
    <p:embeddedFont>
      <p:font typeface="Economica"/>
      <p:regular r:id="rId17"/>
      <p:bold r:id="rId18"/>
      <p:italic r:id="rId19"/>
      <p:boldItalic r:id="rId20"/>
    </p:embeddedFont>
    <p:embeddedFont>
      <p:font typeface="Amatic SC"/>
      <p:regular r:id="rId21"/>
      <p:bold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NunitoSemiBold-italic.fntdata"/><Relationship Id="rId14" Type="http://schemas.openxmlformats.org/officeDocument/2006/relationships/font" Target="fonts/NunitoSemiBold-bold.fntdata"/><Relationship Id="rId17" Type="http://schemas.openxmlformats.org/officeDocument/2006/relationships/font" Target="fonts/Economica-regular.fntdata"/><Relationship Id="rId16" Type="http://schemas.openxmlformats.org/officeDocument/2006/relationships/font" Target="fonts/NunitoSemiBold-boldItalic.fntdata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23657408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23657408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23657408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23657408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23657408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23657408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23657408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23657408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23657408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23657408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23657408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23657408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3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5" name="Google Shape;185;p16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6" name="Google Shape;186;p1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7" name="Google Shape;187;p1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8" name="Google Shape;28;p3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5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>
            <a:off x="550224" y="368620"/>
            <a:ext cx="878228" cy="627539"/>
            <a:chOff x="550224" y="368620"/>
            <a:chExt cx="878228" cy="627539"/>
          </a:xfrm>
        </p:grpSpPr>
        <p:sp>
          <p:nvSpPr>
            <p:cNvPr id="68" name="Google Shape;68;p6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rot="-1760302">
            <a:off x="4588510" y="637124"/>
            <a:ext cx="4206636" cy="4112631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99" name="Google Shape;99;p8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8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 rot="8434612">
            <a:off x="7810734" y="3959264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2" name="Google Shape;112;p9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3" name="Google Shape;113;p9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4" name="Google Shape;114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9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10338673">
            <a:off x="8873347" y="1615233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0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 rot="10800000">
            <a:off x="542537" y="4490174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b="0" i="0" sz="22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ctrTitle"/>
          </p:nvPr>
        </p:nvSpPr>
        <p:spPr>
          <a:xfrm>
            <a:off x="1710175" y="785700"/>
            <a:ext cx="62448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5B0F00"/>
                </a:solidFill>
              </a:rPr>
              <a:t> </a:t>
            </a:r>
            <a:r>
              <a:rPr b="1" lang="en" sz="4800">
                <a:solidFill>
                  <a:srgbClr val="5B0F00"/>
                </a:solidFill>
              </a:rPr>
              <a:t>Machine Learning for Cloud Computing Resiliency</a:t>
            </a:r>
            <a:endParaRPr b="1" sz="4800">
              <a:solidFill>
                <a:srgbClr val="5B0F00"/>
              </a:solidFill>
            </a:endParaRPr>
          </a:p>
        </p:txBody>
      </p:sp>
      <p:sp>
        <p:nvSpPr>
          <p:cNvPr id="194" name="Google Shape;194;p17"/>
          <p:cNvSpPr txBox="1"/>
          <p:nvPr>
            <p:ph idx="4294967295" type="subTitle"/>
          </p:nvPr>
        </p:nvSpPr>
        <p:spPr>
          <a:xfrm>
            <a:off x="1140125" y="2260025"/>
            <a:ext cx="7061100" cy="22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</a:t>
            </a:r>
            <a:endParaRPr b="1" sz="22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r>
              <a:rPr b="1" lang="en" sz="23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" sz="23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Group-15  </a:t>
            </a:r>
            <a:r>
              <a:rPr lang="en" sz="1900">
                <a:solidFill>
                  <a:srgbClr val="5B0F00"/>
                </a:solidFill>
              </a:rPr>
              <a:t>   </a:t>
            </a:r>
            <a:r>
              <a:rPr lang="en">
                <a:solidFill>
                  <a:srgbClr val="5B0F00"/>
                </a:solidFill>
              </a:rPr>
              <a:t>                 </a:t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5B0F00"/>
                </a:solidFill>
              </a:rPr>
              <a:t>Shuria Akter Ethuna                         Humaion Kabir Mehedi  (RA) ,              </a:t>
            </a:r>
            <a:endParaRPr b="1" i="1" sz="1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5B0F00"/>
                </a:solidFill>
              </a:rPr>
              <a:t>ID(20301055)                                   Ehsanur Rahman Rhythm(ST)</a:t>
            </a:r>
            <a:endParaRPr b="1" i="1" sz="18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rgbClr val="85200C"/>
                </a:solidFill>
                <a:highlight>
                  <a:schemeClr val="accent1"/>
                </a:highlight>
              </a:rPr>
              <a:t>Introduction</a:t>
            </a:r>
            <a:endParaRPr sz="4400" u="sng">
              <a:solidFill>
                <a:srgbClr val="85200C"/>
              </a:solidFill>
              <a:highlight>
                <a:schemeClr val="accent1"/>
              </a:highlight>
            </a:endParaRPr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621875" y="1282625"/>
            <a:ext cx="7942200" cy="29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700"/>
              <a:buChar char="✗"/>
            </a:pPr>
            <a:r>
              <a:rPr lang="en" sz="1700">
                <a:solidFill>
                  <a:srgbClr val="5B0F00"/>
                </a:solidFill>
              </a:rPr>
              <a:t>Machine Learning for Cloud Computing Resiliency ,An Innovative Approach</a:t>
            </a:r>
            <a:endParaRPr sz="1700">
              <a:solidFill>
                <a:srgbClr val="5B0F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700"/>
              <a:buChar char="✗"/>
            </a:pPr>
            <a:r>
              <a:rPr lang="en" sz="1700">
                <a:solidFill>
                  <a:srgbClr val="5B0F00"/>
                </a:solidFill>
              </a:rPr>
              <a:t>The paper emphasizes the critical importance of high-performance and resiliency in the context of cloud computing.</a:t>
            </a:r>
            <a:endParaRPr sz="1700">
              <a:solidFill>
                <a:srgbClr val="5B0F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700"/>
              <a:buChar char="✗"/>
            </a:pPr>
            <a:r>
              <a:rPr lang="en" sz="1700">
                <a:solidFill>
                  <a:srgbClr val="5B0F00"/>
                </a:solidFill>
              </a:rPr>
              <a:t>The Author explains that machine learning is a key component for making informed decisions in cloud computing, especially for predicting and responding to various scenarios.</a:t>
            </a:r>
            <a:endParaRPr sz="1700">
              <a:solidFill>
                <a:srgbClr val="5B0F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700"/>
              <a:buChar char="✗"/>
            </a:pPr>
            <a:r>
              <a:rPr lang="en" sz="1700">
                <a:solidFill>
                  <a:srgbClr val="5B0F00"/>
                </a:solidFill>
              </a:rPr>
              <a:t>The primary objectives of the paper, which focus on integrating machine learning with cloud platforms to enhance performance and resiliency.</a:t>
            </a:r>
            <a:endParaRPr sz="1700">
              <a:solidFill>
                <a:srgbClr val="5B0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B0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 and Motivation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601050" y="1308525"/>
            <a:ext cx="7941900" cy="3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b="1" i="1" lang="en" sz="21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hallenges in High-Performance and Resiliency: Significant challenges faced in achieving high-performance and resiliency in cloud computing, emphasizing the complexity of maintaining uninterrupted service.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b="1" i="1" lang="en" sz="21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dentified Research Gaps: The need for improved traffic flow resiliency and automated corrective actions.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b="1" i="1" lang="en" sz="21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mportance of this research for the field of cloud computing, underlining the critical need for high-performance to ensure uninterrupted service and business continuity.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</a:t>
            </a:r>
            <a:endParaRPr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803275" y="1079900"/>
            <a:ext cx="7540200" cy="26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Times New Roman"/>
              <a:buChar char="❖"/>
            </a:pPr>
            <a:r>
              <a:rPr lang="en" sz="19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ntegration of Machine Learning: The paper involves the integration of machine learning with cloud platforms. This approach aims to enhance cloud system performance and resiliency.</a:t>
            </a:r>
            <a:endParaRPr sz="1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Performance Data: Machine learning models analyze this data to make informed decisions.The use of networking and computing performance data as key inputs for predictions and classifications are highlighted. </a:t>
            </a:r>
            <a:endParaRPr sz="18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8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benefits of this integrated design approach, such as improved system performance, faster traffic resilience, and automated corrective actions are undefined.</a:t>
            </a:r>
            <a:endParaRPr sz="18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FF"/>
                </a:solidFill>
              </a:rPr>
              <a:t>Results and Impact</a:t>
            </a:r>
            <a:endParaRPr sz="4000">
              <a:solidFill>
                <a:srgbClr val="0000FF"/>
              </a:solidFill>
            </a:endParaRPr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531200" y="1506350"/>
            <a:ext cx="80976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Times New Roman"/>
              <a:buChar char="★"/>
            </a:pPr>
            <a:r>
              <a:rPr lang="en" sz="20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Results: Result is showcasing the performance of the machine learning integrated design.</a:t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Times New Roman"/>
              <a:buChar char="★"/>
            </a:pPr>
            <a:r>
              <a:rPr lang="en" sz="20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Traffic Resilience and Cost Savings: The paper highlight the achieved benefits, including faster traffic resilience and cost savings.</a:t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Times New Roman"/>
              <a:buChar char="★"/>
            </a:pPr>
            <a:r>
              <a:rPr lang="en" sz="20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on Business Continuity: The paper explains how this approach positively impacts business continuity by minimizing downtime and service interruptions. </a:t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Goal</a:t>
            </a:r>
            <a:endParaRPr i="1" sz="39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660750" y="984650"/>
            <a:ext cx="7825200" cy="345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000"/>
              <a:buFont typeface="Times New Roman"/>
              <a:buChar char="➢"/>
            </a:pPr>
            <a:r>
              <a:rPr lang="en" sz="2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refining machine learning models for even faster and more accurate predictions.</a:t>
            </a:r>
            <a:endParaRPr sz="20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000"/>
              <a:buFont typeface="Times New Roman"/>
              <a:buChar char="➢"/>
            </a:pPr>
            <a:r>
              <a:rPr lang="en" sz="2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the integration of emerging technologies like edge computing into the cloud resiliency framework.</a:t>
            </a:r>
            <a:endParaRPr sz="20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000"/>
              <a:buFont typeface="Times New Roman"/>
              <a:buChar char="➢"/>
            </a:pPr>
            <a:r>
              <a:rPr lang="en" sz="2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Collaborate with industry partners to implement and validate the proposed approach in real-world cloud environments.</a:t>
            </a:r>
            <a:endParaRPr sz="20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000"/>
              <a:buFont typeface="Times New Roman"/>
              <a:buChar char="➢"/>
            </a:pPr>
            <a:r>
              <a:rPr lang="en" sz="20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the potential impact of quantum computing on cloud resiliency and adapt the approach accordingly.</a:t>
            </a:r>
            <a:endParaRPr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4294967295" type="title"/>
          </p:nvPr>
        </p:nvSpPr>
        <p:spPr>
          <a:xfrm>
            <a:off x="1583000" y="257175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100"/>
              <a:t>Thank You</a:t>
            </a:r>
            <a:endParaRPr sz="8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