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f99d6493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df99d6493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00cd32af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e00cd32af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f99d649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f99d649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f99d649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f99d649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f99d6493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f99d649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f99d6493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f99d6493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f99d64937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f99d64937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f99d64937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f99d64937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f99d6493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df99d6493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11" name="Shape 111"/>
        <p:cNvGrpSpPr/>
        <p:nvPr/>
      </p:nvGrpSpPr>
      <p:grpSpPr>
        <a:xfrm>
          <a:off x="0" y="0"/>
          <a:ext cx="0" cy="0"/>
          <a:chOff x="0" y="0"/>
          <a:chExt cx="0" cy="0"/>
        </a:xfrm>
      </p:grpSpPr>
      <p:sp>
        <p:nvSpPr>
          <p:cNvPr id="112" name="Google Shape;112;p1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13" name="Shape 113"/>
        <p:cNvGrpSpPr/>
        <p:nvPr/>
      </p:nvGrpSpPr>
      <p:grpSpPr>
        <a:xfrm>
          <a:off x="0" y="0"/>
          <a:ext cx="0" cy="0"/>
          <a:chOff x="0" y="0"/>
          <a:chExt cx="0" cy="0"/>
        </a:xfrm>
      </p:grpSpPr>
      <p:sp>
        <p:nvSpPr>
          <p:cNvPr id="114" name="Google Shape;114;p1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13"/>
          <p:cNvGrpSpPr/>
          <p:nvPr/>
        </p:nvGrpSpPr>
        <p:grpSpPr>
          <a:xfrm>
            <a:off x="5959222" y="4119576"/>
            <a:ext cx="2520952" cy="1024165"/>
            <a:chOff x="6917201" y="0"/>
            <a:chExt cx="2227777" cy="863400"/>
          </a:xfrm>
        </p:grpSpPr>
        <p:sp>
          <p:nvSpPr>
            <p:cNvPr id="116" name="Google Shape;116;p1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13"/>
          <p:cNvGrpSpPr/>
          <p:nvPr/>
        </p:nvGrpSpPr>
        <p:grpSpPr>
          <a:xfrm>
            <a:off x="199149" y="2"/>
            <a:ext cx="2795414" cy="1083308"/>
            <a:chOff x="6917201" y="0"/>
            <a:chExt cx="2227777" cy="863400"/>
          </a:xfrm>
        </p:grpSpPr>
        <p:sp>
          <p:nvSpPr>
            <p:cNvPr id="120" name="Google Shape;120;p1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13"/>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4" name="Google Shape;124;p13"/>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5" name="Google Shape;125;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1">
    <p:spTree>
      <p:nvGrpSpPr>
        <p:cNvPr id="37" name="Shape 37"/>
        <p:cNvGrpSpPr/>
        <p:nvPr/>
      </p:nvGrpSpPr>
      <p:grpSpPr>
        <a:xfrm>
          <a:off x="0" y="0"/>
          <a:ext cx="0" cy="0"/>
          <a:chOff x="0" y="0"/>
          <a:chExt cx="0" cy="0"/>
        </a:xfrm>
      </p:grpSpPr>
      <p:sp>
        <p:nvSpPr>
          <p:cNvPr id="38" name="Google Shape;38;p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9" name="Shape 39"/>
        <p:cNvGrpSpPr/>
        <p:nvPr/>
      </p:nvGrpSpPr>
      <p:grpSpPr>
        <a:xfrm>
          <a:off x="0" y="0"/>
          <a:ext cx="0" cy="0"/>
          <a:chOff x="0" y="0"/>
          <a:chExt cx="0" cy="0"/>
        </a:xfrm>
      </p:grpSpPr>
      <p:sp>
        <p:nvSpPr>
          <p:cNvPr id="40" name="Google Shape;40;p4"/>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4"/>
          <p:cNvGrpSpPr/>
          <p:nvPr/>
        </p:nvGrpSpPr>
        <p:grpSpPr>
          <a:xfrm>
            <a:off x="5594191" y="3961115"/>
            <a:ext cx="2910145" cy="1182340"/>
            <a:chOff x="6917201" y="0"/>
            <a:chExt cx="2227777" cy="863400"/>
          </a:xfrm>
        </p:grpSpPr>
        <p:sp>
          <p:nvSpPr>
            <p:cNvPr id="42" name="Google Shape;42;p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4"/>
          <p:cNvGrpSpPr/>
          <p:nvPr/>
        </p:nvGrpSpPr>
        <p:grpSpPr>
          <a:xfrm>
            <a:off x="199149" y="2"/>
            <a:ext cx="2795414" cy="1083308"/>
            <a:chOff x="6917201" y="0"/>
            <a:chExt cx="2227777" cy="863400"/>
          </a:xfrm>
        </p:grpSpPr>
        <p:sp>
          <p:nvSpPr>
            <p:cNvPr id="46" name="Google Shape;46;p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4"/>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50" name="Google Shape;50;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51" name="Shape 51"/>
        <p:cNvGrpSpPr/>
        <p:nvPr/>
      </p:nvGrpSpPr>
      <p:grpSpPr>
        <a:xfrm>
          <a:off x="0" y="0"/>
          <a:ext cx="0" cy="0"/>
          <a:chOff x="0" y="0"/>
          <a:chExt cx="0" cy="0"/>
        </a:xfrm>
      </p:grpSpPr>
      <p:sp>
        <p:nvSpPr>
          <p:cNvPr id="52" name="Google Shape;52;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6" name="Google Shape;56;p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7" name="Google Shape;57;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8" name="Shape 58"/>
        <p:cNvGrpSpPr/>
        <p:nvPr/>
      </p:nvGrpSpPr>
      <p:grpSpPr>
        <a:xfrm>
          <a:off x="0" y="0"/>
          <a:ext cx="0" cy="0"/>
          <a:chOff x="0" y="0"/>
          <a:chExt cx="0" cy="0"/>
        </a:xfrm>
      </p:grpSpPr>
      <p:sp>
        <p:nvSpPr>
          <p:cNvPr id="59" name="Google Shape;59;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3" name="Google Shape;63;p6"/>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4" name="Google Shape;64;p6"/>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5" name="Google Shape;65;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6" name="Shape 66"/>
        <p:cNvGrpSpPr/>
        <p:nvPr/>
      </p:nvGrpSpPr>
      <p:grpSpPr>
        <a:xfrm>
          <a:off x="0" y="0"/>
          <a:ext cx="0" cy="0"/>
          <a:chOff x="0" y="0"/>
          <a:chExt cx="0" cy="0"/>
        </a:xfrm>
      </p:grpSpPr>
      <p:sp>
        <p:nvSpPr>
          <p:cNvPr id="67" name="Google Shape;67;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1" name="Google Shape;71;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2" name="Shape 72"/>
        <p:cNvGrpSpPr/>
        <p:nvPr/>
      </p:nvGrpSpPr>
      <p:grpSpPr>
        <a:xfrm>
          <a:off x="0" y="0"/>
          <a:ext cx="0" cy="0"/>
          <a:chOff x="0" y="0"/>
          <a:chExt cx="0" cy="0"/>
        </a:xfrm>
      </p:grpSpPr>
      <p:sp>
        <p:nvSpPr>
          <p:cNvPr id="73" name="Google Shape;7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7" name="Google Shape;77;p8"/>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8" name="Google Shape;78;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9" name="Shape 79"/>
        <p:cNvGrpSpPr/>
        <p:nvPr/>
      </p:nvGrpSpPr>
      <p:grpSpPr>
        <a:xfrm>
          <a:off x="0" y="0"/>
          <a:ext cx="0" cy="0"/>
          <a:chOff x="0" y="0"/>
          <a:chExt cx="0" cy="0"/>
        </a:xfrm>
      </p:grpSpPr>
      <p:sp>
        <p:nvSpPr>
          <p:cNvPr id="80" name="Google Shape;80;p9"/>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9"/>
          <p:cNvGrpSpPr/>
          <p:nvPr/>
        </p:nvGrpSpPr>
        <p:grpSpPr>
          <a:xfrm>
            <a:off x="255991" y="-118"/>
            <a:ext cx="2251347" cy="1043408"/>
            <a:chOff x="3961956" y="4383950"/>
            <a:chExt cx="1160548" cy="548700"/>
          </a:xfrm>
        </p:grpSpPr>
        <p:sp>
          <p:nvSpPr>
            <p:cNvPr id="83" name="Google Shape;83;p9"/>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9"/>
          <p:cNvGrpSpPr/>
          <p:nvPr/>
        </p:nvGrpSpPr>
        <p:grpSpPr>
          <a:xfrm>
            <a:off x="34934" y="4522125"/>
            <a:ext cx="1593306" cy="617072"/>
            <a:chOff x="6917201" y="0"/>
            <a:chExt cx="2227777" cy="863400"/>
          </a:xfrm>
        </p:grpSpPr>
        <p:sp>
          <p:nvSpPr>
            <p:cNvPr id="88" name="Google Shape;88;p9"/>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9"/>
          <p:cNvGrpSpPr/>
          <p:nvPr/>
        </p:nvGrpSpPr>
        <p:grpSpPr>
          <a:xfrm>
            <a:off x="5886353" y="1243"/>
            <a:ext cx="3257455" cy="1261514"/>
            <a:chOff x="6917201" y="0"/>
            <a:chExt cx="2227777" cy="863400"/>
          </a:xfrm>
        </p:grpSpPr>
        <p:sp>
          <p:nvSpPr>
            <p:cNvPr id="92" name="Google Shape;92;p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6" name="Google Shape;96;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0"/>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31" name="Shape 131"/>
        <p:cNvGrpSpPr/>
        <p:nvPr/>
      </p:nvGrpSpPr>
      <p:grpSpPr>
        <a:xfrm>
          <a:off x="0" y="0"/>
          <a:ext cx="0" cy="0"/>
          <a:chOff x="0" y="0"/>
          <a:chExt cx="0" cy="0"/>
        </a:xfrm>
      </p:grpSpPr>
      <p:pic>
        <p:nvPicPr>
          <p:cNvPr id="132" name="Google Shape;132;p15"/>
          <p:cNvPicPr preferRelativeResize="0"/>
          <p:nvPr/>
        </p:nvPicPr>
        <p:blipFill>
          <a:blip r:embed="rId3">
            <a:alphaModFix/>
          </a:blip>
          <a:stretch>
            <a:fillRect/>
          </a:stretch>
        </p:blipFill>
        <p:spPr>
          <a:xfrm>
            <a:off x="5344325" y="2203813"/>
            <a:ext cx="3619500" cy="2733675"/>
          </a:xfrm>
          <a:prstGeom prst="rect">
            <a:avLst/>
          </a:prstGeom>
          <a:noFill/>
          <a:ln>
            <a:noFill/>
          </a:ln>
        </p:spPr>
      </p:pic>
      <p:sp>
        <p:nvSpPr>
          <p:cNvPr id="133" name="Google Shape;133;p15"/>
          <p:cNvSpPr txBox="1"/>
          <p:nvPr>
            <p:ph type="ctrTitle"/>
          </p:nvPr>
        </p:nvSpPr>
        <p:spPr>
          <a:xfrm>
            <a:off x="1809728" y="1430958"/>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rgbClr val="85200C"/>
                </a:solidFill>
              </a:rPr>
              <a:t>Pens and Printers New Products</a:t>
            </a:r>
            <a:endParaRPr>
              <a:solidFill>
                <a:srgbClr val="85200C"/>
              </a:solidFill>
            </a:endParaRPr>
          </a:p>
          <a:p>
            <a:pPr indent="0" lvl="0" marL="0" rtl="0" algn="ctr">
              <a:spcBef>
                <a:spcPts val="0"/>
              </a:spcBef>
              <a:spcAft>
                <a:spcPts val="0"/>
              </a:spcAft>
              <a:buNone/>
            </a:pPr>
            <a:r>
              <a:rPr lang="en" sz="2600">
                <a:solidFill>
                  <a:srgbClr val="85200C"/>
                </a:solidFill>
              </a:rPr>
              <a:t>Sales Analysis</a:t>
            </a:r>
            <a:endParaRPr sz="2600">
              <a:solidFill>
                <a:srgbClr val="85200C"/>
              </a:solidFill>
            </a:endParaRPr>
          </a:p>
        </p:txBody>
      </p:sp>
      <p:sp>
        <p:nvSpPr>
          <p:cNvPr id="134" name="Google Shape;134;p15"/>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5B0F00"/>
                </a:solidFill>
              </a:rPr>
              <a:t>By Eti-ini Umoh</a:t>
            </a:r>
            <a:endParaRPr sz="3000">
              <a:solidFill>
                <a:srgbClr val="5B0F00"/>
              </a:solidFill>
            </a:endParaRPr>
          </a:p>
        </p:txBody>
      </p:sp>
    </p:spTree>
  </p:cSld>
  <p:clrMapOvr>
    <a:masterClrMapping/>
  </p:clrMapOvr>
  <p:transition spd="med">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92" name="Shape 192"/>
        <p:cNvGrpSpPr/>
        <p:nvPr/>
      </p:nvGrpSpPr>
      <p:grpSpPr>
        <a:xfrm>
          <a:off x="0" y="0"/>
          <a:ext cx="0" cy="0"/>
          <a:chOff x="0" y="0"/>
          <a:chExt cx="0" cy="0"/>
        </a:xfrm>
      </p:grpSpPr>
      <p:sp>
        <p:nvSpPr>
          <p:cNvPr id="193" name="Google Shape;193;p24"/>
          <p:cNvSpPr txBox="1"/>
          <p:nvPr>
            <p:ph type="title"/>
          </p:nvPr>
        </p:nvSpPr>
        <p:spPr>
          <a:xfrm>
            <a:off x="819150" y="553400"/>
            <a:ext cx="7505700" cy="80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194" name="Google Shape;194;p24"/>
          <p:cNvSpPr txBox="1"/>
          <p:nvPr>
            <p:ph idx="1" type="body"/>
          </p:nvPr>
        </p:nvSpPr>
        <p:spPr>
          <a:xfrm>
            <a:off x="819150" y="1267475"/>
            <a:ext cx="7659300" cy="3497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latin typeface="Arial"/>
                <a:ea typeface="Arial"/>
                <a:cs typeface="Arial"/>
                <a:sym typeface="Arial"/>
              </a:rPr>
              <a:t>For the following weeks, my recommendation would be:</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o  Focusing on ‘Email + Call’ method alongside Email approach because of its less cost. Call approach should be discontinued entirely.</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o  Using key business metrics as stated earlier to track sales growth.</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o   Use sales strategy including loyalty campaigns and offer discounts to long time customers to improve sales</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o    Data Collection for in-depth analysis. </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Data about the type of products being purchased by the customers to analyze the what sells most in order to improve the sales of products that are sold less.</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The Data collection process should be improved to prevent reoccurrence of missing values.</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16"/>
          <p:cNvPicPr preferRelativeResize="0"/>
          <p:nvPr/>
        </p:nvPicPr>
        <p:blipFill>
          <a:blip r:embed="rId3">
            <a:alphaModFix/>
          </a:blip>
          <a:stretch>
            <a:fillRect/>
          </a:stretch>
        </p:blipFill>
        <p:spPr>
          <a:xfrm rot="5400000">
            <a:off x="2238862" y="-1802862"/>
            <a:ext cx="4680675" cy="8748850"/>
          </a:xfrm>
          <a:prstGeom prst="rect">
            <a:avLst/>
          </a:prstGeom>
          <a:noFill/>
          <a:ln>
            <a:noFill/>
          </a:ln>
        </p:spPr>
      </p:pic>
      <p:sp>
        <p:nvSpPr>
          <p:cNvPr id="140" name="Google Shape;140;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Outline</a:t>
            </a:r>
            <a:endParaRPr>
              <a:solidFill>
                <a:schemeClr val="dk2"/>
              </a:solidFill>
            </a:endParaRPr>
          </a:p>
        </p:txBody>
      </p:sp>
      <p:sp>
        <p:nvSpPr>
          <p:cNvPr id="141" name="Google Shape;141;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A61C00"/>
              </a:buClr>
              <a:buSzPts val="2200"/>
              <a:buChar char="➢"/>
            </a:pPr>
            <a:r>
              <a:rPr lang="en" sz="2200">
                <a:solidFill>
                  <a:srgbClr val="A61C00"/>
                </a:solidFill>
              </a:rPr>
              <a:t>Business goals</a:t>
            </a:r>
            <a:endParaRPr sz="2200">
              <a:solidFill>
                <a:srgbClr val="A61C00"/>
              </a:solidFill>
            </a:endParaRPr>
          </a:p>
          <a:p>
            <a:pPr indent="-368300" lvl="0" marL="457200" rtl="0" algn="l">
              <a:spcBef>
                <a:spcPts val="0"/>
              </a:spcBef>
              <a:spcAft>
                <a:spcPts val="0"/>
              </a:spcAft>
              <a:buClr>
                <a:srgbClr val="A61C00"/>
              </a:buClr>
              <a:buSzPts val="2200"/>
              <a:buChar char="➢"/>
            </a:pPr>
            <a:r>
              <a:rPr lang="en" sz="2200">
                <a:solidFill>
                  <a:srgbClr val="A61C00"/>
                </a:solidFill>
              </a:rPr>
              <a:t>Outcomes</a:t>
            </a:r>
            <a:endParaRPr sz="2200">
              <a:solidFill>
                <a:srgbClr val="A61C00"/>
              </a:solidFill>
            </a:endParaRPr>
          </a:p>
          <a:p>
            <a:pPr indent="-368300" lvl="0" marL="457200" rtl="0" algn="l">
              <a:spcBef>
                <a:spcPts val="0"/>
              </a:spcBef>
              <a:spcAft>
                <a:spcPts val="0"/>
              </a:spcAft>
              <a:buClr>
                <a:srgbClr val="A61C00"/>
              </a:buClr>
              <a:buSzPts val="2200"/>
              <a:buChar char="➢"/>
            </a:pPr>
            <a:r>
              <a:rPr lang="en" sz="2200">
                <a:solidFill>
                  <a:srgbClr val="A61C00"/>
                </a:solidFill>
              </a:rPr>
              <a:t>Business Metrics</a:t>
            </a:r>
            <a:endParaRPr sz="2200">
              <a:solidFill>
                <a:srgbClr val="A61C00"/>
              </a:solidFill>
            </a:endParaRPr>
          </a:p>
          <a:p>
            <a:pPr indent="-368300" lvl="0" marL="457200" rtl="0" algn="l">
              <a:spcBef>
                <a:spcPts val="0"/>
              </a:spcBef>
              <a:spcAft>
                <a:spcPts val="0"/>
              </a:spcAft>
              <a:buClr>
                <a:srgbClr val="A61C00"/>
              </a:buClr>
              <a:buSzPts val="2200"/>
              <a:buChar char="➢"/>
            </a:pPr>
            <a:r>
              <a:rPr lang="en" sz="2200">
                <a:solidFill>
                  <a:srgbClr val="A61C00"/>
                </a:solidFill>
              </a:rPr>
              <a:t>Recommendations</a:t>
            </a:r>
            <a:endParaRPr sz="2200">
              <a:solidFill>
                <a:srgbClr val="A61C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45" name="Shape 145"/>
        <p:cNvGrpSpPr/>
        <p:nvPr/>
      </p:nvGrpSpPr>
      <p:grpSpPr>
        <a:xfrm>
          <a:off x="0" y="0"/>
          <a:ext cx="0" cy="0"/>
          <a:chOff x="0" y="0"/>
          <a:chExt cx="0" cy="0"/>
        </a:xfrm>
      </p:grpSpPr>
      <p:sp>
        <p:nvSpPr>
          <p:cNvPr id="146" name="Google Shape;146;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goals</a:t>
            </a:r>
            <a:endParaRPr/>
          </a:p>
        </p:txBody>
      </p:sp>
      <p:sp>
        <p:nvSpPr>
          <p:cNvPr id="147" name="Google Shape;147;p17"/>
          <p:cNvSpPr txBox="1"/>
          <p:nvPr>
            <p:ph idx="1" type="body"/>
          </p:nvPr>
        </p:nvSpPr>
        <p:spPr>
          <a:xfrm>
            <a:off x="819150" y="1579875"/>
            <a:ext cx="7505700" cy="2859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1800">
                <a:latin typeface="Arial"/>
                <a:ea typeface="Arial"/>
                <a:cs typeface="Arial"/>
                <a:sym typeface="Arial"/>
              </a:rPr>
              <a:t>The</a:t>
            </a:r>
            <a:r>
              <a:rPr lang="en" sz="1800">
                <a:latin typeface="Arial"/>
                <a:ea typeface="Arial"/>
                <a:cs typeface="Arial"/>
                <a:sym typeface="Arial"/>
              </a:rPr>
              <a:t> company has launched a new line of products of office stationery and would want to find out the best sales strategies to market the new line of products to customers.The sale team would like to know the following insights:</a:t>
            </a:r>
            <a:endParaRPr sz="1800">
              <a:latin typeface="Arial"/>
              <a:ea typeface="Arial"/>
              <a:cs typeface="Arial"/>
              <a:sym typeface="Arial"/>
            </a:endParaRPr>
          </a:p>
          <a:p>
            <a:pPr indent="-325755" lvl="0" marL="457200" rtl="0" algn="l">
              <a:spcBef>
                <a:spcPts val="1200"/>
              </a:spcBef>
              <a:spcAft>
                <a:spcPts val="0"/>
              </a:spcAft>
              <a:buSzPct val="100000"/>
              <a:buFont typeface="Arial"/>
              <a:buChar char="●"/>
            </a:pPr>
            <a:r>
              <a:rPr lang="en" sz="1800">
                <a:latin typeface="Arial"/>
                <a:ea typeface="Arial"/>
                <a:cs typeface="Arial"/>
                <a:sym typeface="Arial"/>
              </a:rPr>
              <a:t>The number of customers for each approach</a:t>
            </a:r>
            <a:endParaRPr sz="1800">
              <a:latin typeface="Arial"/>
              <a:ea typeface="Arial"/>
              <a:cs typeface="Arial"/>
              <a:sym typeface="Arial"/>
            </a:endParaRPr>
          </a:p>
          <a:p>
            <a:pPr indent="-325755" lvl="0" marL="457200" rtl="0" algn="l">
              <a:spcBef>
                <a:spcPts val="0"/>
              </a:spcBef>
              <a:spcAft>
                <a:spcPts val="0"/>
              </a:spcAft>
              <a:buSzPct val="100000"/>
              <a:buFont typeface="Arial"/>
              <a:buChar char="●"/>
            </a:pPr>
            <a:r>
              <a:rPr lang="en" sz="1800">
                <a:latin typeface="Arial"/>
                <a:ea typeface="Arial"/>
                <a:cs typeface="Arial"/>
                <a:sym typeface="Arial"/>
              </a:rPr>
              <a:t>The spread of the revenue overall and the spread of revenue for each each sales method</a:t>
            </a:r>
            <a:endParaRPr sz="1800">
              <a:latin typeface="Arial"/>
              <a:ea typeface="Arial"/>
              <a:cs typeface="Arial"/>
              <a:sym typeface="Arial"/>
            </a:endParaRPr>
          </a:p>
          <a:p>
            <a:pPr indent="-325755" lvl="0" marL="457200" rtl="0" algn="l">
              <a:spcBef>
                <a:spcPts val="0"/>
              </a:spcBef>
              <a:spcAft>
                <a:spcPts val="0"/>
              </a:spcAft>
              <a:buSzPct val="100000"/>
              <a:buFont typeface="Arial"/>
              <a:buChar char="●"/>
            </a:pPr>
            <a:r>
              <a:rPr lang="en" sz="1800">
                <a:latin typeface="Arial"/>
                <a:ea typeface="Arial"/>
                <a:cs typeface="Arial"/>
                <a:sym typeface="Arial"/>
              </a:rPr>
              <a:t>Difference in revenue over time for each of the methods</a:t>
            </a:r>
            <a:endParaRPr sz="1800">
              <a:latin typeface="Arial"/>
              <a:ea typeface="Arial"/>
              <a:cs typeface="Arial"/>
              <a:sym typeface="Arial"/>
            </a:endParaRPr>
          </a:p>
          <a:p>
            <a:pPr indent="-325755" lvl="0" marL="457200" rtl="0" algn="l">
              <a:spcBef>
                <a:spcPts val="0"/>
              </a:spcBef>
              <a:spcAft>
                <a:spcPts val="0"/>
              </a:spcAft>
              <a:buSzPct val="100000"/>
              <a:buFont typeface="Arial"/>
              <a:buChar char="●"/>
            </a:pPr>
            <a:r>
              <a:rPr lang="en" sz="1800">
                <a:latin typeface="Arial"/>
                <a:ea typeface="Arial"/>
                <a:cs typeface="Arial"/>
                <a:sym typeface="Arial"/>
              </a:rPr>
              <a:t>The best recommended method(s) for marketing based on the provided data</a:t>
            </a:r>
            <a:endParaRPr sz="18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51" name="Shape 151"/>
        <p:cNvGrpSpPr/>
        <p:nvPr/>
      </p:nvGrpSpPr>
      <p:grpSpPr>
        <a:xfrm>
          <a:off x="0" y="0"/>
          <a:ext cx="0" cy="0"/>
          <a:chOff x="0" y="0"/>
          <a:chExt cx="0" cy="0"/>
        </a:xfrm>
      </p:grpSpPr>
      <p:sp>
        <p:nvSpPr>
          <p:cNvPr id="152" name="Google Shape;152;p18"/>
          <p:cNvSpPr txBox="1"/>
          <p:nvPr>
            <p:ph type="title"/>
          </p:nvPr>
        </p:nvSpPr>
        <p:spPr>
          <a:xfrm>
            <a:off x="729875" y="621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Outcomes</a:t>
            </a:r>
            <a:endParaRPr/>
          </a:p>
          <a:p>
            <a:pPr indent="0" lvl="0" marL="0" rtl="0" algn="l">
              <a:lnSpc>
                <a:spcPct val="115000"/>
              </a:lnSpc>
              <a:spcBef>
                <a:spcPts val="0"/>
              </a:spcBef>
              <a:spcAft>
                <a:spcPts val="1200"/>
              </a:spcAft>
              <a:buNone/>
            </a:pPr>
            <a:r>
              <a:rPr lang="en" sz="1700">
                <a:latin typeface="Calibri"/>
                <a:ea typeface="Calibri"/>
                <a:cs typeface="Calibri"/>
                <a:sym typeface="Calibri"/>
              </a:rPr>
              <a:t>The number of customers for each approach</a:t>
            </a:r>
            <a:endParaRPr/>
          </a:p>
        </p:txBody>
      </p:sp>
      <p:sp>
        <p:nvSpPr>
          <p:cNvPr id="153" name="Google Shape;153;p18"/>
          <p:cNvSpPr txBox="1"/>
          <p:nvPr>
            <p:ph idx="1" type="body"/>
          </p:nvPr>
        </p:nvSpPr>
        <p:spPr>
          <a:xfrm>
            <a:off x="5838450" y="1576075"/>
            <a:ext cx="2454900" cy="3057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1200"/>
              </a:spcAft>
              <a:buNone/>
            </a:pPr>
            <a:r>
              <a:rPr lang="en" sz="1600"/>
              <a:t>Looking at the chart, the sales team reached the most customers  through the ‘Email’ approach (50%), followed by the ‘Call’ approach(33%)  and lastly the ‘Email + Call’ approach(17%).</a:t>
            </a:r>
            <a:endParaRPr sz="1600"/>
          </a:p>
        </p:txBody>
      </p:sp>
      <p:pic>
        <p:nvPicPr>
          <p:cNvPr id="154" name="Google Shape;154;p18"/>
          <p:cNvPicPr preferRelativeResize="0"/>
          <p:nvPr/>
        </p:nvPicPr>
        <p:blipFill>
          <a:blip r:embed="rId3">
            <a:alphaModFix/>
          </a:blip>
          <a:stretch>
            <a:fillRect/>
          </a:stretch>
        </p:blipFill>
        <p:spPr>
          <a:xfrm>
            <a:off x="573675" y="1549463"/>
            <a:ext cx="5081365" cy="3262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58" name="Shape 158"/>
        <p:cNvGrpSpPr/>
        <p:nvPr/>
      </p:nvGrpSpPr>
      <p:grpSpPr>
        <a:xfrm>
          <a:off x="0" y="0"/>
          <a:ext cx="0" cy="0"/>
          <a:chOff x="0" y="0"/>
          <a:chExt cx="0" cy="0"/>
        </a:xfrm>
      </p:grpSpPr>
      <p:sp>
        <p:nvSpPr>
          <p:cNvPr id="159" name="Google Shape;159;p19"/>
          <p:cNvSpPr txBox="1"/>
          <p:nvPr>
            <p:ph type="title"/>
          </p:nvPr>
        </p:nvSpPr>
        <p:spPr>
          <a:xfrm>
            <a:off x="819150" y="607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Outcomes</a:t>
            </a:r>
            <a:endParaRPr/>
          </a:p>
          <a:p>
            <a:pPr indent="0" lvl="0" marL="0" rtl="0" algn="l">
              <a:lnSpc>
                <a:spcPct val="115000"/>
              </a:lnSpc>
              <a:spcBef>
                <a:spcPts val="0"/>
              </a:spcBef>
              <a:spcAft>
                <a:spcPts val="1200"/>
              </a:spcAft>
              <a:buNone/>
            </a:pPr>
            <a:r>
              <a:rPr lang="en" sz="1700">
                <a:latin typeface="Calibri"/>
                <a:ea typeface="Calibri"/>
                <a:cs typeface="Calibri"/>
                <a:sym typeface="Calibri"/>
              </a:rPr>
              <a:t>The spread of the revenue overall</a:t>
            </a:r>
            <a:endParaRPr/>
          </a:p>
        </p:txBody>
      </p:sp>
      <p:sp>
        <p:nvSpPr>
          <p:cNvPr id="160" name="Google Shape;160;p19"/>
          <p:cNvSpPr txBox="1"/>
          <p:nvPr>
            <p:ph idx="1" type="body"/>
          </p:nvPr>
        </p:nvSpPr>
        <p:spPr>
          <a:xfrm>
            <a:off x="5495250" y="1406875"/>
            <a:ext cx="2829600" cy="29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Looking at the distribution for the overall revenue, most of the sales fell in the range of 32-110. The maximum revenue is 238.32 while the minimum revenue is 32.54. The range of  205.78 shows a wide spread of the revenue. The average revenue is 93.62.</a:t>
            </a:r>
            <a:endParaRPr sz="1600">
              <a:latin typeface="Arial"/>
              <a:ea typeface="Arial"/>
              <a:cs typeface="Arial"/>
              <a:sym typeface="Arial"/>
            </a:endParaRPr>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p>
        </p:txBody>
      </p:sp>
      <p:pic>
        <p:nvPicPr>
          <p:cNvPr id="161" name="Google Shape;161;p19"/>
          <p:cNvPicPr preferRelativeResize="0"/>
          <p:nvPr/>
        </p:nvPicPr>
        <p:blipFill>
          <a:blip r:embed="rId3">
            <a:alphaModFix/>
          </a:blip>
          <a:stretch>
            <a:fillRect/>
          </a:stretch>
        </p:blipFill>
        <p:spPr>
          <a:xfrm>
            <a:off x="267775" y="1488875"/>
            <a:ext cx="5108108" cy="3276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65" name="Shape 165"/>
        <p:cNvGrpSpPr/>
        <p:nvPr/>
      </p:nvGrpSpPr>
      <p:grpSpPr>
        <a:xfrm>
          <a:off x="0" y="0"/>
          <a:ext cx="0" cy="0"/>
          <a:chOff x="0" y="0"/>
          <a:chExt cx="0" cy="0"/>
        </a:xfrm>
      </p:grpSpPr>
      <p:sp>
        <p:nvSpPr>
          <p:cNvPr id="166" name="Google Shape;166;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Outcomes</a:t>
            </a:r>
            <a:endParaRPr/>
          </a:p>
          <a:p>
            <a:pPr indent="0" lvl="0" marL="0" rtl="0" algn="l">
              <a:lnSpc>
                <a:spcPct val="115000"/>
              </a:lnSpc>
              <a:spcBef>
                <a:spcPts val="0"/>
              </a:spcBef>
              <a:spcAft>
                <a:spcPts val="1200"/>
              </a:spcAft>
              <a:buNone/>
            </a:pPr>
            <a:r>
              <a:rPr lang="en" sz="1700">
                <a:latin typeface="Calibri"/>
                <a:ea typeface="Calibri"/>
                <a:cs typeface="Calibri"/>
                <a:sym typeface="Calibri"/>
              </a:rPr>
              <a:t>The spread of the revenue for each sales method</a:t>
            </a:r>
            <a:endParaRPr/>
          </a:p>
        </p:txBody>
      </p:sp>
      <p:sp>
        <p:nvSpPr>
          <p:cNvPr id="167" name="Google Shape;167;p20"/>
          <p:cNvSpPr txBox="1"/>
          <p:nvPr>
            <p:ph idx="1" type="body"/>
          </p:nvPr>
        </p:nvSpPr>
        <p:spPr>
          <a:xfrm>
            <a:off x="5771650" y="1800200"/>
            <a:ext cx="2646900" cy="243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700">
                <a:latin typeface="Arial"/>
                <a:ea typeface="Arial"/>
                <a:cs typeface="Arial"/>
                <a:sym typeface="Arial"/>
              </a:rPr>
              <a:t>Looking at the boxplot for each sales method, Email+ Call approach has the most significant revenue spread, followed by the Email  approach and lastly the Call approach</a:t>
            </a:r>
            <a:endParaRPr sz="1700">
              <a:latin typeface="Arial"/>
              <a:ea typeface="Arial"/>
              <a:cs typeface="Arial"/>
              <a:sym typeface="Arial"/>
            </a:endParaRPr>
          </a:p>
        </p:txBody>
      </p:sp>
      <p:pic>
        <p:nvPicPr>
          <p:cNvPr id="168" name="Google Shape;168;p20"/>
          <p:cNvPicPr preferRelativeResize="0"/>
          <p:nvPr/>
        </p:nvPicPr>
        <p:blipFill>
          <a:blip r:embed="rId3">
            <a:alphaModFix/>
          </a:blip>
          <a:stretch>
            <a:fillRect/>
          </a:stretch>
        </p:blipFill>
        <p:spPr>
          <a:xfrm>
            <a:off x="879525" y="1736750"/>
            <a:ext cx="4723625" cy="327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72" name="Shape 172"/>
        <p:cNvGrpSpPr/>
        <p:nvPr/>
      </p:nvGrpSpPr>
      <p:grpSpPr>
        <a:xfrm>
          <a:off x="0" y="0"/>
          <a:ext cx="0" cy="0"/>
          <a:chOff x="0" y="0"/>
          <a:chExt cx="0" cy="0"/>
        </a:xfrm>
      </p:grpSpPr>
      <p:sp>
        <p:nvSpPr>
          <p:cNvPr id="173" name="Google Shape;173;p21"/>
          <p:cNvSpPr txBox="1"/>
          <p:nvPr>
            <p:ph type="title"/>
          </p:nvPr>
        </p:nvSpPr>
        <p:spPr>
          <a:xfrm>
            <a:off x="819150" y="5301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Outcomes</a:t>
            </a:r>
            <a:endParaRPr/>
          </a:p>
          <a:p>
            <a:pPr indent="0" lvl="0" marL="0" rtl="0" algn="l">
              <a:lnSpc>
                <a:spcPct val="115000"/>
              </a:lnSpc>
              <a:spcBef>
                <a:spcPts val="0"/>
              </a:spcBef>
              <a:spcAft>
                <a:spcPts val="0"/>
              </a:spcAft>
              <a:buNone/>
            </a:pPr>
            <a:r>
              <a:rPr lang="en" sz="1700">
                <a:latin typeface="Calibri"/>
                <a:ea typeface="Calibri"/>
                <a:cs typeface="Calibri"/>
                <a:sym typeface="Calibri"/>
              </a:rPr>
              <a:t>Difference in revenue over time for each of the methods</a:t>
            </a:r>
            <a:endParaRPr sz="1700">
              <a:latin typeface="Calibri"/>
              <a:ea typeface="Calibri"/>
              <a:cs typeface="Calibri"/>
              <a:sym typeface="Calibri"/>
            </a:endParaRPr>
          </a:p>
          <a:p>
            <a:pPr indent="0" lvl="0" marL="0" rtl="0" algn="l">
              <a:spcBef>
                <a:spcPts val="1200"/>
              </a:spcBef>
              <a:spcAft>
                <a:spcPts val="0"/>
              </a:spcAft>
              <a:buNone/>
            </a:pPr>
            <a:r>
              <a:t/>
            </a:r>
            <a:endParaRPr/>
          </a:p>
        </p:txBody>
      </p:sp>
      <p:sp>
        <p:nvSpPr>
          <p:cNvPr id="174" name="Google Shape;174;p21"/>
          <p:cNvSpPr txBox="1"/>
          <p:nvPr>
            <p:ph idx="1" type="body"/>
          </p:nvPr>
        </p:nvSpPr>
        <p:spPr>
          <a:xfrm>
            <a:off x="5097750" y="1484750"/>
            <a:ext cx="3515700" cy="3016800"/>
          </a:xfrm>
          <a:prstGeom prst="rect">
            <a:avLst/>
          </a:prstGeom>
        </p:spPr>
        <p:txBody>
          <a:bodyPr anchorCtr="0" anchor="t" bIns="91425" lIns="91425" spcFirstLastPara="1" rIns="91425" wrap="square" tIns="91425">
            <a:spAutoFit/>
          </a:bodyPr>
          <a:lstStyle/>
          <a:p>
            <a:pPr indent="0" lvl="0" marL="0" rtl="0" algn="l">
              <a:spcBef>
                <a:spcPts val="1200"/>
              </a:spcBef>
              <a:spcAft>
                <a:spcPts val="0"/>
              </a:spcAft>
              <a:buNone/>
            </a:pPr>
            <a:r>
              <a:rPr lang="en" sz="1400">
                <a:solidFill>
                  <a:srgbClr val="000000"/>
                </a:solidFill>
                <a:latin typeface="Arial"/>
                <a:ea typeface="Arial"/>
                <a:cs typeface="Arial"/>
                <a:sym typeface="Arial"/>
              </a:rPr>
              <a:t>Looking at the change in total revenue over time as shown in the line plot, ‘Email’ sales method produced the highest total revenue in week 1 but declined gradually until week 6 when it became less than 50000. The ‘Email + Call’ approach however, experienced a steady rise in total revenue and also a slight decrease in week 6. Finally, the ‘Call’ approach was almost constant throughout the 6 weeks.</a:t>
            </a:r>
            <a:endParaRPr sz="15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75" name="Google Shape;175;p21"/>
          <p:cNvPicPr preferRelativeResize="0"/>
          <p:nvPr/>
        </p:nvPicPr>
        <p:blipFill>
          <a:blip r:embed="rId3">
            <a:alphaModFix/>
          </a:blip>
          <a:stretch>
            <a:fillRect/>
          </a:stretch>
        </p:blipFill>
        <p:spPr>
          <a:xfrm>
            <a:off x="312675" y="1587575"/>
            <a:ext cx="4632675" cy="2972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179" name="Shape 179"/>
        <p:cNvGrpSpPr/>
        <p:nvPr/>
      </p:nvGrpSpPr>
      <p:grpSpPr>
        <a:xfrm>
          <a:off x="0" y="0"/>
          <a:ext cx="0" cy="0"/>
          <a:chOff x="0" y="0"/>
          <a:chExt cx="0" cy="0"/>
        </a:xfrm>
      </p:grpSpPr>
      <p:sp>
        <p:nvSpPr>
          <p:cNvPr id="180" name="Google Shape;180;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Outcomes</a:t>
            </a:r>
            <a:endParaRPr/>
          </a:p>
          <a:p>
            <a:pPr indent="0" lvl="0" marL="0" rtl="0" algn="l">
              <a:lnSpc>
                <a:spcPct val="115000"/>
              </a:lnSpc>
              <a:spcBef>
                <a:spcPts val="0"/>
              </a:spcBef>
              <a:spcAft>
                <a:spcPts val="0"/>
              </a:spcAft>
              <a:buNone/>
            </a:pPr>
            <a:r>
              <a:rPr lang="en" sz="1700">
                <a:solidFill>
                  <a:schemeClr val="dk2"/>
                </a:solidFill>
                <a:latin typeface="Calibri"/>
                <a:ea typeface="Calibri"/>
                <a:cs typeface="Calibri"/>
                <a:sym typeface="Calibri"/>
              </a:rPr>
              <a:t>T</a:t>
            </a:r>
            <a:r>
              <a:rPr lang="en" sz="1700">
                <a:solidFill>
                  <a:schemeClr val="dk2"/>
                </a:solidFill>
                <a:latin typeface="Calibri"/>
                <a:ea typeface="Calibri"/>
                <a:cs typeface="Calibri"/>
                <a:sym typeface="Calibri"/>
              </a:rPr>
              <a:t>he best method(s) for marketing based on the provided data</a:t>
            </a:r>
            <a:endParaRPr sz="1700">
              <a:solidFill>
                <a:schemeClr val="dk2"/>
              </a:solidFill>
              <a:latin typeface="Calibri"/>
              <a:ea typeface="Calibri"/>
              <a:cs typeface="Calibri"/>
              <a:sym typeface="Calibri"/>
            </a:endParaRPr>
          </a:p>
          <a:p>
            <a:pPr indent="0" lvl="0" marL="0" rtl="0" algn="l">
              <a:spcBef>
                <a:spcPts val="1200"/>
              </a:spcBef>
              <a:spcAft>
                <a:spcPts val="0"/>
              </a:spcAft>
              <a:buNone/>
            </a:pPr>
            <a:r>
              <a:t/>
            </a:r>
            <a:endParaRPr/>
          </a:p>
        </p:txBody>
      </p:sp>
      <p:sp>
        <p:nvSpPr>
          <p:cNvPr id="181" name="Google Shape;181;p22"/>
          <p:cNvSpPr txBox="1"/>
          <p:nvPr>
            <p:ph idx="1" type="body"/>
          </p:nvPr>
        </p:nvSpPr>
        <p:spPr>
          <a:xfrm>
            <a:off x="4629150" y="1606075"/>
            <a:ext cx="4028400" cy="29340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935"/>
              <a:buNone/>
            </a:pPr>
            <a:r>
              <a:rPr lang="en" sz="1490">
                <a:solidFill>
                  <a:srgbClr val="000000"/>
                </a:solidFill>
                <a:latin typeface="Arial"/>
                <a:ea typeface="Arial"/>
                <a:cs typeface="Arial"/>
                <a:sym typeface="Arial"/>
              </a:rPr>
              <a:t>Based on the average revenue of the sales method, I would recommend:</a:t>
            </a:r>
            <a:endParaRPr sz="1490">
              <a:solidFill>
                <a:srgbClr val="000000"/>
              </a:solidFill>
              <a:latin typeface="Arial"/>
              <a:ea typeface="Arial"/>
              <a:cs typeface="Arial"/>
              <a:sym typeface="Arial"/>
            </a:endParaRPr>
          </a:p>
          <a:p>
            <a:pPr indent="0" lvl="0" marL="0" rtl="0" algn="l">
              <a:lnSpc>
                <a:spcPct val="95000"/>
              </a:lnSpc>
              <a:spcBef>
                <a:spcPts val="1200"/>
              </a:spcBef>
              <a:spcAft>
                <a:spcPts val="0"/>
              </a:spcAft>
              <a:buSzPts val="935"/>
              <a:buNone/>
            </a:pPr>
            <a:r>
              <a:rPr lang="en" sz="1490">
                <a:solidFill>
                  <a:srgbClr val="000000"/>
                </a:solidFill>
                <a:latin typeface="Arial"/>
                <a:ea typeface="Arial"/>
                <a:cs typeface="Arial"/>
                <a:sym typeface="Arial"/>
              </a:rPr>
              <a:t>Discontinuing the ‘Call’ approach due to low revenue and time/cost requirements.</a:t>
            </a:r>
            <a:endParaRPr sz="1490">
              <a:solidFill>
                <a:srgbClr val="000000"/>
              </a:solidFill>
              <a:latin typeface="Arial"/>
              <a:ea typeface="Arial"/>
              <a:cs typeface="Arial"/>
              <a:sym typeface="Arial"/>
            </a:endParaRPr>
          </a:p>
          <a:p>
            <a:pPr indent="0" lvl="0" marL="0" rtl="0" algn="l">
              <a:lnSpc>
                <a:spcPct val="95000"/>
              </a:lnSpc>
              <a:spcBef>
                <a:spcPts val="1200"/>
              </a:spcBef>
              <a:spcAft>
                <a:spcPts val="0"/>
              </a:spcAft>
              <a:buSzPts val="935"/>
              <a:buNone/>
            </a:pPr>
            <a:r>
              <a:rPr lang="en" sz="1490">
                <a:solidFill>
                  <a:srgbClr val="000000"/>
                </a:solidFill>
                <a:latin typeface="Arial"/>
                <a:ea typeface="Arial"/>
                <a:cs typeface="Arial"/>
                <a:sym typeface="Arial"/>
              </a:rPr>
              <a:t>Adopting the ‘Email + Call’ as the primary strategy given its high average revenue and fairly lower time compared to the ‘Call’ approach.</a:t>
            </a:r>
            <a:endParaRPr sz="1490">
              <a:solidFill>
                <a:srgbClr val="000000"/>
              </a:solidFill>
              <a:latin typeface="Arial"/>
              <a:ea typeface="Arial"/>
              <a:cs typeface="Arial"/>
              <a:sym typeface="Arial"/>
            </a:endParaRPr>
          </a:p>
          <a:p>
            <a:pPr indent="0" lvl="0" marL="0" rtl="0" algn="l">
              <a:lnSpc>
                <a:spcPct val="95000"/>
              </a:lnSpc>
              <a:spcBef>
                <a:spcPts val="1200"/>
              </a:spcBef>
              <a:spcAft>
                <a:spcPts val="1200"/>
              </a:spcAft>
              <a:buSzPts val="935"/>
              <a:buNone/>
            </a:pPr>
            <a:r>
              <a:rPr lang="en" sz="1490">
                <a:solidFill>
                  <a:srgbClr val="000000"/>
                </a:solidFill>
                <a:latin typeface="Arial"/>
                <a:ea typeface="Arial"/>
                <a:cs typeface="Arial"/>
                <a:sym typeface="Arial"/>
              </a:rPr>
              <a:t>The ‘Email’ approach can be continued as a secondary strategy considering its low cost and time requirements. </a:t>
            </a:r>
            <a:endParaRPr sz="1105"/>
          </a:p>
        </p:txBody>
      </p:sp>
      <p:pic>
        <p:nvPicPr>
          <p:cNvPr id="182" name="Google Shape;182;p22"/>
          <p:cNvPicPr preferRelativeResize="0"/>
          <p:nvPr/>
        </p:nvPicPr>
        <p:blipFill>
          <a:blip r:embed="rId3">
            <a:alphaModFix/>
          </a:blip>
          <a:stretch>
            <a:fillRect/>
          </a:stretch>
        </p:blipFill>
        <p:spPr>
          <a:xfrm>
            <a:off x="390775" y="1829275"/>
            <a:ext cx="4281924" cy="293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86" name="Shape 186"/>
        <p:cNvGrpSpPr/>
        <p:nvPr/>
      </p:nvGrpSpPr>
      <p:grpSpPr>
        <a:xfrm>
          <a:off x="0" y="0"/>
          <a:ext cx="0" cy="0"/>
          <a:chOff x="0" y="0"/>
          <a:chExt cx="0" cy="0"/>
        </a:xfrm>
      </p:grpSpPr>
      <p:sp>
        <p:nvSpPr>
          <p:cNvPr id="187" name="Google Shape;187;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Metrics</a:t>
            </a:r>
            <a:endParaRPr/>
          </a:p>
        </p:txBody>
      </p:sp>
      <p:sp>
        <p:nvSpPr>
          <p:cNvPr id="188" name="Google Shape;188;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sz="1600">
                <a:solidFill>
                  <a:srgbClr val="000000"/>
                </a:solidFill>
                <a:latin typeface="Arial"/>
                <a:ea typeface="Arial"/>
                <a:cs typeface="Arial"/>
                <a:sym typeface="Arial"/>
              </a:rPr>
              <a:t>The metrics the business should monitor is the average revenue generated by the business. Looking at the ‘Email + Call’ approach in the past 6 weeks, the average revenue generated was 170.88, to measure an increase in sales, the average revenue should not go below 170.88.</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ABB7EE"/>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