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21" r:id="rId1"/>
  </p:sldMasterIdLst>
  <p:sldIdLst>
    <p:sldId id="256" r:id="rId2"/>
    <p:sldId id="257" r:id="rId3"/>
    <p:sldId id="258" r:id="rId4"/>
    <p:sldId id="263" r:id="rId5"/>
    <p:sldId id="275" r:id="rId6"/>
    <p:sldId id="259" r:id="rId7"/>
    <p:sldId id="274" r:id="rId8"/>
    <p:sldId id="273" r:id="rId9"/>
    <p:sldId id="261" r:id="rId10"/>
    <p:sldId id="276" r:id="rId11"/>
    <p:sldId id="262"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0" autoAdjust="0"/>
    <p:restoredTop sz="94660"/>
  </p:normalViewPr>
  <p:slideViewPr>
    <p:cSldViewPr snapToGrid="0">
      <p:cViewPr varScale="1">
        <p:scale>
          <a:sx n="88" d="100"/>
          <a:sy n="88"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6385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312111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4636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31576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7450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2380687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733770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58898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124999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265093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141008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46835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197263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323420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E1137B46-83C2-4B16-93A6-1BD60F869617}" type="datetimeFigureOut">
              <a:rPr lang="he-IL" smtClean="0"/>
              <a:t>י"ב/אייר/תש"פ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4ABA53-8B34-42D5-A2B9-E9F089ADD580}" type="slidenum">
              <a:rPr lang="he-IL" smtClean="0"/>
              <a:t>‹#›</a:t>
            </a:fld>
            <a:endParaRPr lang="he-IL"/>
          </a:p>
        </p:txBody>
      </p:sp>
    </p:spTree>
    <p:extLst>
      <p:ext uri="{BB962C8B-B14F-4D97-AF65-F5344CB8AC3E}">
        <p14:creationId xmlns:p14="http://schemas.microsoft.com/office/powerpoint/2010/main" val="210250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4ABA53-8B34-42D5-A2B9-E9F089ADD580}" type="slidenum">
              <a:rPr lang="he-IL" smtClean="0"/>
              <a:t>‹#›</a:t>
            </a:fld>
            <a:endParaRPr lang="he-IL"/>
          </a:p>
        </p:txBody>
      </p:sp>
      <p:sp>
        <p:nvSpPr>
          <p:cNvPr id="5" name="Date Placeholder 4"/>
          <p:cNvSpPr>
            <a:spLocks noGrp="1"/>
          </p:cNvSpPr>
          <p:nvPr>
            <p:ph type="dt" sz="half" idx="10"/>
          </p:nvPr>
        </p:nvSpPr>
        <p:spPr/>
        <p:txBody>
          <a:bodyPr/>
          <a:lstStyle/>
          <a:p>
            <a:fld id="{E1137B46-83C2-4B16-93A6-1BD60F869617}" type="datetimeFigureOut">
              <a:rPr lang="he-IL" smtClean="0"/>
              <a:t>י"ב/אייר/תש"פ</a:t>
            </a:fld>
            <a:endParaRPr lang="he-IL"/>
          </a:p>
        </p:txBody>
      </p:sp>
    </p:spTree>
    <p:extLst>
      <p:ext uri="{BB962C8B-B14F-4D97-AF65-F5344CB8AC3E}">
        <p14:creationId xmlns:p14="http://schemas.microsoft.com/office/powerpoint/2010/main" val="258379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137B46-83C2-4B16-93A6-1BD60F869617}" type="datetimeFigureOut">
              <a:rPr lang="he-IL" smtClean="0"/>
              <a:t>י"ב/אייר/תש"פ</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4ABA53-8B34-42D5-A2B9-E9F089ADD580}" type="slidenum">
              <a:rPr lang="he-IL" smtClean="0"/>
              <a:t>‹#›</a:t>
            </a:fld>
            <a:endParaRPr lang="he-IL"/>
          </a:p>
        </p:txBody>
      </p:sp>
    </p:spTree>
    <p:extLst>
      <p:ext uri="{BB962C8B-B14F-4D97-AF65-F5344CB8AC3E}">
        <p14:creationId xmlns:p14="http://schemas.microsoft.com/office/powerpoint/2010/main" val="3854409456"/>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PCBTZh41R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088570" y="408894"/>
            <a:ext cx="8987247" cy="1637620"/>
          </a:xfrm>
        </p:spPr>
        <p:txBody>
          <a:bodyPr/>
          <a:lstStyle/>
          <a:p>
            <a:pPr algn="ctr"/>
            <a:r>
              <a:rPr lang="en-US" dirty="0" smtClean="0"/>
              <a:t>Training-Pose</a:t>
            </a:r>
            <a:endParaRPr lang="he-IL" dirty="0"/>
          </a:p>
        </p:txBody>
      </p:sp>
      <p:sp>
        <p:nvSpPr>
          <p:cNvPr id="3" name="כותרת משנה 2"/>
          <p:cNvSpPr>
            <a:spLocks noGrp="1"/>
          </p:cNvSpPr>
          <p:nvPr>
            <p:ph type="subTitle" idx="1"/>
          </p:nvPr>
        </p:nvSpPr>
        <p:spPr>
          <a:xfrm>
            <a:off x="1524000" y="1741714"/>
            <a:ext cx="9144000" cy="3489961"/>
          </a:xfrm>
        </p:spPr>
        <p:txBody>
          <a:bodyPr>
            <a:normAutofit/>
          </a:bodyPr>
          <a:lstStyle/>
          <a:p>
            <a:pPr algn="l"/>
            <a:endParaRPr lang="en-US" dirty="0" smtClean="0"/>
          </a:p>
          <a:p>
            <a:pPr algn="l"/>
            <a:endParaRPr lang="en-US" dirty="0"/>
          </a:p>
          <a:p>
            <a:pPr algn="l"/>
            <a:endParaRPr lang="en-US" dirty="0" smtClean="0"/>
          </a:p>
          <a:p>
            <a:pPr algn="l"/>
            <a:endParaRPr lang="en-US" dirty="0"/>
          </a:p>
          <a:p>
            <a:pPr algn="l"/>
            <a:endParaRPr lang="en-US" dirty="0" smtClean="0"/>
          </a:p>
          <a:p>
            <a:pPr algn="l"/>
            <a:r>
              <a:rPr lang="en-US" dirty="0" err="1" smtClean="0"/>
              <a:t>Eti</a:t>
            </a:r>
            <a:r>
              <a:rPr lang="en-US" dirty="0" smtClean="0"/>
              <a:t> </a:t>
            </a:r>
            <a:r>
              <a:rPr lang="en-US" dirty="0" err="1" smtClean="0"/>
              <a:t>Reznikov</a:t>
            </a:r>
            <a:endParaRPr lang="en-US" dirty="0" smtClean="0"/>
          </a:p>
          <a:p>
            <a:pPr algn="l"/>
            <a:r>
              <a:rPr lang="en-US" dirty="0" smtClean="0"/>
              <a:t>Yaara Goldenberg</a:t>
            </a:r>
          </a:p>
          <a:p>
            <a:pPr algn="l"/>
            <a:endParaRPr lang="he-IL" dirty="0"/>
          </a:p>
        </p:txBody>
      </p:sp>
    </p:spTree>
    <p:extLst>
      <p:ext uri="{BB962C8B-B14F-4D97-AF65-F5344CB8AC3E}">
        <p14:creationId xmlns:p14="http://schemas.microsoft.com/office/powerpoint/2010/main" val="231073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8328" y="654006"/>
            <a:ext cx="8596668" cy="3880773"/>
          </a:xfrm>
        </p:spPr>
        <p:txBody>
          <a:bodyPr/>
          <a:lstStyle/>
          <a:p>
            <a:pPr algn="l" rtl="0"/>
            <a:r>
              <a:rPr lang="en-US" sz="2000" dirty="0"/>
              <a:t>Overview of the proposed framework- an image is passed through a convolutional encoder, this is sent to an iterative 3D regression module that infers the latent 3D representation of the human that minimizes the joint re-projection error, the 3D parameters are also sent to the discriminator, whose goal is to tell if these parameters come from a real human shape and pose.</a:t>
            </a:r>
            <a:endParaRPr lang="he-IL" sz="2000" dirty="0"/>
          </a:p>
          <a:p>
            <a:pPr algn="l" rtl="0"/>
            <a:endParaRPr lang="he-IL" dirty="0"/>
          </a:p>
        </p:txBody>
      </p:sp>
      <p:pic>
        <p:nvPicPr>
          <p:cNvPr id="4" name="תמונה 3"/>
          <p:cNvPicPr>
            <a:picLocks noChangeAspect="1"/>
          </p:cNvPicPr>
          <p:nvPr/>
        </p:nvPicPr>
        <p:blipFill>
          <a:blip r:embed="rId2"/>
          <a:stretch>
            <a:fillRect/>
          </a:stretch>
        </p:blipFill>
        <p:spPr>
          <a:xfrm>
            <a:off x="975360" y="2805132"/>
            <a:ext cx="8448189" cy="3046323"/>
          </a:xfrm>
          <a:prstGeom prst="rect">
            <a:avLst/>
          </a:prstGeom>
        </p:spPr>
      </p:pic>
    </p:spTree>
    <p:extLst>
      <p:ext uri="{BB962C8B-B14F-4D97-AF65-F5344CB8AC3E}">
        <p14:creationId xmlns:p14="http://schemas.microsoft.com/office/powerpoint/2010/main" val="232713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30628" y="104502"/>
            <a:ext cx="8756484" cy="4319451"/>
          </a:xfrm>
        </p:spPr>
        <p:txBody>
          <a:bodyPr>
            <a:normAutofit/>
          </a:bodyPr>
          <a:lstStyle/>
          <a:p>
            <a:pPr marL="0" indent="0" algn="l" rtl="0">
              <a:buNone/>
            </a:pPr>
            <a:endParaRPr lang="en-US" dirty="0" smtClean="0"/>
          </a:p>
          <a:p>
            <a:pPr algn="l" rtl="0"/>
            <a:r>
              <a:rPr lang="en-US" dirty="0" smtClean="0"/>
              <a:t>The </a:t>
            </a:r>
            <a:r>
              <a:rPr lang="en-US" dirty="0" smtClean="0"/>
              <a:t>model go </a:t>
            </a:r>
            <a:r>
              <a:rPr lang="en-US" dirty="0"/>
              <a:t>beyond the existing techniques in multiple ways: </a:t>
            </a:r>
            <a:endParaRPr lang="en-US" dirty="0" smtClean="0"/>
          </a:p>
          <a:p>
            <a:pPr lvl="1" algn="l" rtl="0"/>
            <a:r>
              <a:rPr lang="en-US" dirty="0" smtClean="0"/>
              <a:t>1</a:t>
            </a:r>
            <a:r>
              <a:rPr lang="en-US" dirty="0"/>
              <a:t>. </a:t>
            </a:r>
            <a:r>
              <a:rPr lang="en-US" dirty="0" smtClean="0"/>
              <a:t>It’s infer </a:t>
            </a:r>
            <a:r>
              <a:rPr lang="en-US" dirty="0"/>
              <a:t>3D mesh parameters directly from image features, while previous approaches infer them from 2D key points. This avoids the need for two stage training and also avoids throwing away valuable information in the image such as context. </a:t>
            </a:r>
            <a:endParaRPr lang="en-US" dirty="0" smtClean="0"/>
          </a:p>
          <a:p>
            <a:pPr lvl="1" algn="l" rtl="0"/>
            <a:r>
              <a:rPr lang="en-US" dirty="0" smtClean="0"/>
              <a:t>2</a:t>
            </a:r>
            <a:r>
              <a:rPr lang="en-US" dirty="0"/>
              <a:t>. Going beyond skeletons, </a:t>
            </a:r>
            <a:r>
              <a:rPr lang="en-US" dirty="0" smtClean="0"/>
              <a:t>the </a:t>
            </a:r>
            <a:r>
              <a:rPr lang="en-US" dirty="0"/>
              <a:t>output meshes, which are more complex and more appropriate for many applications. Again, no additional inference step is needed. </a:t>
            </a:r>
            <a:endParaRPr lang="en-US" dirty="0" smtClean="0"/>
          </a:p>
          <a:p>
            <a:pPr lvl="1" algn="l" rtl="0"/>
            <a:r>
              <a:rPr lang="en-US" dirty="0" smtClean="0"/>
              <a:t>3.The </a:t>
            </a:r>
            <a:r>
              <a:rPr lang="en-US" dirty="0"/>
              <a:t>framework is trained in an end-to-end manner. The auteurs  out-perform previous approaches that output 3D meshes in terms of 3D joint error and run time.  </a:t>
            </a:r>
            <a:endParaRPr lang="en-US" dirty="0" smtClean="0"/>
          </a:p>
          <a:p>
            <a:pPr lvl="1" algn="l" rtl="0"/>
            <a:r>
              <a:rPr lang="en-US" dirty="0" smtClean="0"/>
              <a:t>4. The auteurs show results with and without paired 2D-to-3D data. Even without using any paired 2D-to-3D supervision, their approach produces reasonable 3D reconstructions. </a:t>
            </a:r>
            <a:endParaRPr lang="he-IL" dirty="0"/>
          </a:p>
        </p:txBody>
      </p:sp>
      <p:pic>
        <p:nvPicPr>
          <p:cNvPr id="4" name="תמונה 3"/>
          <p:cNvPicPr>
            <a:picLocks noChangeAspect="1"/>
          </p:cNvPicPr>
          <p:nvPr/>
        </p:nvPicPr>
        <p:blipFill>
          <a:blip r:embed="rId2"/>
          <a:stretch>
            <a:fillRect/>
          </a:stretch>
        </p:blipFill>
        <p:spPr>
          <a:xfrm>
            <a:off x="4977551" y="3848237"/>
            <a:ext cx="4184741" cy="2922677"/>
          </a:xfrm>
          <a:prstGeom prst="rect">
            <a:avLst/>
          </a:prstGeom>
        </p:spPr>
      </p:pic>
    </p:spTree>
    <p:extLst>
      <p:ext uri="{BB962C8B-B14F-4D97-AF65-F5344CB8AC3E}">
        <p14:creationId xmlns:p14="http://schemas.microsoft.com/office/powerpoint/2010/main" val="139430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400" dirty="0"/>
              <a:t>Relevant research</a:t>
            </a:r>
            <a:endParaRPr lang="he-IL" sz="4400" dirty="0"/>
          </a:p>
        </p:txBody>
      </p:sp>
      <p:sp>
        <p:nvSpPr>
          <p:cNvPr id="3" name="מציין מיקום תוכן 2"/>
          <p:cNvSpPr>
            <a:spLocks noGrp="1"/>
          </p:cNvSpPr>
          <p:nvPr>
            <p:ph idx="1"/>
          </p:nvPr>
        </p:nvSpPr>
        <p:spPr>
          <a:xfrm>
            <a:off x="844730" y="2160590"/>
            <a:ext cx="8429271" cy="2672668"/>
          </a:xfrm>
        </p:spPr>
        <p:txBody>
          <a:bodyPr>
            <a:normAutofit/>
          </a:bodyPr>
          <a:lstStyle/>
          <a:p>
            <a:pPr algn="l" rtl="0"/>
            <a:r>
              <a:rPr lang="en-US" sz="2800" dirty="0"/>
              <a:t>Visual </a:t>
            </a:r>
            <a:r>
              <a:rPr lang="en-US" sz="2800" dirty="0" smtClean="0"/>
              <a:t>Feedback</a:t>
            </a:r>
          </a:p>
          <a:p>
            <a:pPr algn="l" rtl="0"/>
            <a:r>
              <a:rPr lang="en-US" sz="2800" dirty="0"/>
              <a:t>Everybody Dance Now</a:t>
            </a:r>
            <a:endParaRPr lang="he-IL" sz="2800" dirty="0"/>
          </a:p>
        </p:txBody>
      </p:sp>
    </p:spTree>
    <p:extLst>
      <p:ext uri="{BB962C8B-B14F-4D97-AF65-F5344CB8AC3E}">
        <p14:creationId xmlns:p14="http://schemas.microsoft.com/office/powerpoint/2010/main" val="226776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7334" y="243840"/>
            <a:ext cx="8596668" cy="1320800"/>
          </a:xfrm>
        </p:spPr>
        <p:txBody>
          <a:bodyPr>
            <a:normAutofit/>
          </a:bodyPr>
          <a:lstStyle/>
          <a:p>
            <a:r>
              <a:rPr lang="en-US" sz="4000" dirty="0"/>
              <a:t>Visual Feedback</a:t>
            </a:r>
            <a:br>
              <a:rPr lang="en-US" sz="4000" dirty="0"/>
            </a:br>
            <a:endParaRPr lang="he-IL" sz="4000" dirty="0"/>
          </a:p>
        </p:txBody>
      </p:sp>
      <p:sp>
        <p:nvSpPr>
          <p:cNvPr id="3" name="מציין מיקום תוכן 2"/>
          <p:cNvSpPr>
            <a:spLocks noGrp="1"/>
          </p:cNvSpPr>
          <p:nvPr>
            <p:ph idx="1"/>
          </p:nvPr>
        </p:nvSpPr>
        <p:spPr>
          <a:xfrm>
            <a:off x="677334" y="1393371"/>
            <a:ext cx="8727295" cy="5251269"/>
          </a:xfrm>
        </p:spPr>
        <p:txBody>
          <a:bodyPr>
            <a:normAutofit/>
          </a:bodyPr>
          <a:lstStyle/>
          <a:p>
            <a:pPr algn="l" rtl="0"/>
            <a:r>
              <a:rPr lang="en-US" dirty="0"/>
              <a:t>A visual feedback system for core training using a monocular camera image. To support the user in maintaining the correct postures from target poses, by adopting 3D human shape estimation for both the target image and input camera video. </a:t>
            </a:r>
            <a:endParaRPr lang="en-US" dirty="0" smtClean="0"/>
          </a:p>
          <a:p>
            <a:pPr algn="l" rtl="0"/>
            <a:r>
              <a:rPr lang="en-US" dirty="0" smtClean="0"/>
              <a:t>Its </a:t>
            </a:r>
            <a:r>
              <a:rPr lang="en-US" dirty="0"/>
              <a:t>aim to provide a user interface for visual feedback in sports training using </a:t>
            </a:r>
            <a:r>
              <a:rPr lang="en-US" dirty="0" smtClean="0"/>
              <a:t>state of-the-art </a:t>
            </a:r>
            <a:r>
              <a:rPr lang="en-US" dirty="0"/>
              <a:t>pose estimation approaches. In contrast to 3D sensing using laser sensors or depth cameras, the proposed system only requires a single image from a standard web camera. </a:t>
            </a:r>
            <a:endParaRPr lang="en-US" dirty="0" smtClean="0"/>
          </a:p>
          <a:p>
            <a:pPr algn="l" rtl="0"/>
            <a:r>
              <a:rPr lang="en-US" dirty="0" smtClean="0"/>
              <a:t>The </a:t>
            </a:r>
            <a:r>
              <a:rPr lang="en-US" dirty="0"/>
              <a:t>framework consists of two main components: pose estimation and visual feedback. </a:t>
            </a:r>
            <a:endParaRPr lang="en-US" dirty="0" smtClean="0"/>
          </a:p>
          <a:p>
            <a:pPr algn="l" rtl="0"/>
            <a:r>
              <a:rPr lang="en-US" dirty="0" smtClean="0"/>
              <a:t>To </a:t>
            </a:r>
            <a:r>
              <a:rPr lang="en-US" dirty="0"/>
              <a:t>obtain 3D human shape and pose from a single image, the proposed system adopts pose estimation based on </a:t>
            </a:r>
            <a:r>
              <a:rPr lang="en-US" dirty="0" err="1"/>
              <a:t>OpenPose</a:t>
            </a:r>
            <a:r>
              <a:rPr lang="en-US" dirty="0"/>
              <a:t> to realize the bounding box of the human region. It also employs human mesh recovery to estimate the 3D human pose. For the generation of 3D human mesh, an SMPL model is used. </a:t>
            </a:r>
            <a:endParaRPr lang="en-US" dirty="0" smtClean="0"/>
          </a:p>
          <a:p>
            <a:pPr algn="l" rtl="0"/>
            <a:endParaRPr lang="he-IL" dirty="0"/>
          </a:p>
        </p:txBody>
      </p:sp>
    </p:spTree>
    <p:extLst>
      <p:ext uri="{BB962C8B-B14F-4D97-AF65-F5344CB8AC3E}">
        <p14:creationId xmlns:p14="http://schemas.microsoft.com/office/powerpoint/2010/main" val="771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80720" y="153264"/>
            <a:ext cx="8658238" cy="4501468"/>
          </a:xfrm>
        </p:spPr>
        <p:txBody>
          <a:bodyPr>
            <a:normAutofit/>
          </a:bodyPr>
          <a:lstStyle/>
          <a:p>
            <a:pPr algn="l" rtl="0"/>
            <a:r>
              <a:rPr lang="en-US" dirty="0"/>
              <a:t>For visual feedback, a runtime user interface is proposed to guide the user on the differences between target pose and the current pose from the captured frame. Both target and current poses are estimated from a single image using the pose estimation method discussed above</a:t>
            </a:r>
            <a:r>
              <a:rPr lang="en-US" dirty="0" smtClean="0"/>
              <a:t>.</a:t>
            </a:r>
          </a:p>
          <a:p>
            <a:pPr algn="l" rtl="0"/>
            <a:r>
              <a:rPr lang="en-US" dirty="0" smtClean="0"/>
              <a:t>For </a:t>
            </a:r>
            <a:r>
              <a:rPr lang="en-US" dirty="0"/>
              <a:t>representing the differences between target and current 3D models, they adopt color visualization on predefined 10 marker positions on the human body. </a:t>
            </a:r>
            <a:r>
              <a:rPr lang="en-US" dirty="0" smtClean="0"/>
              <a:t>They </a:t>
            </a:r>
            <a:r>
              <a:rPr lang="en-US" dirty="0"/>
              <a:t>set the marker positions at both hands and elbows, shoulders, knees, and ankles because the differences of the two models are more apparent at the end parts than the human trunk. They did not choose hip joints on the body because the differences in hip points are not apparent due to coincided waist positions. </a:t>
            </a:r>
            <a:endParaRPr lang="en-US" dirty="0" smtClean="0"/>
          </a:p>
          <a:p>
            <a:pPr algn="l" rtl="0"/>
            <a:r>
              <a:rPr lang="en-US" dirty="0" smtClean="0"/>
              <a:t>They </a:t>
            </a:r>
            <a:r>
              <a:rPr lang="en-US" dirty="0"/>
              <a:t>used shoulders, elbows, and hands positions for a good representation of the upper body postures, which are the most important parts in core </a:t>
            </a:r>
            <a:r>
              <a:rPr lang="en-US" dirty="0" smtClean="0"/>
              <a:t>training</a:t>
            </a:r>
          </a:p>
        </p:txBody>
      </p:sp>
      <p:pic>
        <p:nvPicPr>
          <p:cNvPr id="2" name="תמונה 1"/>
          <p:cNvPicPr>
            <a:picLocks noChangeAspect="1"/>
          </p:cNvPicPr>
          <p:nvPr/>
        </p:nvPicPr>
        <p:blipFill>
          <a:blip r:embed="rId2"/>
          <a:stretch>
            <a:fillRect/>
          </a:stretch>
        </p:blipFill>
        <p:spPr>
          <a:xfrm>
            <a:off x="1049253" y="4501516"/>
            <a:ext cx="6995160" cy="1901462"/>
          </a:xfrm>
          <a:prstGeom prst="rect">
            <a:avLst/>
          </a:prstGeom>
        </p:spPr>
      </p:pic>
    </p:spTree>
    <p:extLst>
      <p:ext uri="{BB962C8B-B14F-4D97-AF65-F5344CB8AC3E}">
        <p14:creationId xmlns:p14="http://schemas.microsoft.com/office/powerpoint/2010/main" val="108072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86043" y="305664"/>
            <a:ext cx="8596668" cy="3880773"/>
          </a:xfrm>
        </p:spPr>
        <p:txBody>
          <a:bodyPr/>
          <a:lstStyle/>
          <a:p>
            <a:pPr algn="l" rtl="0"/>
            <a:r>
              <a:rPr lang="en-US" dirty="0"/>
              <a:t>To obtain the marker positions using SMPL-based human model, they superimposed the aforementioned joint positions with SMPL mesh model to determine the start and end points for each marker.</a:t>
            </a:r>
          </a:p>
          <a:p>
            <a:pPr algn="l" rtl="0"/>
            <a:r>
              <a:rPr lang="en-US" dirty="0"/>
              <a:t>To obtain the mesh vertices of markers, they substituted the transformation matrix of perspective projection from the 3D model to the output image. </a:t>
            </a:r>
            <a:endParaRPr lang="en-US" dirty="0" smtClean="0"/>
          </a:p>
          <a:p>
            <a:pPr algn="l" rtl="0"/>
            <a:r>
              <a:rPr lang="en-US" dirty="0"/>
              <a:t>T</a:t>
            </a:r>
            <a:r>
              <a:rPr lang="en-US" dirty="0" smtClean="0"/>
              <a:t>he </a:t>
            </a:r>
            <a:r>
              <a:rPr lang="en-US" dirty="0"/>
              <a:t>current execution time of the proposed visual feedback system is about 2 seconds for one frame. Although it may be suitable for core training because the user has to maintain the pose over a long period, it will be bottle-neck for other sports such as gymnastics and ball sports where movement is in high speed.</a:t>
            </a:r>
            <a:endParaRPr lang="he-IL" dirty="0"/>
          </a:p>
          <a:p>
            <a:pPr algn="l" rtl="0"/>
            <a:endParaRPr lang="he-IL" dirty="0"/>
          </a:p>
        </p:txBody>
      </p:sp>
      <p:pic>
        <p:nvPicPr>
          <p:cNvPr id="4" name="תמונה 3"/>
          <p:cNvPicPr>
            <a:picLocks noChangeAspect="1"/>
          </p:cNvPicPr>
          <p:nvPr/>
        </p:nvPicPr>
        <p:blipFill>
          <a:blip r:embed="rId2"/>
          <a:stretch>
            <a:fillRect/>
          </a:stretch>
        </p:blipFill>
        <p:spPr>
          <a:xfrm>
            <a:off x="514416" y="3721690"/>
            <a:ext cx="8016812" cy="2276130"/>
          </a:xfrm>
          <a:prstGeom prst="rect">
            <a:avLst/>
          </a:prstGeom>
        </p:spPr>
      </p:pic>
    </p:spTree>
    <p:extLst>
      <p:ext uri="{BB962C8B-B14F-4D97-AF65-F5344CB8AC3E}">
        <p14:creationId xmlns:p14="http://schemas.microsoft.com/office/powerpoint/2010/main" val="350283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000" dirty="0"/>
              <a:t>Everybody Dance Now</a:t>
            </a:r>
            <a:r>
              <a:rPr lang="he-IL" dirty="0"/>
              <a:t/>
            </a:r>
            <a:br>
              <a:rPr lang="he-IL" dirty="0"/>
            </a:br>
            <a:endParaRPr lang="he-IL" dirty="0"/>
          </a:p>
        </p:txBody>
      </p:sp>
      <p:sp>
        <p:nvSpPr>
          <p:cNvPr id="3" name="מציין מיקום תוכן 2"/>
          <p:cNvSpPr>
            <a:spLocks noGrp="1"/>
          </p:cNvSpPr>
          <p:nvPr>
            <p:ph idx="1"/>
          </p:nvPr>
        </p:nvSpPr>
        <p:spPr>
          <a:xfrm>
            <a:off x="393991" y="1741714"/>
            <a:ext cx="9899540" cy="4528457"/>
          </a:xfrm>
        </p:spPr>
        <p:txBody>
          <a:bodyPr>
            <a:normAutofit/>
          </a:bodyPr>
          <a:lstStyle/>
          <a:p>
            <a:pPr algn="l" rtl="0"/>
            <a:r>
              <a:rPr lang="en-US" dirty="0"/>
              <a:t>This paper presents a simple method for “do as I do” motion transfer: </a:t>
            </a:r>
            <a:r>
              <a:rPr lang="en-US" dirty="0" smtClean="0"/>
              <a:t>Given </a:t>
            </a:r>
            <a:r>
              <a:rPr lang="en-US" dirty="0"/>
              <a:t>two videos – one of a target person whose appearance we wish to synthesize, and the other of a source subject whose motion we wish to impose onto our target person – we transfer motion between these subjects by learning a simple video-to-video translation. </a:t>
            </a:r>
          </a:p>
          <a:p>
            <a:pPr algn="l" rtl="0"/>
            <a:r>
              <a:rPr lang="en-US" dirty="0" smtClean="0"/>
              <a:t>Although their </a:t>
            </a:r>
            <a:r>
              <a:rPr lang="en-US" dirty="0"/>
              <a:t>method is quite simple, it produces surprisingly compelling </a:t>
            </a:r>
            <a:r>
              <a:rPr lang="en-US" dirty="0" smtClean="0"/>
              <a:t>results.</a:t>
            </a:r>
          </a:p>
          <a:p>
            <a:pPr algn="l" rtl="0"/>
            <a:r>
              <a:rPr lang="en-US" dirty="0"/>
              <a:t>To transfer motion between two video subjects in a frame-by-frame manner, they must learn a mapping between images of the two individuals. Their goal is, therefore, to discover an image-to-image translation between the source and target sets. </a:t>
            </a:r>
          </a:p>
          <a:p>
            <a:pPr algn="l" rtl="0"/>
            <a:r>
              <a:rPr lang="en-US" dirty="0"/>
              <a:t>However, they do not have corresponding pairs of images of the two subjects performing the same motions to supervise learning this translation. Even if both subjects perform the same routine, it is still unlikely to have an exact frame to frame pose correspondence due to body shape and motion style unique to each subject.</a:t>
            </a:r>
            <a:endParaRPr lang="he-IL" dirty="0"/>
          </a:p>
          <a:p>
            <a:pPr algn="l" rtl="0"/>
            <a:endParaRPr lang="en-US" dirty="0" smtClean="0"/>
          </a:p>
        </p:txBody>
      </p:sp>
    </p:spTree>
    <p:extLst>
      <p:ext uri="{BB962C8B-B14F-4D97-AF65-F5344CB8AC3E}">
        <p14:creationId xmlns:p14="http://schemas.microsoft.com/office/powerpoint/2010/main" val="336221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77333" y="775063"/>
            <a:ext cx="8727923" cy="5266299"/>
          </a:xfrm>
        </p:spPr>
        <p:txBody>
          <a:bodyPr>
            <a:normAutofit/>
          </a:bodyPr>
          <a:lstStyle/>
          <a:p>
            <a:pPr algn="l" rtl="0"/>
            <a:r>
              <a:rPr lang="en-US" dirty="0" smtClean="0"/>
              <a:t>They </a:t>
            </a:r>
            <a:r>
              <a:rPr lang="en-US" dirty="0"/>
              <a:t>observe that </a:t>
            </a:r>
            <a:r>
              <a:rPr lang="en-US" dirty="0" smtClean="0"/>
              <a:t>key point based </a:t>
            </a:r>
            <a:r>
              <a:rPr lang="en-US" dirty="0"/>
              <a:t>pose preserves motion signatures over time while abstracting away as much subject identity as possible and can serve as an intermediate representation between any two subjects</a:t>
            </a:r>
            <a:r>
              <a:rPr lang="en-US" dirty="0" smtClean="0"/>
              <a:t>.</a:t>
            </a:r>
          </a:p>
          <a:p>
            <a:pPr algn="l" rtl="0"/>
            <a:r>
              <a:rPr lang="en-US" dirty="0"/>
              <a:t>To accomplish this task, </a:t>
            </a:r>
            <a:r>
              <a:rPr lang="en-US" dirty="0" smtClean="0"/>
              <a:t>they </a:t>
            </a:r>
            <a:r>
              <a:rPr lang="en-US" dirty="0"/>
              <a:t>divide </a:t>
            </a:r>
            <a:r>
              <a:rPr lang="en-US" dirty="0" smtClean="0"/>
              <a:t>their </a:t>
            </a:r>
            <a:r>
              <a:rPr lang="en-US" dirty="0"/>
              <a:t>pipeline into three stages – pose detection, global pose normalization, and mapping from normalized pose stick figures to the target subject. </a:t>
            </a:r>
            <a:endParaRPr lang="he-IL" dirty="0"/>
          </a:p>
        </p:txBody>
      </p:sp>
      <p:pic>
        <p:nvPicPr>
          <p:cNvPr id="2" name="תמונה 1"/>
          <p:cNvPicPr>
            <a:picLocks noChangeAspect="1"/>
          </p:cNvPicPr>
          <p:nvPr/>
        </p:nvPicPr>
        <p:blipFill>
          <a:blip r:embed="rId2"/>
          <a:stretch>
            <a:fillRect/>
          </a:stretch>
        </p:blipFill>
        <p:spPr>
          <a:xfrm>
            <a:off x="748937" y="2781889"/>
            <a:ext cx="8778240" cy="3954780"/>
          </a:xfrm>
          <a:prstGeom prst="rect">
            <a:avLst/>
          </a:prstGeom>
        </p:spPr>
      </p:pic>
    </p:spTree>
    <p:extLst>
      <p:ext uri="{BB962C8B-B14F-4D97-AF65-F5344CB8AC3E}">
        <p14:creationId xmlns:p14="http://schemas.microsoft.com/office/powerpoint/2010/main" val="217656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07664" y="227287"/>
            <a:ext cx="9128517" cy="6173514"/>
          </a:xfrm>
        </p:spPr>
        <p:txBody>
          <a:bodyPr>
            <a:normAutofit/>
          </a:bodyPr>
          <a:lstStyle/>
          <a:p>
            <a:pPr algn="l" rtl="0"/>
            <a:r>
              <a:rPr lang="en-US" dirty="0"/>
              <a:t>Encoding body poses</a:t>
            </a:r>
          </a:p>
          <a:p>
            <a:pPr marL="400050" lvl="1" indent="0" algn="l" rtl="0">
              <a:buNone/>
            </a:pPr>
            <a:r>
              <a:rPr lang="en-US" dirty="0"/>
              <a:t>To encode the body pose of a subject image, </a:t>
            </a:r>
            <a:r>
              <a:rPr lang="en-US" dirty="0" smtClean="0"/>
              <a:t>they </a:t>
            </a:r>
            <a:r>
              <a:rPr lang="en-US" dirty="0"/>
              <a:t>use a pre-trained pose detector </a:t>
            </a:r>
            <a:r>
              <a:rPr lang="en-US" dirty="0" smtClean="0"/>
              <a:t>which </a:t>
            </a:r>
            <a:r>
              <a:rPr lang="en-US" dirty="0"/>
              <a:t>accurately estimates 2D x, y joint coordinates. </a:t>
            </a:r>
            <a:r>
              <a:rPr lang="en-US" dirty="0" smtClean="0"/>
              <a:t>Then they </a:t>
            </a:r>
            <a:r>
              <a:rPr lang="en-US" dirty="0"/>
              <a:t>create a colored pose stick figure by plotting the </a:t>
            </a:r>
            <a:r>
              <a:rPr lang="en-US" dirty="0" smtClean="0"/>
              <a:t>key points </a:t>
            </a:r>
            <a:r>
              <a:rPr lang="en-US" dirty="0"/>
              <a:t>and drawing lines between connected joints as shown </a:t>
            </a:r>
            <a:r>
              <a:rPr lang="en-US" dirty="0" smtClean="0"/>
              <a:t>in the figure.</a:t>
            </a:r>
          </a:p>
          <a:p>
            <a:pPr marL="400050" lvl="1" indent="0" algn="l" rtl="0">
              <a:buNone/>
            </a:pPr>
            <a:endParaRPr lang="en-US" dirty="0"/>
          </a:p>
          <a:p>
            <a:pPr marL="400050" lvl="1" indent="0" algn="l" rtl="0">
              <a:buNone/>
            </a:pPr>
            <a:endParaRPr lang="en-US" dirty="0" smtClean="0"/>
          </a:p>
          <a:p>
            <a:pPr marL="400050" lvl="1" indent="0" algn="l" rtl="0">
              <a:buNone/>
            </a:pPr>
            <a:endParaRPr lang="en-US" dirty="0"/>
          </a:p>
          <a:p>
            <a:pPr marL="400050" lvl="1" indent="0" algn="l" rtl="0">
              <a:buNone/>
            </a:pPr>
            <a:endParaRPr lang="en-US" dirty="0" smtClean="0"/>
          </a:p>
          <a:p>
            <a:pPr marL="400050" lvl="1" indent="0" algn="l" rtl="0">
              <a:buNone/>
            </a:pPr>
            <a:endParaRPr lang="en-US" dirty="0"/>
          </a:p>
          <a:p>
            <a:pPr marL="400050" lvl="1" indent="0" algn="l" rtl="0">
              <a:buNone/>
            </a:pPr>
            <a:endParaRPr lang="en-US" dirty="0"/>
          </a:p>
          <a:p>
            <a:pPr algn="l" rtl="0"/>
            <a:r>
              <a:rPr lang="en-US" dirty="0"/>
              <a:t>Global pose </a:t>
            </a:r>
            <a:r>
              <a:rPr lang="en-US" dirty="0" smtClean="0"/>
              <a:t>normalization</a:t>
            </a:r>
          </a:p>
          <a:p>
            <a:pPr marL="400050" lvl="2" indent="0" algn="l" rtl="0">
              <a:buNone/>
            </a:pPr>
            <a:r>
              <a:rPr lang="en-US" sz="1700" dirty="0"/>
              <a:t>In different videos, subjects may have different limb proportions or stand closer or farther to the camera than one another. Therefore when retargeting motion between two subjects, it may be necessary to transform the pose </a:t>
            </a:r>
            <a:r>
              <a:rPr lang="en-US" sz="1700" dirty="0" smtClean="0"/>
              <a:t>key points </a:t>
            </a:r>
            <a:r>
              <a:rPr lang="en-US" sz="1700" dirty="0"/>
              <a:t>of the source person so that they appear in accordance with the target person’s body shape and </a:t>
            </a:r>
            <a:r>
              <a:rPr lang="en-US" sz="1700" dirty="0" smtClean="0"/>
              <a:t>location.</a:t>
            </a:r>
            <a:endParaRPr lang="en-US" dirty="0" smtClean="0"/>
          </a:p>
          <a:p>
            <a:pPr marL="342900" lvl="1" indent="-342900" algn="l" rtl="0"/>
            <a:endParaRPr lang="en-US" sz="1800" dirty="0" smtClean="0"/>
          </a:p>
          <a:p>
            <a:pPr algn="l" rtl="0"/>
            <a:endParaRPr lang="en-US" dirty="0"/>
          </a:p>
        </p:txBody>
      </p:sp>
      <p:pic>
        <p:nvPicPr>
          <p:cNvPr id="2" name="תמונה 1"/>
          <p:cNvPicPr>
            <a:picLocks noChangeAspect="1"/>
          </p:cNvPicPr>
          <p:nvPr/>
        </p:nvPicPr>
        <p:blipFill>
          <a:blip r:embed="rId2"/>
          <a:stretch>
            <a:fillRect/>
          </a:stretch>
        </p:blipFill>
        <p:spPr>
          <a:xfrm>
            <a:off x="2871090" y="1697899"/>
            <a:ext cx="4601664" cy="1746506"/>
          </a:xfrm>
          <a:prstGeom prst="rect">
            <a:avLst/>
          </a:prstGeom>
        </p:spPr>
      </p:pic>
    </p:spTree>
    <p:extLst>
      <p:ext uri="{BB962C8B-B14F-4D97-AF65-F5344CB8AC3E}">
        <p14:creationId xmlns:p14="http://schemas.microsoft.com/office/powerpoint/2010/main" val="298417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391887" y="279537"/>
                <a:ext cx="9596844" cy="4971732"/>
              </a:xfrm>
            </p:spPr>
            <p:txBody>
              <a:bodyPr>
                <a:noAutofit/>
              </a:bodyPr>
              <a:lstStyle/>
              <a:p>
                <a:pPr marL="342900" lvl="1" indent="-342900" algn="l" rtl="0"/>
                <a:r>
                  <a:rPr lang="en-US" sz="1800" dirty="0" smtClean="0"/>
                  <a:t>Temporal smoothing </a:t>
                </a:r>
              </a:p>
              <a:p>
                <a:pPr marL="400050" lvl="2" indent="0" algn="l" rtl="0">
                  <a:buNone/>
                </a:pPr>
                <a:r>
                  <a:rPr lang="en-US" sz="1600" dirty="0"/>
                  <a:t>To create video sequences, we modify the single image generation setup to enforce temporal coherence between adjacent </a:t>
                </a:r>
                <a:r>
                  <a:rPr lang="en-US" sz="1600" dirty="0" smtClean="0"/>
                  <a:t>frames. Instead </a:t>
                </a:r>
                <a:r>
                  <a:rPr lang="en-US" sz="1600" dirty="0"/>
                  <a:t>of generating individual frames, </a:t>
                </a:r>
                <a:r>
                  <a:rPr lang="en-US" sz="1600" dirty="0" smtClean="0"/>
                  <a:t>they </a:t>
                </a:r>
                <a:r>
                  <a:rPr lang="en-US" sz="1600" dirty="0"/>
                  <a:t>predict two consecutive frames where the first output G(</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−1) is conditioned on its corresponding pose stick figure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−1 and a zero image </a:t>
                </a:r>
                <a:r>
                  <a:rPr lang="en-US" sz="1600" dirty="0" smtClean="0"/>
                  <a:t>Z </a:t>
                </a:r>
                <a:r>
                  <a:rPr lang="en-US" sz="1600" dirty="0"/>
                  <a:t>(a placeholder since there is no previously generated frame at time t − 2). The second output </a:t>
                </a:r>
                <a:r>
                  <a:rPr lang="en-US" sz="1600" dirty="0" smtClean="0"/>
                  <a:t>G(</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𝑡</m:t>
                        </m:r>
                      </m:sub>
                    </m:sSub>
                  </m:oMath>
                </a14:m>
                <a:r>
                  <a:rPr lang="en-US" sz="1600" dirty="0" smtClean="0"/>
                  <a:t>) </a:t>
                </a:r>
                <a:r>
                  <a:rPr lang="en-US" sz="1600" dirty="0"/>
                  <a:t>is conditioned on its corresponding pose stick figure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 and the first output G(</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−1). Consequently, the discriminator is now tasked with determining both the difference in realism and temporal coherence between the “fake” sequence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−1,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 G(</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−1), G(</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 and “real” sequence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−1,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𝑦</m:t>
                        </m:r>
                      </m:e>
                      <m:sub>
                        <m:r>
                          <a:rPr lang="en-US" sz="1600" i="1">
                            <a:latin typeface="Cambria Math" panose="02040503050406030204" pitchFamily="18" charset="0"/>
                          </a:rPr>
                          <m:t>𝑡</m:t>
                        </m:r>
                      </m:sub>
                    </m:sSub>
                  </m:oMath>
                </a14:m>
                <a:r>
                  <a:rPr lang="en-US" sz="1600" dirty="0"/>
                  <a:t>−1,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𝑦</m:t>
                        </m:r>
                      </m:e>
                      <m:sub>
                        <m:r>
                          <a:rPr lang="en-US" sz="1600" i="1">
                            <a:latin typeface="Cambria Math" panose="02040503050406030204" pitchFamily="18" charset="0"/>
                          </a:rPr>
                          <m:t>𝑡</m:t>
                        </m:r>
                      </m:sub>
                    </m:sSub>
                  </m:oMath>
                </a14:m>
                <a:r>
                  <a:rPr lang="en-US" sz="1600" dirty="0"/>
                  <a:t>). </a:t>
                </a:r>
              </a:p>
              <a:p>
                <a:pPr algn="l" rtl="0"/>
                <a:endParaRPr lang="en-US" dirty="0" smtClean="0"/>
              </a:p>
              <a:p>
                <a:pPr algn="l" rtl="0"/>
                <a:r>
                  <a:rPr lang="en-US" dirty="0" smtClean="0"/>
                  <a:t>Face </a:t>
                </a:r>
                <a:r>
                  <a:rPr lang="en-US" dirty="0"/>
                  <a:t>GAN</a:t>
                </a:r>
              </a:p>
              <a:p>
                <a:pPr marL="400050" lvl="1" indent="0" algn="l" rtl="0">
                  <a:spcBef>
                    <a:spcPts val="0"/>
                  </a:spcBef>
                  <a:buNone/>
                </a:pPr>
                <a:r>
                  <a:rPr lang="en-US" dirty="0" smtClean="0"/>
                  <a:t>They </a:t>
                </a:r>
                <a:r>
                  <a:rPr lang="en-US" dirty="0"/>
                  <a:t>add a specialized GAN setup to add more detail and realism to the face </a:t>
                </a:r>
                <a:r>
                  <a:rPr lang="en-US" dirty="0" smtClean="0"/>
                  <a:t>region.</a:t>
                </a:r>
                <a:r>
                  <a:rPr lang="en-US" dirty="0"/>
                  <a:t>  </a:t>
                </a:r>
                <a:r>
                  <a:rPr lang="en-US" dirty="0" smtClean="0"/>
                  <a:t>        </a:t>
                </a:r>
              </a:p>
              <a:p>
                <a:pPr marL="400050" lvl="1" indent="0" algn="l" rtl="0">
                  <a:spcBef>
                    <a:spcPts val="0"/>
                  </a:spcBef>
                  <a:buNone/>
                </a:pPr>
                <a:r>
                  <a:rPr lang="en-US" dirty="0" smtClean="0"/>
                  <a:t>After </a:t>
                </a:r>
                <a:r>
                  <a:rPr lang="en-US" dirty="0"/>
                  <a:t>generating the full image of the scene with the main generator G, </a:t>
                </a:r>
                <a:r>
                  <a:rPr lang="en-US" dirty="0" smtClean="0"/>
                  <a:t>they </a:t>
                </a:r>
                <a:r>
                  <a:rPr lang="en-US" dirty="0"/>
                  <a:t>input a smaller section of the image centered </a:t>
                </a:r>
                <a:r>
                  <a:rPr lang="en-US" dirty="0" smtClean="0"/>
                  <a:t>arou</a:t>
                </a:r>
                <a:r>
                  <a:rPr lang="en-US" dirty="0"/>
                  <a:t>n</a:t>
                </a:r>
                <a:r>
                  <a:rPr lang="en-US" dirty="0" smtClean="0"/>
                  <a:t>d </a:t>
                </a:r>
                <a:r>
                  <a:rPr lang="en-US" dirty="0"/>
                  <a:t>the face (i.e. 128 × 128 patch centered around the nose </a:t>
                </a:r>
                <a:r>
                  <a:rPr lang="en-US" dirty="0" smtClean="0"/>
                  <a:t>key point</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b>
                        <m:r>
                          <a:rPr lang="en-US" b="0" i="1" smtClean="0">
                            <a:latin typeface="Cambria Math" panose="02040503050406030204" pitchFamily="18" charset="0"/>
                          </a:rPr>
                          <m:t>𝐹</m:t>
                        </m:r>
                      </m:sub>
                    </m:sSub>
                  </m:oMath>
                </a14:m>
                <a:r>
                  <a:rPr lang="en-US" dirty="0" smtClean="0"/>
                  <a:t> </a:t>
                </a:r>
                <a:r>
                  <a:rPr lang="en-US" dirty="0"/>
                  <a:t>, and the input pose stick figure sectioned in the same fashion,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𝐹</m:t>
                        </m:r>
                      </m:sub>
                    </m:sSub>
                  </m:oMath>
                </a14:m>
                <a:r>
                  <a:rPr lang="en-US" dirty="0" smtClean="0"/>
                  <a:t> </a:t>
                </a:r>
                <a:r>
                  <a:rPr lang="en-US" dirty="0"/>
                  <a:t>, to another generator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𝐹</m:t>
                        </m:r>
                      </m:sub>
                    </m:sSub>
                  </m:oMath>
                </a14:m>
                <a:r>
                  <a:rPr lang="en-US" dirty="0"/>
                  <a:t> which outputs a residual r =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𝐺</m:t>
                        </m:r>
                      </m:e>
                      <m:sub>
                        <m:r>
                          <a:rPr lang="en-US" i="1">
                            <a:latin typeface="Cambria Math" panose="02040503050406030204" pitchFamily="18" charset="0"/>
                          </a:rPr>
                          <m:t>𝐹</m:t>
                        </m:r>
                      </m:sub>
                    </m:sSub>
                  </m:oMath>
                </a14:m>
                <a:r>
                  <a:rPr lang="en-US" dirty="0"/>
                  <a:t> </a:t>
                </a:r>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𝐹</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e>
                      <m:sub>
                        <m:r>
                          <a:rPr lang="en-US" i="1">
                            <a:latin typeface="Cambria Math" panose="02040503050406030204" pitchFamily="18" charset="0"/>
                          </a:rPr>
                          <m:t>𝐹</m:t>
                        </m:r>
                      </m:sub>
                    </m:sSub>
                  </m:oMath>
                </a14:m>
                <a:r>
                  <a:rPr lang="en-US" dirty="0" smtClean="0"/>
                  <a:t> </a:t>
                </a:r>
                <a:r>
                  <a:rPr lang="en-US" dirty="0"/>
                  <a:t>). The final synthesized face region is the addition of the residual with the face region of the main generator r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e>
                      <m:sub>
                        <m:r>
                          <a:rPr lang="en-US" i="1">
                            <a:latin typeface="Cambria Math" panose="02040503050406030204" pitchFamily="18" charset="0"/>
                          </a:rPr>
                          <m:t>𝐹</m:t>
                        </m:r>
                      </m:sub>
                    </m:sSub>
                  </m:oMath>
                </a14:m>
                <a:r>
                  <a:rPr lang="en-US" dirty="0" smtClean="0"/>
                  <a:t> .  </a:t>
                </a: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391887" y="279537"/>
                <a:ext cx="9596844" cy="4971732"/>
              </a:xfrm>
              <a:blipFill>
                <a:blip r:embed="rId2"/>
                <a:stretch>
                  <a:fillRect l="-127" t="-859" r="-1016"/>
                </a:stretch>
              </a:blipFill>
            </p:spPr>
            <p:txBody>
              <a:bodyPr/>
              <a:lstStyle/>
              <a:p>
                <a:r>
                  <a:rPr lang="he-IL">
                    <a:noFill/>
                  </a:rPr>
                  <a:t> </a:t>
                </a:r>
              </a:p>
            </p:txBody>
          </p:sp>
        </mc:Fallback>
      </mc:AlternateContent>
    </p:spTree>
    <p:extLst>
      <p:ext uri="{BB962C8B-B14F-4D97-AF65-F5344CB8AC3E}">
        <p14:creationId xmlns:p14="http://schemas.microsoft.com/office/powerpoint/2010/main" val="209571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5400" dirty="0" smtClean="0"/>
              <a:t>Pose Estimation</a:t>
            </a:r>
            <a:endParaRPr lang="he-IL" sz="8800" dirty="0"/>
          </a:p>
        </p:txBody>
      </p:sp>
      <p:sp>
        <p:nvSpPr>
          <p:cNvPr id="3" name="מציין מיקום תוכן 2"/>
          <p:cNvSpPr>
            <a:spLocks noGrp="1"/>
          </p:cNvSpPr>
          <p:nvPr>
            <p:ph idx="1"/>
          </p:nvPr>
        </p:nvSpPr>
        <p:spPr/>
        <p:txBody>
          <a:bodyPr>
            <a:normAutofit/>
          </a:bodyPr>
          <a:lstStyle/>
          <a:p>
            <a:pPr marL="0" indent="0" algn="l" rtl="0">
              <a:buNone/>
            </a:pPr>
            <a:r>
              <a:rPr lang="en-US" sz="2800" dirty="0"/>
              <a:t>There are many pose estimation methods, we will focus on the most relevant methods for our </a:t>
            </a:r>
            <a:r>
              <a:rPr lang="en-US" sz="2800" dirty="0" smtClean="0"/>
              <a:t>project:</a:t>
            </a:r>
          </a:p>
          <a:p>
            <a:pPr algn="l" rtl="0"/>
            <a:r>
              <a:rPr lang="en-US" sz="2800" dirty="0" smtClean="0"/>
              <a:t>Open-Pose</a:t>
            </a:r>
          </a:p>
          <a:p>
            <a:pPr algn="l" rtl="0"/>
            <a:r>
              <a:rPr lang="en-US" sz="2800" dirty="0" smtClean="0"/>
              <a:t>SMPL</a:t>
            </a:r>
          </a:p>
          <a:p>
            <a:pPr algn="l" rtl="0"/>
            <a:r>
              <a:rPr lang="en-US" sz="2800" dirty="0" smtClean="0"/>
              <a:t>HMR</a:t>
            </a:r>
          </a:p>
          <a:p>
            <a:pPr algn="l" rtl="0"/>
            <a:endParaRPr lang="he-IL" sz="2800" dirty="0"/>
          </a:p>
        </p:txBody>
      </p:sp>
    </p:spTree>
    <p:extLst>
      <p:ext uri="{BB962C8B-B14F-4D97-AF65-F5344CB8AC3E}">
        <p14:creationId xmlns:p14="http://schemas.microsoft.com/office/powerpoint/2010/main" val="545950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Everybody Dance </a:t>
            </a:r>
            <a:r>
              <a:rPr lang="en-US" dirty="0" smtClean="0"/>
              <a:t>Now- video </a:t>
            </a:r>
            <a:endParaRPr lang="he-IL" dirty="0"/>
          </a:p>
        </p:txBody>
      </p:sp>
      <p:pic>
        <p:nvPicPr>
          <p:cNvPr id="5" name="PCBTZh41Ris"/>
          <p:cNvPicPr>
            <a:picLocks noGrp="1" noRot="1" noChangeAspect="1"/>
          </p:cNvPicPr>
          <p:nvPr>
            <p:ph idx="1"/>
            <a:videoFile r:link="rId1"/>
          </p:nvPr>
        </p:nvPicPr>
        <p:blipFill>
          <a:blip r:embed="rId3"/>
          <a:stretch>
            <a:fillRect/>
          </a:stretch>
        </p:blipFill>
        <p:spPr>
          <a:xfrm>
            <a:off x="677334" y="1706880"/>
            <a:ext cx="6486677" cy="3648756"/>
          </a:xfrm>
          <a:prstGeom prst="rect">
            <a:avLst/>
          </a:prstGeom>
        </p:spPr>
      </p:pic>
    </p:spTree>
    <p:extLst>
      <p:ext uri="{BB962C8B-B14F-4D97-AF65-F5344CB8AC3E}">
        <p14:creationId xmlns:p14="http://schemas.microsoft.com/office/powerpoint/2010/main" val="215542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Open-Pose- </a:t>
            </a:r>
            <a:r>
              <a:rPr lang="en-US" sz="2800" dirty="0" err="1"/>
              <a:t>Realtime</a:t>
            </a:r>
            <a:r>
              <a:rPr lang="en-US" sz="2800" dirty="0"/>
              <a:t> Multi-Person 2D Pose Estimation using Part Affinity Fields</a:t>
            </a:r>
            <a:endParaRPr lang="he-IL" sz="2800" dirty="0"/>
          </a:p>
        </p:txBody>
      </p:sp>
      <p:sp>
        <p:nvSpPr>
          <p:cNvPr id="3" name="מציין מיקום תוכן 2"/>
          <p:cNvSpPr>
            <a:spLocks noGrp="1"/>
          </p:cNvSpPr>
          <p:nvPr>
            <p:ph idx="1"/>
          </p:nvPr>
        </p:nvSpPr>
        <p:spPr>
          <a:xfrm>
            <a:off x="564122" y="2513875"/>
            <a:ext cx="9563946" cy="2780936"/>
          </a:xfrm>
        </p:spPr>
        <p:txBody>
          <a:bodyPr>
            <a:normAutofit/>
          </a:bodyPr>
          <a:lstStyle/>
          <a:p>
            <a:pPr algn="l" rtl="0"/>
            <a:r>
              <a:rPr lang="en-US" sz="2000" dirty="0" err="1"/>
              <a:t>OpenPose</a:t>
            </a:r>
            <a:r>
              <a:rPr lang="en-US" sz="2000" dirty="0"/>
              <a:t> can provide real-time 2D pose estimation using a nonparametric representation to learn the body parts in an image dataset. </a:t>
            </a:r>
            <a:endParaRPr lang="en-US" sz="2000" dirty="0" smtClean="0"/>
          </a:p>
          <a:p>
            <a:pPr algn="l" rtl="0"/>
            <a:r>
              <a:rPr lang="en-US" sz="2000" dirty="0" smtClean="0"/>
              <a:t>The </a:t>
            </a:r>
            <a:r>
              <a:rPr lang="en-US" sz="2000" dirty="0"/>
              <a:t>method takes the entire image as the input for a CNN to jointly predict confidence map for body part detection and </a:t>
            </a:r>
            <a:r>
              <a:rPr lang="en-US" sz="2000" dirty="0" smtClean="0"/>
              <a:t>PAFs (</a:t>
            </a:r>
            <a:r>
              <a:rPr lang="en-US" sz="2000" dirty="0" smtClean="0"/>
              <a:t>Part </a:t>
            </a:r>
            <a:r>
              <a:rPr lang="en-US" sz="2000" dirty="0"/>
              <a:t>Affinity </a:t>
            </a:r>
            <a:r>
              <a:rPr lang="en-US" sz="2000" dirty="0" smtClean="0"/>
              <a:t>Fields)</a:t>
            </a:r>
            <a:r>
              <a:rPr lang="en-US" sz="2000" dirty="0" smtClean="0"/>
              <a:t> </a:t>
            </a:r>
            <a:r>
              <a:rPr lang="en-US" sz="2000" dirty="0"/>
              <a:t>for part association. The parsing step performs a set of bipartite matchings to associate body part candidates. Finally assemble them into full body poses for all people in the image. </a:t>
            </a:r>
            <a:endParaRPr lang="en-US" sz="2000" dirty="0" smtClean="0"/>
          </a:p>
        </p:txBody>
      </p:sp>
    </p:spTree>
    <p:extLst>
      <p:ext uri="{BB962C8B-B14F-4D97-AF65-F5344CB8AC3E}">
        <p14:creationId xmlns:p14="http://schemas.microsoft.com/office/powerpoint/2010/main" val="166792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96686" y="323081"/>
            <a:ext cx="8673111" cy="2690085"/>
          </a:xfrm>
        </p:spPr>
        <p:txBody>
          <a:bodyPr/>
          <a:lstStyle/>
          <a:p>
            <a:pPr algn="l" rtl="0"/>
            <a:r>
              <a:rPr lang="en-US" dirty="0"/>
              <a:t>First, a feedforward network predicts a set of 2D confidence maps of body part locations and a set of 2D vector fields of part affinity fields (PAFs), which encode the degree of association between parts. </a:t>
            </a:r>
          </a:p>
          <a:p>
            <a:pPr algn="l" rtl="0"/>
            <a:r>
              <a:rPr lang="en-US" dirty="0" smtClean="0"/>
              <a:t>Then the </a:t>
            </a:r>
            <a:r>
              <a:rPr lang="en-US" dirty="0"/>
              <a:t>confidence maps and the PAFs are parsed by greedy inference to output the 2D key points for all people in the image. </a:t>
            </a:r>
          </a:p>
          <a:p>
            <a:pPr algn="l" rtl="0"/>
            <a:r>
              <a:rPr lang="en-US" dirty="0"/>
              <a:t>Given a set of detected body parts, the model needs to assemble them to form the full-body poses of an unknown number of people. </a:t>
            </a:r>
            <a:endParaRPr lang="he-IL" dirty="0"/>
          </a:p>
          <a:p>
            <a:pPr algn="l" rtl="0"/>
            <a:endParaRPr lang="he-IL" dirty="0"/>
          </a:p>
        </p:txBody>
      </p:sp>
      <p:pic>
        <p:nvPicPr>
          <p:cNvPr id="1026" name="Picture 2" descr="OpenPose: Realtime Multi-Person 2D Pose Estimation using Pa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71" y="3187239"/>
            <a:ext cx="5566672" cy="313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7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17192" y="1655627"/>
            <a:ext cx="8916951" cy="5240173"/>
          </a:xfrm>
        </p:spPr>
        <p:txBody>
          <a:bodyPr>
            <a:normAutofit/>
          </a:bodyPr>
          <a:lstStyle/>
          <a:p>
            <a:pPr algn="l" rtl="0"/>
            <a:r>
              <a:rPr lang="en-US" dirty="0" smtClean="0"/>
              <a:t>First</a:t>
            </a:r>
            <a:r>
              <a:rPr lang="en-US" dirty="0"/>
              <a:t>, </a:t>
            </a:r>
            <a:r>
              <a:rPr lang="en-US" dirty="0" smtClean="0"/>
              <a:t>they </a:t>
            </a:r>
            <a:r>
              <a:rPr lang="en-US" dirty="0"/>
              <a:t>choose a minimal number of edges to obtain a spanning tree skeleton of human pose rather than using the complete </a:t>
            </a:r>
            <a:r>
              <a:rPr lang="en-US" dirty="0" smtClean="0"/>
              <a:t>graph. </a:t>
            </a:r>
          </a:p>
          <a:p>
            <a:pPr algn="l" rtl="0"/>
            <a:r>
              <a:rPr lang="en-US" dirty="0" smtClean="0"/>
              <a:t>Second</a:t>
            </a:r>
            <a:r>
              <a:rPr lang="en-US" dirty="0"/>
              <a:t>, </a:t>
            </a:r>
            <a:r>
              <a:rPr lang="en-US" dirty="0" smtClean="0"/>
              <a:t>they </a:t>
            </a:r>
            <a:r>
              <a:rPr lang="en-US" dirty="0"/>
              <a:t>further decompose the matching problem into a set of bipartite matching </a:t>
            </a:r>
            <a:r>
              <a:rPr lang="en-US" dirty="0" smtClean="0"/>
              <a:t>sub problems </a:t>
            </a:r>
            <a:r>
              <a:rPr lang="en-US" dirty="0"/>
              <a:t>and determine the matching in adjacent tree nodes </a:t>
            </a:r>
            <a:r>
              <a:rPr lang="en-US" dirty="0" smtClean="0"/>
              <a:t>independently. They </a:t>
            </a:r>
            <a:r>
              <a:rPr lang="en-US" dirty="0"/>
              <a:t>show detailed comparison </a:t>
            </a:r>
            <a:r>
              <a:rPr lang="en-US" dirty="0" smtClean="0"/>
              <a:t>results, </a:t>
            </a:r>
            <a:r>
              <a:rPr lang="en-US" dirty="0"/>
              <a:t>which demonstrate that minimal greedy inference well-approximates the global solution at a fraction of the computational cost</a:t>
            </a:r>
            <a:r>
              <a:rPr lang="en-US" dirty="0" smtClean="0"/>
              <a:t>.</a:t>
            </a:r>
            <a:endParaRPr lang="he-IL" dirty="0" smtClean="0"/>
          </a:p>
          <a:p>
            <a:pPr algn="l" rtl="0"/>
            <a:endParaRPr lang="en-US" dirty="0" smtClean="0"/>
          </a:p>
        </p:txBody>
      </p:sp>
      <p:pic>
        <p:nvPicPr>
          <p:cNvPr id="4" name="תמונה 3"/>
          <p:cNvPicPr>
            <a:picLocks noChangeAspect="1"/>
          </p:cNvPicPr>
          <p:nvPr/>
        </p:nvPicPr>
        <p:blipFill>
          <a:blip r:embed="rId2"/>
          <a:stretch>
            <a:fillRect/>
          </a:stretch>
        </p:blipFill>
        <p:spPr>
          <a:xfrm>
            <a:off x="1418197" y="4275714"/>
            <a:ext cx="7380735" cy="2448302"/>
          </a:xfrm>
          <a:prstGeom prst="rect">
            <a:avLst/>
          </a:prstGeom>
        </p:spPr>
      </p:pic>
      <p:sp>
        <p:nvSpPr>
          <p:cNvPr id="5" name="כותרת 1"/>
          <p:cNvSpPr>
            <a:spLocks noGrp="1"/>
          </p:cNvSpPr>
          <p:nvPr>
            <p:ph type="title"/>
          </p:nvPr>
        </p:nvSpPr>
        <p:spPr>
          <a:xfrm>
            <a:off x="677333" y="459699"/>
            <a:ext cx="8596668" cy="1320800"/>
          </a:xfrm>
        </p:spPr>
        <p:txBody>
          <a:bodyPr>
            <a:normAutofit/>
          </a:bodyPr>
          <a:lstStyle/>
          <a:p>
            <a:r>
              <a:rPr lang="en-US" sz="5400" dirty="0" smtClean="0"/>
              <a:t>The g</a:t>
            </a:r>
            <a:r>
              <a:rPr lang="en-US" sz="5400" dirty="0" smtClean="0"/>
              <a:t>reedy method</a:t>
            </a:r>
            <a:endParaRPr lang="he-IL" sz="8800" dirty="0"/>
          </a:p>
        </p:txBody>
      </p:sp>
    </p:spTree>
    <p:extLst>
      <p:ext uri="{BB962C8B-B14F-4D97-AF65-F5344CB8AC3E}">
        <p14:creationId xmlns:p14="http://schemas.microsoft.com/office/powerpoint/2010/main" val="279379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SMPL- </a:t>
            </a:r>
            <a:r>
              <a:rPr lang="en-US" sz="2800" dirty="0" smtClean="0"/>
              <a:t>A </a:t>
            </a:r>
            <a:r>
              <a:rPr lang="en-US" sz="2800" dirty="0"/>
              <a:t>Skinned Multi-Person Linear Model</a:t>
            </a:r>
            <a:endParaRPr lang="he-IL" sz="2800" dirty="0"/>
          </a:p>
        </p:txBody>
      </p:sp>
      <p:sp>
        <p:nvSpPr>
          <p:cNvPr id="3" name="מציין מיקום תוכן 2"/>
          <p:cNvSpPr>
            <a:spLocks noGrp="1"/>
          </p:cNvSpPr>
          <p:nvPr>
            <p:ph idx="1"/>
          </p:nvPr>
        </p:nvSpPr>
        <p:spPr/>
        <p:txBody>
          <a:bodyPr>
            <a:normAutofit/>
          </a:bodyPr>
          <a:lstStyle/>
          <a:p>
            <a:pPr algn="l" rtl="0"/>
            <a:r>
              <a:rPr lang="en-US" dirty="0"/>
              <a:t>The Skinned Multi-Person Linear model (SMPL) is a skinned vertex based model that accurately represents a wide variety of body shapes in natural human poses. </a:t>
            </a:r>
            <a:endParaRPr lang="en-US" dirty="0" smtClean="0"/>
          </a:p>
          <a:p>
            <a:pPr algn="l" rtl="0"/>
            <a:r>
              <a:rPr lang="en-US" dirty="0" smtClean="0"/>
              <a:t>The </a:t>
            </a:r>
            <a:r>
              <a:rPr lang="en-US" dirty="0"/>
              <a:t>parameters of the model are learned from data including the rest pose template, blend weights, pose-dependent blend shapes, identity-dependent blend shapes, and a </a:t>
            </a:r>
            <a:r>
              <a:rPr lang="en-US" dirty="0" err="1" smtClean="0"/>
              <a:t>regressor</a:t>
            </a:r>
            <a:r>
              <a:rPr lang="en-US" dirty="0" smtClean="0"/>
              <a:t> </a:t>
            </a:r>
            <a:r>
              <a:rPr lang="en-US" dirty="0"/>
              <a:t>from vertices to joint locations. </a:t>
            </a:r>
            <a:endParaRPr lang="en-US" dirty="0" smtClean="0"/>
          </a:p>
          <a:p>
            <a:pPr algn="l" rtl="0"/>
            <a:r>
              <a:rPr lang="en-US" dirty="0" smtClean="0"/>
              <a:t>The </a:t>
            </a:r>
            <a:r>
              <a:rPr lang="en-US" dirty="0"/>
              <a:t>goal is to automatically learn a model of the body that is both realistic and compatible with existing graphics </a:t>
            </a:r>
            <a:r>
              <a:rPr lang="en-US" dirty="0" smtClean="0"/>
              <a:t>software.</a:t>
            </a:r>
          </a:p>
          <a:p>
            <a:pPr marL="400050" lvl="1" indent="0" algn="l" rtl="0">
              <a:buNone/>
            </a:pPr>
            <a:r>
              <a:rPr lang="en-US" sz="1800" dirty="0" smtClean="0"/>
              <a:t>The “Skinned </a:t>
            </a:r>
            <a:r>
              <a:rPr lang="en-US" sz="1800" dirty="0"/>
              <a:t>Multi-Person Linear” (SMPL) model of the human body </a:t>
            </a:r>
            <a:r>
              <a:rPr lang="en-US" sz="1800" dirty="0" smtClean="0"/>
              <a:t>can </a:t>
            </a:r>
            <a:r>
              <a:rPr lang="en-US" sz="1800" dirty="0"/>
              <a:t>realistically represent a wide range of human body shapes, can be posed with natural </a:t>
            </a:r>
            <a:r>
              <a:rPr lang="en-US" sz="1800" dirty="0" smtClean="0"/>
              <a:t>pose dependent </a:t>
            </a:r>
            <a:r>
              <a:rPr lang="en-US" sz="1800" dirty="0"/>
              <a:t>deformations, exhibits soft-tissue dynamics, is efficient to animate, and is compatible with existing rendering engines.</a:t>
            </a:r>
            <a:endParaRPr lang="he-IL" sz="1800" dirty="0"/>
          </a:p>
        </p:txBody>
      </p:sp>
    </p:spTree>
    <p:extLst>
      <p:ext uri="{BB962C8B-B14F-4D97-AF65-F5344CB8AC3E}">
        <p14:creationId xmlns:p14="http://schemas.microsoft.com/office/powerpoint/2010/main" val="414238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712168" y="671423"/>
            <a:ext cx="8596668" cy="3880773"/>
          </a:xfrm>
        </p:spPr>
        <p:txBody>
          <a:bodyPr>
            <a:normAutofit/>
          </a:bodyPr>
          <a:lstStyle/>
          <a:p>
            <a:pPr algn="l" rtl="0"/>
            <a:r>
              <a:rPr lang="en-US" dirty="0" smtClean="0"/>
              <a:t>The </a:t>
            </a:r>
            <a:r>
              <a:rPr lang="en-US" dirty="0"/>
              <a:t>SMPL is a statistical model that encodes the human subjects with two types of parameters:</a:t>
            </a:r>
          </a:p>
          <a:p>
            <a:pPr algn="l" rtl="0"/>
            <a:r>
              <a:rPr lang="en-US" dirty="0"/>
              <a:t>Shape parameter: a shape vector of 10 scalar values, each of which could be interpreted as an amount of expansion/shrink of a human subject along some direction such as taller or shorter</a:t>
            </a:r>
            <a:r>
              <a:rPr lang="en-US" dirty="0" smtClean="0"/>
              <a:t>.</a:t>
            </a:r>
          </a:p>
          <a:p>
            <a:pPr algn="l" rtl="0"/>
            <a:r>
              <a:rPr lang="en-US" dirty="0"/>
              <a:t>Pose parameter: a pose vector of 24x3 scalar values that keeps the relative rotations of joints with respective to their parameters. Each rotation is encoded as a arbitrary 3D vector in axis-angle rotation representation</a:t>
            </a:r>
            <a:r>
              <a:rPr lang="en-US" dirty="0" smtClean="0"/>
              <a:t>.</a:t>
            </a:r>
          </a:p>
          <a:p>
            <a:pPr marL="0" indent="0" algn="l" rtl="0">
              <a:buNone/>
            </a:pPr>
            <a:r>
              <a:rPr lang="en-US" dirty="0"/>
              <a:t/>
            </a:r>
            <a:br>
              <a:rPr lang="en-US" dirty="0"/>
            </a:br>
            <a:endParaRPr lang="he-IL" dirty="0"/>
          </a:p>
        </p:txBody>
      </p:sp>
      <p:pic>
        <p:nvPicPr>
          <p:cNvPr id="4" name="תמונה 3"/>
          <p:cNvPicPr>
            <a:picLocks noChangeAspect="1"/>
          </p:cNvPicPr>
          <p:nvPr/>
        </p:nvPicPr>
        <p:blipFill>
          <a:blip r:embed="rId2"/>
          <a:stretch>
            <a:fillRect/>
          </a:stretch>
        </p:blipFill>
        <p:spPr>
          <a:xfrm>
            <a:off x="712168" y="3511187"/>
            <a:ext cx="7785509" cy="2628356"/>
          </a:xfrm>
          <a:prstGeom prst="rect">
            <a:avLst/>
          </a:prstGeom>
        </p:spPr>
      </p:pic>
    </p:spTree>
    <p:extLst>
      <p:ext uri="{BB962C8B-B14F-4D97-AF65-F5344CB8AC3E}">
        <p14:creationId xmlns:p14="http://schemas.microsoft.com/office/powerpoint/2010/main" val="319597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153396" y="159243"/>
                <a:ext cx="4051420" cy="3880773"/>
              </a:xfrm>
            </p:spPr>
            <p:txBody>
              <a:bodyPr/>
              <a:lstStyle/>
              <a:p>
                <a:pPr algn="l" rtl="0"/>
                <a:r>
                  <a:rPr lang="en-US" b="1" dirty="0" smtClean="0"/>
                  <a:t>Shape Blend Shapes</a:t>
                </a:r>
                <a:r>
                  <a:rPr lang="en-US" dirty="0"/>
                  <a:t>: In this step, a template(or mean) mesh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oMath>
                </a14:m>
                <a:r>
                  <a:rPr lang="en-US" dirty="0"/>
                  <a:t> is added with vertex displacements that represent how far the subject shape is from the mean shape.</a:t>
                </a: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153396" y="159243"/>
                <a:ext cx="4051420" cy="3880773"/>
              </a:xfrm>
              <a:blipFill>
                <a:blip r:embed="rId2"/>
                <a:stretch>
                  <a:fillRect l="-301" t="-942" r="-1955"/>
                </a:stretch>
              </a:blipFill>
            </p:spPr>
            <p:txBody>
              <a:bodyPr/>
              <a:lstStyle/>
              <a:p>
                <a:r>
                  <a:rPr lang="he-IL">
                    <a:noFill/>
                  </a:rPr>
                  <a:t> </a:t>
                </a:r>
              </a:p>
            </p:txBody>
          </p:sp>
        </mc:Fallback>
      </mc:AlternateContent>
      <p:pic>
        <p:nvPicPr>
          <p:cNvPr id="4" name="תמונה 3"/>
          <p:cNvPicPr>
            <a:picLocks noChangeAspect="1"/>
          </p:cNvPicPr>
          <p:nvPr/>
        </p:nvPicPr>
        <p:blipFill>
          <a:blip r:embed="rId3"/>
          <a:stretch>
            <a:fillRect/>
          </a:stretch>
        </p:blipFill>
        <p:spPr>
          <a:xfrm>
            <a:off x="8499" y="3073921"/>
            <a:ext cx="3681946" cy="2196329"/>
          </a:xfrm>
          <a:prstGeom prst="rect">
            <a:avLst/>
          </a:prstGeom>
        </p:spPr>
      </p:pic>
      <p:sp>
        <p:nvSpPr>
          <p:cNvPr id="6" name="מציין מיקום תוכן 2"/>
          <p:cNvSpPr txBox="1">
            <a:spLocks/>
          </p:cNvSpPr>
          <p:nvPr/>
        </p:nvSpPr>
        <p:spPr>
          <a:xfrm>
            <a:off x="4117027" y="159243"/>
            <a:ext cx="4051420" cy="3880773"/>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rtl="0"/>
            <a:r>
              <a:rPr lang="en-US" b="1" dirty="0"/>
              <a:t>Pose Blend Shapes</a:t>
            </a:r>
            <a:r>
              <a:rPr lang="en-US" dirty="0"/>
              <a:t>: After the identity mesh is constructed in the rest pose, it is further added with vertex displacements that explain for deformation correction caused by a specific pose. In other words, the pose in the next step “Skinning” results in some amount of deformation on the rest pose at this step.</a:t>
            </a:r>
            <a:endParaRPr lang="he-IL" dirty="0"/>
          </a:p>
        </p:txBody>
      </p:sp>
      <p:pic>
        <p:nvPicPr>
          <p:cNvPr id="7" name="תמונה 6"/>
          <p:cNvPicPr>
            <a:picLocks noChangeAspect="1"/>
          </p:cNvPicPr>
          <p:nvPr/>
        </p:nvPicPr>
        <p:blipFill>
          <a:blip r:embed="rId4"/>
          <a:stretch>
            <a:fillRect/>
          </a:stretch>
        </p:blipFill>
        <p:spPr>
          <a:xfrm>
            <a:off x="4313129" y="3070294"/>
            <a:ext cx="3603563" cy="2233652"/>
          </a:xfrm>
          <a:prstGeom prst="rect">
            <a:avLst/>
          </a:prstGeom>
        </p:spPr>
      </p:pic>
      <p:sp>
        <p:nvSpPr>
          <p:cNvPr id="8" name="מציין מיקום תוכן 2"/>
          <p:cNvSpPr txBox="1">
            <a:spLocks/>
          </p:cNvSpPr>
          <p:nvPr/>
        </p:nvSpPr>
        <p:spPr>
          <a:xfrm>
            <a:off x="194628" y="4076475"/>
            <a:ext cx="4051420" cy="3880773"/>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rtl="0"/>
            <a:endParaRPr lang="he-IL" dirty="0"/>
          </a:p>
        </p:txBody>
      </p:sp>
      <p:sp>
        <p:nvSpPr>
          <p:cNvPr id="9" name="מציין מיקום תוכן 2"/>
          <p:cNvSpPr txBox="1">
            <a:spLocks/>
          </p:cNvSpPr>
          <p:nvPr/>
        </p:nvSpPr>
        <p:spPr>
          <a:xfrm>
            <a:off x="7944963" y="159242"/>
            <a:ext cx="4051420" cy="3880773"/>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rtl="0"/>
            <a:r>
              <a:rPr lang="en-US" b="1" dirty="0"/>
              <a:t>Skinning</a:t>
            </a:r>
            <a:r>
              <a:rPr lang="en-US" dirty="0"/>
              <a:t>: Each mesh vertex from the previous step is transformed by a weighted-combination of joint deformation. To put it simply, the closer to a vertex a joint is, the stronger the joint rotates/transforms the vertex.</a:t>
            </a:r>
            <a:endParaRPr lang="he-IL" dirty="0"/>
          </a:p>
        </p:txBody>
      </p:sp>
      <p:pic>
        <p:nvPicPr>
          <p:cNvPr id="10" name="תמונה 9"/>
          <p:cNvPicPr>
            <a:picLocks noChangeAspect="1"/>
          </p:cNvPicPr>
          <p:nvPr/>
        </p:nvPicPr>
        <p:blipFill>
          <a:blip r:embed="rId5"/>
          <a:stretch>
            <a:fillRect/>
          </a:stretch>
        </p:blipFill>
        <p:spPr>
          <a:xfrm>
            <a:off x="8539376" y="3058885"/>
            <a:ext cx="3671287" cy="2226399"/>
          </a:xfrm>
          <a:prstGeom prst="rect">
            <a:avLst/>
          </a:prstGeom>
        </p:spPr>
      </p:pic>
    </p:spTree>
    <p:extLst>
      <p:ext uri="{BB962C8B-B14F-4D97-AF65-F5344CB8AC3E}">
        <p14:creationId xmlns:p14="http://schemas.microsoft.com/office/powerpoint/2010/main" val="28390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55117" y="186646"/>
            <a:ext cx="8596668" cy="1320800"/>
          </a:xfrm>
        </p:spPr>
        <p:txBody>
          <a:bodyPr/>
          <a:lstStyle/>
          <a:p>
            <a:r>
              <a:rPr lang="en-US" dirty="0" smtClean="0"/>
              <a:t>HMR-</a:t>
            </a:r>
            <a:endParaRPr lang="he-IL" sz="2400" dirty="0"/>
          </a:p>
        </p:txBody>
      </p:sp>
      <p:sp>
        <p:nvSpPr>
          <p:cNvPr id="3" name="מציין מיקום תוכן 2"/>
          <p:cNvSpPr>
            <a:spLocks noGrp="1"/>
          </p:cNvSpPr>
          <p:nvPr>
            <p:ph idx="1"/>
          </p:nvPr>
        </p:nvSpPr>
        <p:spPr>
          <a:xfrm>
            <a:off x="512870" y="847046"/>
            <a:ext cx="8753049" cy="4900611"/>
          </a:xfrm>
        </p:spPr>
        <p:txBody>
          <a:bodyPr>
            <a:normAutofit fontScale="92500" lnSpcReduction="10000"/>
          </a:bodyPr>
          <a:lstStyle/>
          <a:p>
            <a:pPr algn="l" rtl="0"/>
            <a:r>
              <a:rPr lang="en-US" dirty="0" smtClean="0"/>
              <a:t>HMR- </a:t>
            </a:r>
            <a:r>
              <a:rPr lang="en-US" dirty="0"/>
              <a:t>an </a:t>
            </a:r>
            <a:r>
              <a:rPr lang="en-US" dirty="0" smtClean="0"/>
              <a:t>end-to-end </a:t>
            </a:r>
            <a:r>
              <a:rPr lang="en-US" dirty="0"/>
              <a:t>framework for reconstructing a full 3D mesh of a human body from a single RGB </a:t>
            </a:r>
            <a:r>
              <a:rPr lang="en-US" dirty="0" smtClean="0"/>
              <a:t>image, </a:t>
            </a:r>
            <a:r>
              <a:rPr lang="en-US" dirty="0"/>
              <a:t>use the generative human body model, SMPL, which parameterizes the mesh by 3D joint angles and a low dimensional linear shape space. Estimating a 3D mesh opens the door to a wide range of applications such as foreground and part segmentation, which is beyond what is practical with a simple skeleton. The output mesh can be immediately used by animators, modified, measured, manipulated and retargeted. </a:t>
            </a:r>
            <a:r>
              <a:rPr lang="en-US" dirty="0" smtClean="0"/>
              <a:t>The </a:t>
            </a:r>
            <a:r>
              <a:rPr lang="en-US" dirty="0"/>
              <a:t>output is also holistic </a:t>
            </a:r>
            <a:r>
              <a:rPr lang="en-US" dirty="0" smtClean="0"/>
              <a:t>– it’s always </a:t>
            </a:r>
            <a:r>
              <a:rPr lang="en-US" dirty="0"/>
              <a:t>infer the full 3D body even in cases of occlusion and truncation</a:t>
            </a:r>
            <a:r>
              <a:rPr lang="en-US" dirty="0" smtClean="0"/>
              <a:t>.</a:t>
            </a:r>
          </a:p>
          <a:p>
            <a:pPr algn="l" rtl="0"/>
            <a:r>
              <a:rPr lang="en-US" dirty="0"/>
              <a:t>There are several challenges, however, in training such a model in an end-to-end manner. First is the lack of largescale ground truth 3D annotation for in-the-wild </a:t>
            </a:r>
            <a:r>
              <a:rPr lang="en-US" dirty="0" smtClean="0"/>
              <a:t>images.</a:t>
            </a:r>
          </a:p>
          <a:p>
            <a:pPr marL="400050" lvl="1" indent="0" algn="l" rtl="0">
              <a:buNone/>
            </a:pPr>
            <a:r>
              <a:rPr lang="en-US" sz="1900" dirty="0" smtClean="0"/>
              <a:t>Existing datasets with accurate 3D annotations are captured in constrained environments. Models trained on these datasets do not generalize well to the richness of images in the real world. </a:t>
            </a:r>
          </a:p>
          <a:p>
            <a:pPr algn="l" rtl="0"/>
            <a:r>
              <a:rPr lang="en-US" dirty="0" smtClean="0"/>
              <a:t>Another </a:t>
            </a:r>
            <a:r>
              <a:rPr lang="en-US" dirty="0"/>
              <a:t>challenge is in the inherent ambiguities in single-view 2D-to-3D mapping. Most well known is the problem of depth ambiguity where multiple 3D body configurations explain the same 2D </a:t>
            </a:r>
            <a:r>
              <a:rPr lang="en-US" dirty="0" smtClean="0"/>
              <a:t>projections.</a:t>
            </a:r>
            <a:endParaRPr lang="en-US" dirty="0"/>
          </a:p>
        </p:txBody>
      </p:sp>
    </p:spTree>
    <p:extLst>
      <p:ext uri="{BB962C8B-B14F-4D97-AF65-F5344CB8AC3E}">
        <p14:creationId xmlns:p14="http://schemas.microsoft.com/office/powerpoint/2010/main" val="2536460905"/>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781</TotalTime>
  <Words>1900</Words>
  <Application>Microsoft Office PowerPoint</Application>
  <PresentationFormat>מסך רחב</PresentationFormat>
  <Paragraphs>84</Paragraphs>
  <Slides>20</Slides>
  <Notes>0</Notes>
  <HiddenSlides>0</HiddenSlides>
  <MMClips>1</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20</vt:i4>
      </vt:variant>
    </vt:vector>
  </HeadingPairs>
  <TitlesOfParts>
    <vt:vector size="26" baseType="lpstr">
      <vt:lpstr>Arial</vt:lpstr>
      <vt:lpstr>Cambria Math</vt:lpstr>
      <vt:lpstr>Gisha</vt:lpstr>
      <vt:lpstr>Trebuchet MS</vt:lpstr>
      <vt:lpstr>Wingdings 3</vt:lpstr>
      <vt:lpstr>פיאה</vt:lpstr>
      <vt:lpstr>Training-Pose</vt:lpstr>
      <vt:lpstr>Pose Estimation</vt:lpstr>
      <vt:lpstr>Open-Pose- Realtime Multi-Person 2D Pose Estimation using Part Affinity Fields</vt:lpstr>
      <vt:lpstr>מצגת של PowerPoint‏</vt:lpstr>
      <vt:lpstr>The greedy method</vt:lpstr>
      <vt:lpstr>SMPL- A Skinned Multi-Person Linear Model</vt:lpstr>
      <vt:lpstr>מצגת של PowerPoint‏</vt:lpstr>
      <vt:lpstr>מצגת של PowerPoint‏</vt:lpstr>
      <vt:lpstr>HMR-</vt:lpstr>
      <vt:lpstr>מצגת של PowerPoint‏</vt:lpstr>
      <vt:lpstr>מצגת של PowerPoint‏</vt:lpstr>
      <vt:lpstr>Relevant research</vt:lpstr>
      <vt:lpstr>Visual Feedback </vt:lpstr>
      <vt:lpstr>מצגת של PowerPoint‏</vt:lpstr>
      <vt:lpstr>מצגת של PowerPoint‏</vt:lpstr>
      <vt:lpstr>Everybody Dance Now </vt:lpstr>
      <vt:lpstr>מצגת של PowerPoint‏</vt:lpstr>
      <vt:lpstr>מצגת של PowerPoint‏</vt:lpstr>
      <vt:lpstr>מצגת של PowerPoint‏</vt:lpstr>
      <vt:lpstr>Everybody Dance Now- video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TrainingPose</dc:title>
  <dc:creator>yaara</dc:creator>
  <cp:lastModifiedBy>yaara</cp:lastModifiedBy>
  <cp:revision>38</cp:revision>
  <dcterms:created xsi:type="dcterms:W3CDTF">2020-04-28T12:13:28Z</dcterms:created>
  <dcterms:modified xsi:type="dcterms:W3CDTF">2020-05-06T14:48:32Z</dcterms:modified>
</cp:coreProperties>
</file>