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9" r:id="rId6"/>
    <p:sldId id="258" r:id="rId7"/>
    <p:sldId id="257" r:id="rId8"/>
    <p:sldId id="261" r:id="rId9"/>
    <p:sldId id="262" r:id="rId10"/>
    <p:sldId id="260"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1" d="100"/>
          <a:sy n="91" d="100"/>
        </p:scale>
        <p:origin x="1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50A088B-3412-45A9-AAF7-5E2C453A5B91}" type="datetimeFigureOut">
              <a:rPr lang="fr-FR" smtClean="0"/>
              <a:t>24/12/2020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372791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0A088B-3412-45A9-AAF7-5E2C453A5B91}" type="datetimeFigureOut">
              <a:rPr lang="fr-FR" smtClean="0"/>
              <a:t>24/12/2020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123324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0A088B-3412-45A9-AAF7-5E2C453A5B91}" type="datetimeFigureOut">
              <a:rPr lang="fr-FR" smtClean="0"/>
              <a:t>24/12/2020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135409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0A088B-3412-45A9-AAF7-5E2C453A5B91}" type="datetimeFigureOut">
              <a:rPr lang="fr-FR" smtClean="0"/>
              <a:t>24/12/2020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109385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50A088B-3412-45A9-AAF7-5E2C453A5B91}" type="datetimeFigureOut">
              <a:rPr lang="fr-FR" smtClean="0"/>
              <a:t>24/12/2020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31740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0A088B-3412-45A9-AAF7-5E2C453A5B91}" type="datetimeFigureOut">
              <a:rPr lang="fr-FR" smtClean="0"/>
              <a:t>24/12/2020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155332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0A088B-3412-45A9-AAF7-5E2C453A5B91}" type="datetimeFigureOut">
              <a:rPr lang="fr-FR" smtClean="0"/>
              <a:t>24/12/2020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209700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50A088B-3412-45A9-AAF7-5E2C453A5B91}" type="datetimeFigureOut">
              <a:rPr lang="fr-FR" smtClean="0"/>
              <a:t>24/12/2020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208599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A088B-3412-45A9-AAF7-5E2C453A5B91}" type="datetimeFigureOut">
              <a:rPr lang="fr-FR" smtClean="0"/>
              <a:t>24/12/2020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412523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0A088B-3412-45A9-AAF7-5E2C453A5B91}" type="datetimeFigureOut">
              <a:rPr lang="fr-FR" smtClean="0"/>
              <a:t>24/12/2020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294593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0A088B-3412-45A9-AAF7-5E2C453A5B91}" type="datetimeFigureOut">
              <a:rPr lang="fr-FR" smtClean="0"/>
              <a:t>24/12/2020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ED5CA9A-086C-401B-89BB-D720A04C12D5}" type="slidenum">
              <a:rPr lang="fr-FR" smtClean="0"/>
              <a:t>‹N°›</a:t>
            </a:fld>
            <a:endParaRPr lang="fr-FR"/>
          </a:p>
        </p:txBody>
      </p:sp>
    </p:spTree>
    <p:extLst>
      <p:ext uri="{BB962C8B-B14F-4D97-AF65-F5344CB8AC3E}">
        <p14:creationId xmlns:p14="http://schemas.microsoft.com/office/powerpoint/2010/main" val="29713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A088B-3412-45A9-AAF7-5E2C453A5B91}" type="datetimeFigureOut">
              <a:rPr lang="fr-FR" smtClean="0"/>
              <a:t>24/12/2020</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5CA9A-086C-401B-89BB-D720A04C12D5}" type="slidenum">
              <a:rPr lang="fr-FR" smtClean="0"/>
              <a:t>‹N°›</a:t>
            </a:fld>
            <a:endParaRPr lang="fr-FR"/>
          </a:p>
        </p:txBody>
      </p:sp>
    </p:spTree>
    <p:extLst>
      <p:ext uri="{BB962C8B-B14F-4D97-AF65-F5344CB8AC3E}">
        <p14:creationId xmlns:p14="http://schemas.microsoft.com/office/powerpoint/2010/main" val="3097933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26A8E-99C6-4EB3-88D9-6CD6FD5A5BE4}"/>
              </a:ext>
            </a:extLst>
          </p:cNvPr>
          <p:cNvSpPr>
            <a:spLocks noGrp="1"/>
          </p:cNvSpPr>
          <p:nvPr>
            <p:ph type="ctrTitle"/>
          </p:nvPr>
        </p:nvSpPr>
        <p:spPr/>
        <p:txBody>
          <a:bodyPr/>
          <a:lstStyle/>
          <a:p>
            <a:r>
              <a:rPr lang="fr-FR" dirty="0"/>
              <a:t>PYTHON FOR DATA ANALYSIS FINAL PROJECT</a:t>
            </a:r>
          </a:p>
        </p:txBody>
      </p:sp>
      <p:sp>
        <p:nvSpPr>
          <p:cNvPr id="3" name="Sous-titre 2">
            <a:extLst>
              <a:ext uri="{FF2B5EF4-FFF2-40B4-BE49-F238E27FC236}">
                <a16:creationId xmlns:a16="http://schemas.microsoft.com/office/drawing/2014/main" id="{1031B0DF-DCCC-4B45-9633-AE8FAD37AC1E}"/>
              </a:ext>
            </a:extLst>
          </p:cNvPr>
          <p:cNvSpPr>
            <a:spLocks noGrp="1"/>
          </p:cNvSpPr>
          <p:nvPr>
            <p:ph type="subTitle" idx="1"/>
          </p:nvPr>
        </p:nvSpPr>
        <p:spPr/>
        <p:txBody>
          <a:bodyPr>
            <a:normAutofit/>
          </a:bodyPr>
          <a:lstStyle/>
          <a:p>
            <a:endParaRPr lang="fr-FR" sz="3200" dirty="0"/>
          </a:p>
          <a:p>
            <a:r>
              <a:rPr lang="fr-FR" sz="3200" b="1" dirty="0"/>
              <a:t>FOOTBALL PLAYERS PRICE PREDICTION </a:t>
            </a:r>
          </a:p>
        </p:txBody>
      </p:sp>
    </p:spTree>
    <p:extLst>
      <p:ext uri="{BB962C8B-B14F-4D97-AF65-F5344CB8AC3E}">
        <p14:creationId xmlns:p14="http://schemas.microsoft.com/office/powerpoint/2010/main" val="42952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B982E3-888A-4152-A0C2-880BB1A1428C}"/>
              </a:ext>
            </a:extLst>
          </p:cNvPr>
          <p:cNvSpPr>
            <a:spLocks noGrp="1"/>
          </p:cNvSpPr>
          <p:nvPr>
            <p:ph type="title"/>
          </p:nvPr>
        </p:nvSpPr>
        <p:spPr/>
        <p:txBody>
          <a:bodyPr/>
          <a:lstStyle/>
          <a:p>
            <a:pPr algn="ctr"/>
            <a:r>
              <a:rPr lang="fr-FR" b="1" dirty="0"/>
              <a:t>SUBJECT &amp; OBJECTIVE</a:t>
            </a:r>
          </a:p>
        </p:txBody>
      </p:sp>
      <p:sp>
        <p:nvSpPr>
          <p:cNvPr id="3" name="Espace réservé du contenu 2">
            <a:extLst>
              <a:ext uri="{FF2B5EF4-FFF2-40B4-BE49-F238E27FC236}">
                <a16:creationId xmlns:a16="http://schemas.microsoft.com/office/drawing/2014/main" id="{B8D57EE5-57AB-4BCE-856C-5A01A42454A4}"/>
              </a:ext>
            </a:extLst>
          </p:cNvPr>
          <p:cNvSpPr>
            <a:spLocks noGrp="1"/>
          </p:cNvSpPr>
          <p:nvPr>
            <p:ph idx="1"/>
          </p:nvPr>
        </p:nvSpPr>
        <p:spPr>
          <a:xfrm>
            <a:off x="838200" y="1825624"/>
            <a:ext cx="10515600" cy="4667251"/>
          </a:xfrm>
        </p:spPr>
        <p:txBody>
          <a:bodyPr>
            <a:noAutofit/>
          </a:bodyPr>
          <a:lstStyle/>
          <a:p>
            <a:pPr marL="0" indent="0" algn="just">
              <a:buNone/>
            </a:pPr>
            <a:r>
              <a:rPr lang="en-US" sz="2000" dirty="0"/>
              <a:t>Our initial dataset was not useable, so we were offered to work on the subject we like. Being football fans, we looked up on Kaggle for a dataset linked to it and found a very interesting one: “Football player price prediction”. Having our teacher’s backing, we decided to make this our final exam’s subject. </a:t>
            </a:r>
          </a:p>
          <a:p>
            <a:pPr marL="0" indent="0" algn="just">
              <a:buNone/>
            </a:pPr>
            <a:r>
              <a:rPr lang="en-US" sz="2000" dirty="0"/>
              <a:t>Here is the header of the dataset with some selected variables: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This is a multivariate regression problem where the player’s price is the target variable and his performances, physical attributes, and more, are the explicative variables. </a:t>
            </a:r>
          </a:p>
          <a:p>
            <a:pPr marL="0" indent="0" algn="just">
              <a:buNone/>
            </a:pPr>
            <a:r>
              <a:rPr lang="en-US" sz="2000" dirty="0"/>
              <a:t>Player prices have become such an important stakeholder in today’s football world, with transfer windows often going crazy, and I find it very exciting to be able to make this kind of predications. </a:t>
            </a:r>
          </a:p>
          <a:p>
            <a:pPr marL="0" indent="0" algn="just">
              <a:buNone/>
            </a:pPr>
            <a:r>
              <a:rPr lang="en-US" sz="2000" dirty="0"/>
              <a:t> </a:t>
            </a:r>
          </a:p>
        </p:txBody>
      </p:sp>
      <p:pic>
        <p:nvPicPr>
          <p:cNvPr id="8" name="Espace réservé du contenu 3">
            <a:extLst>
              <a:ext uri="{FF2B5EF4-FFF2-40B4-BE49-F238E27FC236}">
                <a16:creationId xmlns:a16="http://schemas.microsoft.com/office/drawing/2014/main" id="{0BDAEE95-0159-4262-850F-67917AE92C66}"/>
              </a:ext>
            </a:extLst>
          </p:cNvPr>
          <p:cNvPicPr>
            <a:picLocks noChangeAspect="1"/>
          </p:cNvPicPr>
          <p:nvPr/>
        </p:nvPicPr>
        <p:blipFill>
          <a:blip r:embed="rId2"/>
          <a:stretch>
            <a:fillRect/>
          </a:stretch>
        </p:blipFill>
        <p:spPr>
          <a:xfrm>
            <a:off x="933538" y="3529668"/>
            <a:ext cx="9620250" cy="1790700"/>
          </a:xfrm>
          <a:prstGeom prst="rect">
            <a:avLst/>
          </a:prstGeom>
        </p:spPr>
      </p:pic>
    </p:spTree>
    <p:extLst>
      <p:ext uri="{BB962C8B-B14F-4D97-AF65-F5344CB8AC3E}">
        <p14:creationId xmlns:p14="http://schemas.microsoft.com/office/powerpoint/2010/main" val="40239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FA9120-554E-4BC8-8542-623A17DA2340}"/>
              </a:ext>
            </a:extLst>
          </p:cNvPr>
          <p:cNvSpPr>
            <a:spLocks noGrp="1"/>
          </p:cNvSpPr>
          <p:nvPr>
            <p:ph type="title"/>
          </p:nvPr>
        </p:nvSpPr>
        <p:spPr/>
        <p:txBody>
          <a:bodyPr/>
          <a:lstStyle/>
          <a:p>
            <a:pPr algn="ctr"/>
            <a:r>
              <a:rPr lang="fr-FR" b="1" dirty="0"/>
              <a:t>SUBJECT BOUNDARIES</a:t>
            </a:r>
          </a:p>
        </p:txBody>
      </p:sp>
      <p:sp>
        <p:nvSpPr>
          <p:cNvPr id="3" name="Espace réservé du contenu 2">
            <a:extLst>
              <a:ext uri="{FF2B5EF4-FFF2-40B4-BE49-F238E27FC236}">
                <a16:creationId xmlns:a16="http://schemas.microsoft.com/office/drawing/2014/main" id="{637E6884-B745-41FA-9BED-F820D95D2510}"/>
              </a:ext>
            </a:extLst>
          </p:cNvPr>
          <p:cNvSpPr>
            <a:spLocks noGrp="1"/>
          </p:cNvSpPr>
          <p:nvPr>
            <p:ph idx="1"/>
          </p:nvPr>
        </p:nvSpPr>
        <p:spPr>
          <a:xfrm>
            <a:off x="838200" y="1690689"/>
            <a:ext cx="10515600" cy="4919836"/>
          </a:xfrm>
        </p:spPr>
        <p:txBody>
          <a:bodyPr>
            <a:noAutofit/>
          </a:bodyPr>
          <a:lstStyle/>
          <a:p>
            <a:pPr marL="0" indent="0" algn="just">
              <a:buNone/>
            </a:pPr>
            <a:r>
              <a:rPr lang="en-US" sz="2000" dirty="0"/>
              <a:t>After having a look around the other works that have been done with this dataset, it seems that the difficulty resides in the fact that leagues from all continents are considered. The result is an accuracy loss coming from the fact that all leagues are not on the same level and player pricing can be very different. </a:t>
            </a:r>
          </a:p>
          <a:p>
            <a:pPr marL="0" indent="0" algn="just">
              <a:buNone/>
            </a:pPr>
            <a:r>
              <a:rPr lang="en-US" sz="2000" dirty="0"/>
              <a:t>Therefore, I decided to consider only the players from the top 5 leagues: </a:t>
            </a:r>
          </a:p>
          <a:p>
            <a:pPr lvl="1" algn="just"/>
            <a:r>
              <a:rPr lang="en-US" sz="2000" dirty="0"/>
              <a:t>France: Ligue 1</a:t>
            </a:r>
          </a:p>
          <a:p>
            <a:pPr lvl="1" algn="just"/>
            <a:r>
              <a:rPr lang="en-US" sz="2000" dirty="0"/>
              <a:t>Germany: Bundesliga</a:t>
            </a:r>
          </a:p>
          <a:p>
            <a:pPr lvl="1" algn="just"/>
            <a:r>
              <a:rPr lang="en-US" sz="2000" dirty="0"/>
              <a:t>Italy: Serie A</a:t>
            </a:r>
          </a:p>
          <a:p>
            <a:pPr lvl="1" algn="just"/>
            <a:r>
              <a:rPr lang="en-US" sz="2000" dirty="0"/>
              <a:t>England: Premier league</a:t>
            </a:r>
          </a:p>
          <a:p>
            <a:pPr lvl="1" algn="just"/>
            <a:r>
              <a:rPr lang="en-US" sz="2000" dirty="0"/>
              <a:t>Spain: La </a:t>
            </a:r>
            <a:r>
              <a:rPr lang="en-US" sz="2000" dirty="0" err="1"/>
              <a:t>liga</a:t>
            </a:r>
            <a:endParaRPr lang="en-US" sz="2000" dirty="0"/>
          </a:p>
          <a:p>
            <a:pPr marL="0" indent="0" algn="just">
              <a:buNone/>
            </a:pPr>
            <a:r>
              <a:rPr lang="en-US" sz="2000" dirty="0"/>
              <a:t>The prediction accuracy will surely be better by avoiding not relevant data. Furthermore, a model based on the world top leagues is better than one based on unknown football leagues insofar my work could be reused. </a:t>
            </a:r>
          </a:p>
          <a:p>
            <a:pPr marL="0" indent="0" algn="just">
              <a:buNone/>
            </a:pPr>
            <a:endParaRPr lang="fr-FR" sz="2000" dirty="0"/>
          </a:p>
        </p:txBody>
      </p:sp>
    </p:spTree>
    <p:extLst>
      <p:ext uri="{BB962C8B-B14F-4D97-AF65-F5344CB8AC3E}">
        <p14:creationId xmlns:p14="http://schemas.microsoft.com/office/powerpoint/2010/main" val="382849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61B9C-1F49-43BE-B7E1-D20F741DA85B}"/>
              </a:ext>
            </a:extLst>
          </p:cNvPr>
          <p:cNvSpPr>
            <a:spLocks noGrp="1"/>
          </p:cNvSpPr>
          <p:nvPr>
            <p:ph type="title"/>
          </p:nvPr>
        </p:nvSpPr>
        <p:spPr/>
        <p:txBody>
          <a:bodyPr/>
          <a:lstStyle/>
          <a:p>
            <a:pPr algn="ctr"/>
            <a:r>
              <a:rPr lang="fr-FR" b="1" dirty="0"/>
              <a:t>VARIABLES WE KEEP</a:t>
            </a:r>
          </a:p>
        </p:txBody>
      </p:sp>
      <p:sp>
        <p:nvSpPr>
          <p:cNvPr id="3" name="Espace réservé du contenu 2">
            <a:extLst>
              <a:ext uri="{FF2B5EF4-FFF2-40B4-BE49-F238E27FC236}">
                <a16:creationId xmlns:a16="http://schemas.microsoft.com/office/drawing/2014/main" id="{19961CF6-ECDF-459A-B3C1-EBCC79114D19}"/>
              </a:ext>
            </a:extLst>
          </p:cNvPr>
          <p:cNvSpPr>
            <a:spLocks noGrp="1"/>
          </p:cNvSpPr>
          <p:nvPr>
            <p:ph idx="1"/>
          </p:nvPr>
        </p:nvSpPr>
        <p:spPr>
          <a:xfrm>
            <a:off x="838200" y="1833301"/>
            <a:ext cx="10515600" cy="4533944"/>
          </a:xfrm>
        </p:spPr>
        <p:txBody>
          <a:bodyPr>
            <a:normAutofit/>
          </a:bodyPr>
          <a:lstStyle/>
          <a:p>
            <a:pPr lvl="1" algn="just"/>
            <a:r>
              <a:rPr lang="en-US" sz="2000" dirty="0"/>
              <a:t>Age</a:t>
            </a:r>
          </a:p>
          <a:p>
            <a:pPr lvl="1" algn="just"/>
            <a:r>
              <a:rPr lang="en-US" sz="2000" dirty="0"/>
              <a:t>Performance indices in league/national cup/continental cup/nation matches: </a:t>
            </a:r>
          </a:p>
          <a:p>
            <a:pPr lvl="2" algn="just">
              <a:buFont typeface="Courier New" panose="02070309020205020404" pitchFamily="49" charset="0"/>
              <a:buChar char="o"/>
            </a:pPr>
            <a:r>
              <a:rPr lang="en-US" dirty="0"/>
              <a:t>Goals</a:t>
            </a:r>
          </a:p>
          <a:p>
            <a:pPr lvl="2" algn="just">
              <a:buFont typeface="Courier New" panose="02070309020205020404" pitchFamily="49" charset="0"/>
              <a:buChar char="o"/>
            </a:pPr>
            <a:r>
              <a:rPr lang="en-US" dirty="0"/>
              <a:t>Assists </a:t>
            </a:r>
          </a:p>
          <a:p>
            <a:pPr lvl="2" algn="just">
              <a:buFont typeface="Courier New" panose="02070309020205020404" pitchFamily="49" charset="0"/>
              <a:buChar char="o"/>
            </a:pPr>
            <a:r>
              <a:rPr lang="en-US" dirty="0"/>
              <a:t>Own goals </a:t>
            </a:r>
          </a:p>
          <a:p>
            <a:pPr lvl="2" algn="just">
              <a:buFont typeface="Courier New" panose="02070309020205020404" pitchFamily="49" charset="0"/>
              <a:buChar char="o"/>
            </a:pPr>
            <a:r>
              <a:rPr lang="en-US" dirty="0"/>
              <a:t>Nation selections</a:t>
            </a:r>
          </a:p>
          <a:p>
            <a:pPr lvl="1" algn="just"/>
            <a:r>
              <a:rPr lang="en-US" sz="2000" dirty="0"/>
              <a:t>Significance for the team : number of substitutions on/out in league/cup/nations matches</a:t>
            </a:r>
          </a:p>
          <a:p>
            <a:pPr lvl="1" algn="just"/>
            <a:r>
              <a:rPr lang="en-US" sz="2000" dirty="0"/>
              <a:t>Contract valuation : number of remaining contract years</a:t>
            </a:r>
          </a:p>
          <a:p>
            <a:pPr marL="0" indent="0" algn="just">
              <a:buNone/>
            </a:pPr>
            <a:r>
              <a:rPr lang="en-US" sz="2000" dirty="0"/>
              <a:t>Each performance index, the number of goals for selection for example, is considering every goal of a player in professional matches from is early career to the 2019’s season included. </a:t>
            </a:r>
          </a:p>
        </p:txBody>
      </p:sp>
    </p:spTree>
    <p:extLst>
      <p:ext uri="{BB962C8B-B14F-4D97-AF65-F5344CB8AC3E}">
        <p14:creationId xmlns:p14="http://schemas.microsoft.com/office/powerpoint/2010/main" val="294671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59DAA-DD42-4524-835B-B482F5B65D14}"/>
              </a:ext>
            </a:extLst>
          </p:cNvPr>
          <p:cNvSpPr>
            <a:spLocks noGrp="1"/>
          </p:cNvSpPr>
          <p:nvPr>
            <p:ph type="title"/>
          </p:nvPr>
        </p:nvSpPr>
        <p:spPr/>
        <p:txBody>
          <a:bodyPr/>
          <a:lstStyle/>
          <a:p>
            <a:pPr algn="ctr"/>
            <a:r>
              <a:rPr lang="fr-FR" b="1" dirty="0"/>
              <a:t>VARIABLES WE DROP</a:t>
            </a:r>
          </a:p>
        </p:txBody>
      </p:sp>
      <p:sp>
        <p:nvSpPr>
          <p:cNvPr id="3" name="Espace réservé du contenu 2">
            <a:extLst>
              <a:ext uri="{FF2B5EF4-FFF2-40B4-BE49-F238E27FC236}">
                <a16:creationId xmlns:a16="http://schemas.microsoft.com/office/drawing/2014/main" id="{B7AF57D9-014E-4229-8BE8-81A6FF785F8F}"/>
              </a:ext>
            </a:extLst>
          </p:cNvPr>
          <p:cNvSpPr>
            <a:spLocks noGrp="1"/>
          </p:cNvSpPr>
          <p:nvPr>
            <p:ph idx="1"/>
          </p:nvPr>
        </p:nvSpPr>
        <p:spPr/>
        <p:txBody>
          <a:bodyPr>
            <a:normAutofit/>
          </a:bodyPr>
          <a:lstStyle/>
          <a:p>
            <a:pPr marL="0" indent="0" algn="just">
              <a:buNone/>
            </a:pPr>
            <a:r>
              <a:rPr lang="en-US" sz="2000" dirty="0"/>
              <a:t>We decided to separate variables related to field players and goalkeepers because they have barely nothing in common and price calculation is very different. Therefore, we will focus here on field players because they have more explicative variables, and we find it more interesting. We dropped:</a:t>
            </a:r>
          </a:p>
          <a:p>
            <a:pPr algn="just"/>
            <a:r>
              <a:rPr lang="en-US" sz="2000" dirty="0"/>
              <a:t>Goalkeeper performance indices in league/national cup/continental cup/nation matches: </a:t>
            </a:r>
          </a:p>
          <a:p>
            <a:pPr lvl="1" algn="just">
              <a:buFont typeface="Courier New" panose="02070309020205020404" pitchFamily="49" charset="0"/>
              <a:buChar char="o"/>
            </a:pPr>
            <a:r>
              <a:rPr lang="en-US" sz="2000" dirty="0"/>
              <a:t>Conceded goals</a:t>
            </a:r>
          </a:p>
          <a:p>
            <a:pPr lvl="1" algn="just">
              <a:buFont typeface="Courier New" panose="02070309020205020404" pitchFamily="49" charset="0"/>
              <a:buChar char="o"/>
            </a:pPr>
            <a:r>
              <a:rPr lang="en-US" sz="2000" dirty="0"/>
              <a:t>Clean sheets</a:t>
            </a:r>
          </a:p>
          <a:p>
            <a:pPr marL="0" indent="0" algn="just">
              <a:buNone/>
            </a:pPr>
            <a:r>
              <a:rPr lang="en-US" sz="2000" dirty="0"/>
              <a:t>And more globally, variables related to player identification:</a:t>
            </a:r>
          </a:p>
          <a:p>
            <a:pPr algn="just"/>
            <a:r>
              <a:rPr lang="en-US" sz="2000" dirty="0"/>
              <a:t>Name</a:t>
            </a:r>
          </a:p>
          <a:p>
            <a:pPr algn="just"/>
            <a:r>
              <a:rPr lang="en-US" sz="2000" dirty="0"/>
              <a:t>First name </a:t>
            </a:r>
          </a:p>
          <a:p>
            <a:pPr marL="0" indent="0" algn="just">
              <a:buNone/>
            </a:pPr>
            <a:endParaRPr lang="fr-FR" sz="2000" dirty="0"/>
          </a:p>
        </p:txBody>
      </p:sp>
    </p:spTree>
    <p:extLst>
      <p:ext uri="{BB962C8B-B14F-4D97-AF65-F5344CB8AC3E}">
        <p14:creationId xmlns:p14="http://schemas.microsoft.com/office/powerpoint/2010/main" val="276171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5684D-B2B3-45E1-B934-CDC8931AE2E3}"/>
              </a:ext>
            </a:extLst>
          </p:cNvPr>
          <p:cNvSpPr>
            <a:spLocks noGrp="1"/>
          </p:cNvSpPr>
          <p:nvPr>
            <p:ph type="title"/>
          </p:nvPr>
        </p:nvSpPr>
        <p:spPr/>
        <p:txBody>
          <a:bodyPr/>
          <a:lstStyle/>
          <a:p>
            <a:pPr algn="ctr"/>
            <a:r>
              <a:rPr lang="fr-FR" b="1" dirty="0"/>
              <a:t>VARIABLES WE CHANGE</a:t>
            </a:r>
          </a:p>
        </p:txBody>
      </p:sp>
      <p:sp>
        <p:nvSpPr>
          <p:cNvPr id="3" name="Espace réservé du contenu 2">
            <a:extLst>
              <a:ext uri="{FF2B5EF4-FFF2-40B4-BE49-F238E27FC236}">
                <a16:creationId xmlns:a16="http://schemas.microsoft.com/office/drawing/2014/main" id="{7F6575B6-0085-4D45-A783-7EF2E67339CF}"/>
              </a:ext>
            </a:extLst>
          </p:cNvPr>
          <p:cNvSpPr>
            <a:spLocks noGrp="1"/>
          </p:cNvSpPr>
          <p:nvPr>
            <p:ph idx="1"/>
          </p:nvPr>
        </p:nvSpPr>
        <p:spPr/>
        <p:txBody>
          <a:bodyPr/>
          <a:lstStyle/>
          <a:p>
            <a:pPr marL="0" indent="0">
              <a:buNone/>
            </a:pPr>
            <a:r>
              <a:rPr lang="fr-FR" dirty="0"/>
              <a:t>=&gt; Cartons </a:t>
            </a:r>
          </a:p>
        </p:txBody>
      </p:sp>
    </p:spTree>
    <p:extLst>
      <p:ext uri="{BB962C8B-B14F-4D97-AF65-F5344CB8AC3E}">
        <p14:creationId xmlns:p14="http://schemas.microsoft.com/office/powerpoint/2010/main" val="170014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991EE-CF1B-40B6-BA36-F89EBF20C267}"/>
              </a:ext>
            </a:extLst>
          </p:cNvPr>
          <p:cNvSpPr>
            <a:spLocks noGrp="1"/>
          </p:cNvSpPr>
          <p:nvPr>
            <p:ph type="title"/>
          </p:nvPr>
        </p:nvSpPr>
        <p:spPr/>
        <p:txBody>
          <a:bodyPr/>
          <a:lstStyle/>
          <a:p>
            <a:pPr algn="ctr"/>
            <a:r>
              <a:rPr lang="fr-FR" b="1" dirty="0"/>
              <a:t>NEW VARIABLES</a:t>
            </a:r>
          </a:p>
        </p:txBody>
      </p:sp>
      <p:sp>
        <p:nvSpPr>
          <p:cNvPr id="3" name="Espace réservé du contenu 2">
            <a:extLst>
              <a:ext uri="{FF2B5EF4-FFF2-40B4-BE49-F238E27FC236}">
                <a16:creationId xmlns:a16="http://schemas.microsoft.com/office/drawing/2014/main" id="{863F3F22-127B-4080-A9D9-C20E3F979E36}"/>
              </a:ext>
            </a:extLst>
          </p:cNvPr>
          <p:cNvSpPr>
            <a:spLocks noGrp="1"/>
          </p:cNvSpPr>
          <p:nvPr>
            <p:ph idx="1"/>
          </p:nvPr>
        </p:nvSpPr>
        <p:spPr/>
        <p:txBody>
          <a:bodyPr>
            <a:normAutofit/>
          </a:bodyPr>
          <a:lstStyle/>
          <a:p>
            <a:pPr marL="0" indent="0">
              <a:buNone/>
            </a:pPr>
            <a:r>
              <a:rPr lang="en-US" sz="2000" dirty="0"/>
              <a:t>The current team of a player is one of the explicative variables used to predict his price. It is a qualitative variable that has a lot of modalities. Every league from the world’s top 5 has 22 clubs each, which means this qualitative variable will have 110 modalities. </a:t>
            </a:r>
          </a:p>
          <a:p>
            <a:pPr marL="0" indent="0">
              <a:buNone/>
            </a:pPr>
            <a:r>
              <a:rPr lang="en-US" sz="2000" dirty="0"/>
              <a:t>After browsing the web, it seems very complicated to make a regression with qualitative variables having such enormous number of modalities. Therefore, another way to represent a player’s team must be found. </a:t>
            </a:r>
          </a:p>
          <a:p>
            <a:pPr marL="0" indent="0">
              <a:buNone/>
            </a:pPr>
            <a:r>
              <a:rPr lang="en-US" sz="2000" dirty="0"/>
              <a:t>=&gt; UEFA</a:t>
            </a:r>
          </a:p>
        </p:txBody>
      </p:sp>
    </p:spTree>
    <p:extLst>
      <p:ext uri="{BB962C8B-B14F-4D97-AF65-F5344CB8AC3E}">
        <p14:creationId xmlns:p14="http://schemas.microsoft.com/office/powerpoint/2010/main" val="61234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991EE-CF1B-40B6-BA36-F89EBF20C267}"/>
              </a:ext>
            </a:extLst>
          </p:cNvPr>
          <p:cNvSpPr>
            <a:spLocks noGrp="1"/>
          </p:cNvSpPr>
          <p:nvPr>
            <p:ph type="title"/>
          </p:nvPr>
        </p:nvSpPr>
        <p:spPr/>
        <p:txBody>
          <a:bodyPr/>
          <a:lstStyle/>
          <a:p>
            <a:pPr algn="ctr"/>
            <a:r>
              <a:rPr lang="fr-FR" b="1" dirty="0"/>
              <a:t>NEW VARIABLES</a:t>
            </a:r>
          </a:p>
        </p:txBody>
      </p:sp>
      <p:sp>
        <p:nvSpPr>
          <p:cNvPr id="3" name="Espace réservé du contenu 2">
            <a:extLst>
              <a:ext uri="{FF2B5EF4-FFF2-40B4-BE49-F238E27FC236}">
                <a16:creationId xmlns:a16="http://schemas.microsoft.com/office/drawing/2014/main" id="{863F3F22-127B-4080-A9D9-C20E3F979E36}"/>
              </a:ext>
            </a:extLst>
          </p:cNvPr>
          <p:cNvSpPr>
            <a:spLocks noGrp="1"/>
          </p:cNvSpPr>
          <p:nvPr>
            <p:ph idx="1"/>
          </p:nvPr>
        </p:nvSpPr>
        <p:spPr/>
        <p:txBody>
          <a:bodyPr>
            <a:normAutofit/>
          </a:bodyPr>
          <a:lstStyle/>
          <a:p>
            <a:pPr marL="0" indent="0">
              <a:buNone/>
            </a:pPr>
            <a:r>
              <a:rPr lang="en-US" sz="2000" dirty="0"/>
              <a:t>Dummies for positions</a:t>
            </a:r>
          </a:p>
        </p:txBody>
      </p:sp>
    </p:spTree>
    <p:extLst>
      <p:ext uri="{BB962C8B-B14F-4D97-AF65-F5344CB8AC3E}">
        <p14:creationId xmlns:p14="http://schemas.microsoft.com/office/powerpoint/2010/main" val="102906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991EE-CF1B-40B6-BA36-F89EBF20C267}"/>
              </a:ext>
            </a:extLst>
          </p:cNvPr>
          <p:cNvSpPr>
            <a:spLocks noGrp="1"/>
          </p:cNvSpPr>
          <p:nvPr>
            <p:ph type="title"/>
          </p:nvPr>
        </p:nvSpPr>
        <p:spPr/>
        <p:txBody>
          <a:bodyPr/>
          <a:lstStyle/>
          <a:p>
            <a:pPr algn="ctr"/>
            <a:r>
              <a:rPr lang="fr-FR" b="1" dirty="0"/>
              <a:t>NEW VARIABLES</a:t>
            </a:r>
          </a:p>
        </p:txBody>
      </p:sp>
      <p:sp>
        <p:nvSpPr>
          <p:cNvPr id="3" name="Espace réservé du contenu 2">
            <a:extLst>
              <a:ext uri="{FF2B5EF4-FFF2-40B4-BE49-F238E27FC236}">
                <a16:creationId xmlns:a16="http://schemas.microsoft.com/office/drawing/2014/main" id="{863F3F22-127B-4080-A9D9-C20E3F979E36}"/>
              </a:ext>
            </a:extLst>
          </p:cNvPr>
          <p:cNvSpPr>
            <a:spLocks noGrp="1"/>
          </p:cNvSpPr>
          <p:nvPr>
            <p:ph idx="1"/>
          </p:nvPr>
        </p:nvSpPr>
        <p:spPr/>
        <p:txBody>
          <a:bodyPr>
            <a:normAutofit/>
          </a:bodyPr>
          <a:lstStyle/>
          <a:p>
            <a:pPr marL="0" indent="0">
              <a:buNone/>
            </a:pPr>
            <a:endParaRPr lang="en-US" sz="2000" dirty="0"/>
          </a:p>
        </p:txBody>
      </p:sp>
    </p:spTree>
    <p:extLst>
      <p:ext uri="{BB962C8B-B14F-4D97-AF65-F5344CB8AC3E}">
        <p14:creationId xmlns:p14="http://schemas.microsoft.com/office/powerpoint/2010/main" val="3676981265"/>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27CEF7961D524E8177D48B4B7BB6C6" ma:contentTypeVersion="5" ma:contentTypeDescription="Crée un document." ma:contentTypeScope="" ma:versionID="224d40c1ccbc7f612681347e2298b0fb">
  <xsd:schema xmlns:xsd="http://www.w3.org/2001/XMLSchema" xmlns:xs="http://www.w3.org/2001/XMLSchema" xmlns:p="http://schemas.microsoft.com/office/2006/metadata/properties" xmlns:ns3="00f1e036-719b-4433-b7a8-8e717644093c" xmlns:ns4="c5390d1f-30b6-4b29-9b2f-53bb7cf0d423" targetNamespace="http://schemas.microsoft.com/office/2006/metadata/properties" ma:root="true" ma:fieldsID="777f29167243f715f467ef24dc5279ab" ns3:_="" ns4:_="">
    <xsd:import namespace="00f1e036-719b-4433-b7a8-8e717644093c"/>
    <xsd:import namespace="c5390d1f-30b6-4b29-9b2f-53bb7cf0d4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1e036-719b-4433-b7a8-8e717644093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390d1f-30b6-4b29-9b2f-53bb7cf0d42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C6664E-3349-4A4D-A020-81F946E8C1D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c5390d1f-30b6-4b29-9b2f-53bb7cf0d423"/>
    <ds:schemaRef ds:uri="00f1e036-719b-4433-b7a8-8e717644093c"/>
    <ds:schemaRef ds:uri="http://www.w3.org/XML/1998/namespace"/>
    <ds:schemaRef ds:uri="http://purl.org/dc/dcmitype/"/>
  </ds:schemaRefs>
</ds:datastoreItem>
</file>

<file path=customXml/itemProps2.xml><?xml version="1.0" encoding="utf-8"?>
<ds:datastoreItem xmlns:ds="http://schemas.openxmlformats.org/officeDocument/2006/customXml" ds:itemID="{95884916-37B4-421C-981F-01E8BD8E6569}">
  <ds:schemaRefs>
    <ds:schemaRef ds:uri="http://schemas.microsoft.com/sharepoint/v3/contenttype/forms"/>
  </ds:schemaRefs>
</ds:datastoreItem>
</file>

<file path=customXml/itemProps3.xml><?xml version="1.0" encoding="utf-8"?>
<ds:datastoreItem xmlns:ds="http://schemas.openxmlformats.org/officeDocument/2006/customXml" ds:itemID="{0656604F-B854-4220-8612-91C8E3076E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1e036-719b-4433-b7a8-8e717644093c"/>
    <ds:schemaRef ds:uri="c5390d1f-30b6-4b29-9b2f-53bb7cf0d4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4987</TotalTime>
  <Words>561</Words>
  <Application>Microsoft Office PowerPoint</Application>
  <PresentationFormat>Grand écran</PresentationFormat>
  <Paragraphs>50</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Courier New</vt:lpstr>
      <vt:lpstr>Office Theme</vt:lpstr>
      <vt:lpstr>PYTHON FOR DATA ANALYSIS FINAL PROJECT</vt:lpstr>
      <vt:lpstr>SUBJECT &amp; OBJECTIVE</vt:lpstr>
      <vt:lpstr>SUBJECT BOUNDARIES</vt:lpstr>
      <vt:lpstr>VARIABLES WE KEEP</vt:lpstr>
      <vt:lpstr>VARIABLES WE DROP</vt:lpstr>
      <vt:lpstr>VARIABLES WE CHANGE</vt:lpstr>
      <vt:lpstr>NEW VARIABLES</vt:lpstr>
      <vt:lpstr>NEW VARIABLES</vt:lpstr>
      <vt:lpstr>NEW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FINAL PROJECT</dc:title>
  <dc:creator>Pierre Archambault</dc:creator>
  <cp:lastModifiedBy>ARCHAMBAULT Pierre</cp:lastModifiedBy>
  <cp:revision>27</cp:revision>
  <dcterms:created xsi:type="dcterms:W3CDTF">2020-12-12T14:03:59Z</dcterms:created>
  <dcterms:modified xsi:type="dcterms:W3CDTF">2020-12-26T13:54:36Z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0x0101002827CEF7961D524E8177D48B4B7BB6C6</vt:lpwstr>
  </property>
</Properties>
</file>