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5D51AF-4D01-4DE7-8740-143B3999EE2B}">
  <a:tblStyle styleId="{F15D51AF-4D01-4DE7-8740-143B3999E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317d6e52b_0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317d6e52b_0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317d6e52b_0_3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317d6e52b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317d6e52b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317d6e52b_0_4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317d6e52b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317d6e52b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a317d6e52b_0_4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317d6e52b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317d6e52b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a317d6e52b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317d6e52b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317d6e52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a317d6e52b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317d6e52b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317d6e52b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a317d6e52b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317d6e52b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317d6e52b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a317d6e52b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092b4d64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092b4d64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5092b4d64_0_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10dff3e8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210dff3e8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210dff3e8_0_2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10dff3e8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210dff3e8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210dff3e8_0_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17d6e52b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317d6e52b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317d6e52b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10dff3e8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10dff3e8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a210dff3e8_0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317d6e52b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317d6e52b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a317d6e52b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317d6e52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317d6e52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a317d6e52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317d6e52b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317d6e52b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317d6e52b_0_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-86"/>
          <a:stretch/>
        </p:blipFill>
        <p:spPr>
          <a:xfrm>
            <a:off x="0" y="0"/>
            <a:ext cx="3378200" cy="65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ctrTitle"/>
          </p:nvPr>
        </p:nvSpPr>
        <p:spPr>
          <a:xfrm>
            <a:off x="3861672" y="1122363"/>
            <a:ext cx="680632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861670" y="3602038"/>
            <a:ext cx="6806329" cy="70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  <a:defRPr b="1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2" type="body"/>
          </p:nvPr>
        </p:nvSpPr>
        <p:spPr>
          <a:xfrm>
            <a:off x="3861670" y="4548111"/>
            <a:ext cx="680632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-90"/>
          <a:stretch/>
        </p:blipFill>
        <p:spPr>
          <a:xfrm>
            <a:off x="0" y="0"/>
            <a:ext cx="3378200" cy="65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type="ctrTitle"/>
          </p:nvPr>
        </p:nvSpPr>
        <p:spPr>
          <a:xfrm>
            <a:off x="3861672" y="1122363"/>
            <a:ext cx="6806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3861670" y="3602038"/>
            <a:ext cx="68064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  <a:defRPr b="1"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3861670" y="4548111"/>
            <a:ext cx="6806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3842050" y="1709738"/>
            <a:ext cx="7505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842050" y="4589463"/>
            <a:ext cx="7505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85" y="0"/>
            <a:ext cx="3378084" cy="65210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788817"/>
            <a:ext cx="10515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900"/>
              <a:buChar char="▪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153552" y="129755"/>
            <a:ext cx="5705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900"/>
              <a:buChar char="▪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900"/>
              <a:buChar char="▪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153552" y="129755"/>
            <a:ext cx="5705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788817"/>
            <a:ext cx="10515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900"/>
              <a:buChar char="▪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8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900"/>
              <a:buChar char="▪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838200" y="788817"/>
            <a:ext cx="10515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5" type="body"/>
          </p:nvPr>
        </p:nvSpPr>
        <p:spPr>
          <a:xfrm>
            <a:off x="153552" y="129755"/>
            <a:ext cx="5705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53552" y="129755"/>
            <a:ext cx="5705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⮚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✔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788817"/>
            <a:ext cx="10515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3200"/>
              <a:buChar char="▪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1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E306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3842050" y="1709738"/>
            <a:ext cx="75053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3842050" y="4589463"/>
            <a:ext cx="7505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85" y="0"/>
            <a:ext cx="3378084" cy="652102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261967" y="6525003"/>
            <a:ext cx="79299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153552" y="129755"/>
            <a:ext cx="5705672" cy="59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153552" y="129755"/>
            <a:ext cx="5705672" cy="59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5" type="body"/>
          </p:nvPr>
        </p:nvSpPr>
        <p:spPr>
          <a:xfrm>
            <a:off x="153552" y="129755"/>
            <a:ext cx="5705672" cy="59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53552" y="129755"/>
            <a:ext cx="5705672" cy="59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E306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25004"/>
            <a:ext cx="12192000" cy="331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061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E306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33685" y="6525004"/>
            <a:ext cx="2743200" cy="331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8318" y="188640"/>
            <a:ext cx="1373992" cy="65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2310" y="1556792"/>
            <a:ext cx="339690" cy="50405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6525004"/>
            <a:ext cx="12192000" cy="33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3061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E306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8318" y="188640"/>
            <a:ext cx="1373992" cy="65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2310" y="1556792"/>
            <a:ext cx="339690" cy="50405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youb.karine@isen-ouest.yncrea.f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861670" y="3449638"/>
            <a:ext cx="68064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0613"/>
              </a:buClr>
              <a:buSzPts val="2400"/>
              <a:buNone/>
            </a:pPr>
            <a:r>
              <a:rPr lang="fr"/>
              <a:t>Groupe des étudiants : M1</a:t>
            </a:r>
            <a:endParaRPr/>
          </a:p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3861670" y="4548111"/>
            <a:ext cx="6806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"/>
              <a:t>Ayoub KARINE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"/>
              <a:t>E-Mail : </a:t>
            </a:r>
            <a:r>
              <a:rPr lang="fr" u="sng">
                <a:solidFill>
                  <a:schemeClr val="hlink"/>
                </a:solidFill>
                <a:hlinkClick r:id="rId3"/>
              </a:rPr>
              <a:t>ayoub.karine@isen-ouest.yncrea.fr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"/>
              <a:t>Numéro de bureau : A214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616700" y="1520475"/>
            <a:ext cx="8034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Intelligence Artificielle (IA)</a:t>
            </a:r>
            <a:endParaRPr b="1"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Char char="-"/>
            </a:pPr>
            <a:r>
              <a:rPr b="1" lang="fr" sz="4800">
                <a:latin typeface="Calibri"/>
                <a:ea typeface="Calibri"/>
                <a:cs typeface="Calibri"/>
                <a:sym typeface="Calibri"/>
              </a:rPr>
              <a:t>Apprentissage supervisé</a:t>
            </a:r>
            <a:r>
              <a:rPr b="1" lang="fr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b="1"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0" name="Google Shape;280;p32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81" name="Google Shape;281;p32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33700" y="1095600"/>
            <a:ext cx="558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de méthodes de classification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1076763" y="274235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284" name="Google Shape;284;p32"/>
          <p:cNvGraphicFramePr/>
          <p:nvPr/>
        </p:nvGraphicFramePr>
        <p:xfrm>
          <a:off x="2828513" y="27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72125"/>
                <a:gridCol w="494675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285" name="Google Shape;285;p32"/>
          <p:cNvCxnSpPr/>
          <p:nvPr/>
        </p:nvCxnSpPr>
        <p:spPr>
          <a:xfrm>
            <a:off x="2025088" y="295955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2"/>
          <p:cNvSpPr/>
          <p:nvPr/>
        </p:nvSpPr>
        <p:spPr>
          <a:xfrm>
            <a:off x="6889500" y="281960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287" name="Google Shape;287;p32"/>
          <p:cNvGraphicFramePr/>
          <p:nvPr/>
        </p:nvGraphicFramePr>
        <p:xfrm>
          <a:off x="8641250" y="284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11725"/>
                <a:gridCol w="428800"/>
                <a:gridCol w="428800"/>
                <a:gridCol w="428800"/>
                <a:gridCol w="472000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288" name="Google Shape;288;p32"/>
          <p:cNvCxnSpPr/>
          <p:nvPr/>
        </p:nvCxnSpPr>
        <p:spPr>
          <a:xfrm>
            <a:off x="7837825" y="303680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2"/>
          <p:cNvSpPr txBox="1"/>
          <p:nvPr/>
        </p:nvSpPr>
        <p:spPr>
          <a:xfrm>
            <a:off x="0" y="1779475"/>
            <a:ext cx="5388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binaire = </a:t>
            </a:r>
            <a:r>
              <a:rPr lang="fr" sz="1900">
                <a:latin typeface="Calibri"/>
                <a:ea typeface="Calibri"/>
                <a:cs typeface="Calibri"/>
                <a:sym typeface="Calibri"/>
              </a:rPr>
              <a:t>une parmi 2 classes par instance</a:t>
            </a:r>
            <a:endParaRPr sz="900"/>
          </a:p>
        </p:txBody>
      </p:sp>
      <p:sp>
        <p:nvSpPr>
          <p:cNvPr id="290" name="Google Shape;290;p32"/>
          <p:cNvSpPr txBox="1"/>
          <p:nvPr/>
        </p:nvSpPr>
        <p:spPr>
          <a:xfrm>
            <a:off x="5634325" y="1804675"/>
            <a:ext cx="5974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multi-classes = </a:t>
            </a:r>
            <a:r>
              <a:rPr lang="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parmi plusieurs classes par instance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>
            <a:off x="5574950" y="1887425"/>
            <a:ext cx="12600" cy="4529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9" name="Google Shape;299;p33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300" name="Google Shape;300;p33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33700" y="1095600"/>
            <a:ext cx="558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de méthodes de classification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1076763" y="274235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303" name="Google Shape;303;p33"/>
          <p:cNvGraphicFramePr/>
          <p:nvPr/>
        </p:nvGraphicFramePr>
        <p:xfrm>
          <a:off x="2828513" y="27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72125"/>
                <a:gridCol w="494675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304" name="Google Shape;304;p33"/>
          <p:cNvCxnSpPr/>
          <p:nvPr/>
        </p:nvCxnSpPr>
        <p:spPr>
          <a:xfrm>
            <a:off x="2025088" y="295955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3"/>
          <p:cNvSpPr/>
          <p:nvPr/>
        </p:nvSpPr>
        <p:spPr>
          <a:xfrm>
            <a:off x="6889500" y="281960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8641250" y="284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11725"/>
                <a:gridCol w="428800"/>
                <a:gridCol w="428800"/>
                <a:gridCol w="428800"/>
                <a:gridCol w="472000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307" name="Google Shape;307;p33"/>
          <p:cNvCxnSpPr/>
          <p:nvPr/>
        </p:nvCxnSpPr>
        <p:spPr>
          <a:xfrm>
            <a:off x="7837825" y="303680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3"/>
          <p:cNvSpPr/>
          <p:nvPr/>
        </p:nvSpPr>
        <p:spPr>
          <a:xfrm>
            <a:off x="390963" y="5320538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cxnSp>
        <p:nvCxnSpPr>
          <p:cNvPr id="309" name="Google Shape;309;p33"/>
          <p:cNvCxnSpPr/>
          <p:nvPr/>
        </p:nvCxnSpPr>
        <p:spPr>
          <a:xfrm flipH="1" rot="10800000">
            <a:off x="1320963" y="5253788"/>
            <a:ext cx="7599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3"/>
          <p:cNvCxnSpPr/>
          <p:nvPr/>
        </p:nvCxnSpPr>
        <p:spPr>
          <a:xfrm>
            <a:off x="1320963" y="5765288"/>
            <a:ext cx="7914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1" name="Google Shape;311;p33"/>
          <p:cNvGraphicFramePr/>
          <p:nvPr/>
        </p:nvGraphicFramePr>
        <p:xfrm>
          <a:off x="2080863" y="50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382850"/>
                <a:gridCol w="431975"/>
              </a:tblGrid>
              <a:tr h="3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33"/>
          <p:cNvGraphicFramePr/>
          <p:nvPr/>
        </p:nvGraphicFramePr>
        <p:xfrm>
          <a:off x="2124388" y="60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382850"/>
                <a:gridCol w="431975"/>
              </a:tblGrid>
              <a:tr h="3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3"/>
          <p:cNvSpPr txBox="1"/>
          <p:nvPr/>
        </p:nvSpPr>
        <p:spPr>
          <a:xfrm>
            <a:off x="2380463" y="5284913"/>
            <a:ext cx="30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2081088" y="4699313"/>
            <a:ext cx="1455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1er label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2097338" y="5742975"/>
            <a:ext cx="87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qth label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0" y="1779475"/>
            <a:ext cx="5388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binaire = </a:t>
            </a:r>
            <a:r>
              <a:rPr lang="fr" sz="1900">
                <a:latin typeface="Calibri"/>
                <a:ea typeface="Calibri"/>
                <a:cs typeface="Calibri"/>
                <a:sym typeface="Calibri"/>
              </a:rPr>
              <a:t>une parmi 2 classes par instance</a:t>
            </a:r>
            <a:endParaRPr sz="900"/>
          </a:p>
        </p:txBody>
      </p:sp>
      <p:sp>
        <p:nvSpPr>
          <p:cNvPr id="317" name="Google Shape;317;p33"/>
          <p:cNvSpPr txBox="1"/>
          <p:nvPr/>
        </p:nvSpPr>
        <p:spPr>
          <a:xfrm>
            <a:off x="5634325" y="1804675"/>
            <a:ext cx="5974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multi-classes = </a:t>
            </a:r>
            <a:r>
              <a:rPr lang="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parmi plusieurs classes par instance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265700" y="3706825"/>
            <a:ext cx="4850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multi-labels = </a:t>
            </a:r>
            <a:r>
              <a:rPr lang="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plusieurs labels binaires par instance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>
            <a:off x="5574950" y="1887425"/>
            <a:ext cx="12600" cy="4529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3"/>
          <p:cNvCxnSpPr/>
          <p:nvPr/>
        </p:nvCxnSpPr>
        <p:spPr>
          <a:xfrm rot="10800000">
            <a:off x="349725" y="3788525"/>
            <a:ext cx="11061300" cy="14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3"/>
          <p:cNvCxnSpPr/>
          <p:nvPr/>
        </p:nvCxnSpPr>
        <p:spPr>
          <a:xfrm>
            <a:off x="2895688" y="5253788"/>
            <a:ext cx="6705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3"/>
          <p:cNvCxnSpPr/>
          <p:nvPr/>
        </p:nvCxnSpPr>
        <p:spPr>
          <a:xfrm flipH="1" rot="10800000">
            <a:off x="2939213" y="5653838"/>
            <a:ext cx="5826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3" name="Google Shape;323;p33"/>
          <p:cNvGraphicFramePr/>
          <p:nvPr/>
        </p:nvGraphicFramePr>
        <p:xfrm>
          <a:off x="3605850" y="54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11725"/>
                <a:gridCol w="428800"/>
                <a:gridCol w="428800"/>
              </a:tblGrid>
              <a:tr h="3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34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332" name="Google Shape;332;p34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33700" y="1095600"/>
            <a:ext cx="558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de méthodes de classification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1076763" y="274235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335" name="Google Shape;335;p34"/>
          <p:cNvGraphicFramePr/>
          <p:nvPr/>
        </p:nvGraphicFramePr>
        <p:xfrm>
          <a:off x="2828513" y="27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72125"/>
                <a:gridCol w="494675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336" name="Google Shape;336;p34"/>
          <p:cNvCxnSpPr/>
          <p:nvPr/>
        </p:nvCxnSpPr>
        <p:spPr>
          <a:xfrm>
            <a:off x="2025088" y="295955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4"/>
          <p:cNvSpPr/>
          <p:nvPr/>
        </p:nvSpPr>
        <p:spPr>
          <a:xfrm>
            <a:off x="6889500" y="281960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338" name="Google Shape;338;p34"/>
          <p:cNvGraphicFramePr/>
          <p:nvPr/>
        </p:nvGraphicFramePr>
        <p:xfrm>
          <a:off x="8641250" y="284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11725"/>
                <a:gridCol w="428800"/>
                <a:gridCol w="428800"/>
                <a:gridCol w="428800"/>
                <a:gridCol w="472000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339" name="Google Shape;339;p34"/>
          <p:cNvCxnSpPr/>
          <p:nvPr/>
        </p:nvCxnSpPr>
        <p:spPr>
          <a:xfrm>
            <a:off x="7837825" y="303680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4"/>
          <p:cNvSpPr/>
          <p:nvPr/>
        </p:nvSpPr>
        <p:spPr>
          <a:xfrm>
            <a:off x="390963" y="5320538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cxnSp>
        <p:nvCxnSpPr>
          <p:cNvPr id="341" name="Google Shape;341;p34"/>
          <p:cNvCxnSpPr/>
          <p:nvPr/>
        </p:nvCxnSpPr>
        <p:spPr>
          <a:xfrm flipH="1" rot="10800000">
            <a:off x="1320963" y="5253788"/>
            <a:ext cx="7599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4"/>
          <p:cNvCxnSpPr/>
          <p:nvPr/>
        </p:nvCxnSpPr>
        <p:spPr>
          <a:xfrm>
            <a:off x="1320963" y="5765288"/>
            <a:ext cx="7914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3" name="Google Shape;343;p34"/>
          <p:cNvGraphicFramePr/>
          <p:nvPr/>
        </p:nvGraphicFramePr>
        <p:xfrm>
          <a:off x="2080863" y="50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382850"/>
                <a:gridCol w="431975"/>
              </a:tblGrid>
              <a:tr h="3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Google Shape;344;p34"/>
          <p:cNvGraphicFramePr/>
          <p:nvPr/>
        </p:nvGraphicFramePr>
        <p:xfrm>
          <a:off x="2124388" y="60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382850"/>
                <a:gridCol w="431975"/>
              </a:tblGrid>
              <a:tr h="3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34"/>
          <p:cNvSpPr txBox="1"/>
          <p:nvPr/>
        </p:nvSpPr>
        <p:spPr>
          <a:xfrm>
            <a:off x="2380463" y="5284913"/>
            <a:ext cx="30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2081088" y="4699313"/>
            <a:ext cx="1455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1er label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2097338" y="5742975"/>
            <a:ext cx="87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qth label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0" y="1779475"/>
            <a:ext cx="5388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binaire = </a:t>
            </a:r>
            <a:r>
              <a:rPr lang="fr" sz="1900">
                <a:latin typeface="Calibri"/>
                <a:ea typeface="Calibri"/>
                <a:cs typeface="Calibri"/>
                <a:sym typeface="Calibri"/>
              </a:rPr>
              <a:t>une parmi 2 classes par instance</a:t>
            </a:r>
            <a:endParaRPr sz="900"/>
          </a:p>
        </p:txBody>
      </p:sp>
      <p:sp>
        <p:nvSpPr>
          <p:cNvPr id="349" name="Google Shape;349;p34"/>
          <p:cNvSpPr txBox="1"/>
          <p:nvPr/>
        </p:nvSpPr>
        <p:spPr>
          <a:xfrm>
            <a:off x="5634325" y="1804675"/>
            <a:ext cx="5974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multi-classes = </a:t>
            </a:r>
            <a:r>
              <a:rPr lang="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parmi plusieurs classes par instance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265700" y="3706825"/>
            <a:ext cx="4850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multi-labels = </a:t>
            </a:r>
            <a:r>
              <a:rPr lang="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plusieurs labels binaires par instance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4"/>
          <p:cNvCxnSpPr/>
          <p:nvPr/>
        </p:nvCxnSpPr>
        <p:spPr>
          <a:xfrm>
            <a:off x="5574950" y="1887425"/>
            <a:ext cx="12600" cy="4529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4"/>
          <p:cNvCxnSpPr/>
          <p:nvPr/>
        </p:nvCxnSpPr>
        <p:spPr>
          <a:xfrm rot="10800000">
            <a:off x="349725" y="3788525"/>
            <a:ext cx="11061300" cy="14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4"/>
          <p:cNvCxnSpPr/>
          <p:nvPr/>
        </p:nvCxnSpPr>
        <p:spPr>
          <a:xfrm>
            <a:off x="2895688" y="5253788"/>
            <a:ext cx="6705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4"/>
          <p:cNvCxnSpPr/>
          <p:nvPr/>
        </p:nvCxnSpPr>
        <p:spPr>
          <a:xfrm flipH="1" rot="10800000">
            <a:off x="2939213" y="5653838"/>
            <a:ext cx="5826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5" name="Google Shape;355;p34"/>
          <p:cNvGraphicFramePr/>
          <p:nvPr/>
        </p:nvGraphicFramePr>
        <p:xfrm>
          <a:off x="3605850" y="54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11725"/>
                <a:gridCol w="428800"/>
                <a:gridCol w="428800"/>
              </a:tblGrid>
              <a:tr h="3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34"/>
          <p:cNvSpPr txBox="1"/>
          <p:nvPr/>
        </p:nvSpPr>
        <p:spPr>
          <a:xfrm>
            <a:off x="5615800" y="3690200"/>
            <a:ext cx="63519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multi-outputs = </a:t>
            </a:r>
            <a:r>
              <a:rPr lang="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plusieurs labels multi-classes par instance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5691700" y="5042388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cxnSp>
        <p:nvCxnSpPr>
          <p:cNvPr id="358" name="Google Shape;358;p34"/>
          <p:cNvCxnSpPr/>
          <p:nvPr/>
        </p:nvCxnSpPr>
        <p:spPr>
          <a:xfrm flipH="1" rot="10800000">
            <a:off x="6621700" y="4975638"/>
            <a:ext cx="7599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4"/>
          <p:cNvCxnSpPr/>
          <p:nvPr/>
        </p:nvCxnSpPr>
        <p:spPr>
          <a:xfrm>
            <a:off x="6621700" y="5487138"/>
            <a:ext cx="7656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4"/>
          <p:cNvSpPr txBox="1"/>
          <p:nvPr/>
        </p:nvSpPr>
        <p:spPr>
          <a:xfrm>
            <a:off x="8546188" y="5117850"/>
            <a:ext cx="30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8393800" y="4452100"/>
            <a:ext cx="1455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1er label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8185850" y="5657838"/>
            <a:ext cx="87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qth label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34"/>
          <p:cNvGraphicFramePr/>
          <p:nvPr/>
        </p:nvGraphicFramePr>
        <p:xfrm>
          <a:off x="7381600" y="47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56225"/>
                <a:gridCol w="384300"/>
                <a:gridCol w="474375"/>
                <a:gridCol w="415100"/>
                <a:gridCol w="484525"/>
                <a:gridCol w="463750"/>
              </a:tblGrid>
              <a:tr h="4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364" name="Google Shape;364;p34"/>
          <p:cNvCxnSpPr/>
          <p:nvPr/>
        </p:nvCxnSpPr>
        <p:spPr>
          <a:xfrm>
            <a:off x="10059863" y="4991713"/>
            <a:ext cx="4971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4"/>
          <p:cNvCxnSpPr/>
          <p:nvPr/>
        </p:nvCxnSpPr>
        <p:spPr>
          <a:xfrm flipH="1" rot="10800000">
            <a:off x="9551713" y="5461863"/>
            <a:ext cx="967200" cy="7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6" name="Google Shape;366;p34"/>
          <p:cNvGraphicFramePr/>
          <p:nvPr/>
        </p:nvGraphicFramePr>
        <p:xfrm>
          <a:off x="10567125" y="52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11725"/>
                <a:gridCol w="428800"/>
                <a:gridCol w="428800"/>
              </a:tblGrid>
              <a:tr h="3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34"/>
          <p:cNvGraphicFramePr/>
          <p:nvPr/>
        </p:nvGraphicFramePr>
        <p:xfrm>
          <a:off x="7381600" y="59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56225"/>
                <a:gridCol w="384300"/>
                <a:gridCol w="474375"/>
                <a:gridCol w="415100"/>
                <a:gridCol w="484525"/>
                <a:gridCol w="463750"/>
              </a:tblGrid>
              <a:tr h="4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….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374" name="Google Shape;374;p35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5" name="Google Shape;375;p35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376" name="Google Shape;376;p35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377" name="Google Shape;377;p35"/>
          <p:cNvSpPr txBox="1"/>
          <p:nvPr/>
        </p:nvSpPr>
        <p:spPr>
          <a:xfrm>
            <a:off x="33700" y="1095600"/>
            <a:ext cx="11793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de méthodes de classification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binaire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multi-classes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multi-labels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multi-outputs</a:t>
            </a:r>
            <a:b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Quelques méthodes de classification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Algorithme du gradient stochastique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K-plus proche Voisin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TP2</a:t>
            </a:r>
            <a:endParaRPr/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5" name="Google Shape;385;p36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386" name="Google Shape;386;p36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8722950" y="1839375"/>
            <a:ext cx="322800" cy="4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/>
          </a:p>
        </p:txBody>
      </p:sp>
      <p:sp>
        <p:nvSpPr>
          <p:cNvPr id="388" name="Google Shape;388;p36"/>
          <p:cNvSpPr/>
          <p:nvPr/>
        </p:nvSpPr>
        <p:spPr>
          <a:xfrm>
            <a:off x="5451400" y="1347525"/>
            <a:ext cx="1733400" cy="1441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classification</a:t>
            </a:r>
            <a:endParaRPr/>
          </a:p>
        </p:txBody>
      </p:sp>
      <p:cxnSp>
        <p:nvCxnSpPr>
          <p:cNvPr id="389" name="Google Shape;389;p36"/>
          <p:cNvCxnSpPr/>
          <p:nvPr/>
        </p:nvCxnSpPr>
        <p:spPr>
          <a:xfrm>
            <a:off x="7184825" y="2068075"/>
            <a:ext cx="142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6"/>
          <p:cNvCxnSpPr>
            <a:endCxn id="388" idx="2"/>
          </p:cNvCxnSpPr>
          <p:nvPr/>
        </p:nvCxnSpPr>
        <p:spPr>
          <a:xfrm>
            <a:off x="4116400" y="2064225"/>
            <a:ext cx="1335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6"/>
          <p:cNvSpPr txBox="1"/>
          <p:nvPr/>
        </p:nvSpPr>
        <p:spPr>
          <a:xfrm>
            <a:off x="33675" y="1004525"/>
            <a:ext cx="2165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Objectif 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103275" y="3011875"/>
            <a:ext cx="9884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Exemple de quelques instances de la base de données MNIST 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50" y="1396625"/>
            <a:ext cx="1335000" cy="130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275" y="3677850"/>
            <a:ext cx="2829100" cy="2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title"/>
          </p:nvPr>
        </p:nvSpPr>
        <p:spPr>
          <a:xfrm>
            <a:off x="0" y="-49383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des méthodes de classification</a:t>
            </a:r>
            <a:endParaRPr/>
          </a:p>
        </p:txBody>
      </p:sp>
      <p:sp>
        <p:nvSpPr>
          <p:cNvPr id="401" name="Google Shape;401;p37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2" name="Google Shape;402;p37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403" name="Google Shape;403;p37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33700" y="1095600"/>
            <a:ext cx="11793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Matrice de confusion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d'une classification binaire </a:t>
            </a: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5" name="Google Shape;405;p37"/>
          <p:cNvGraphicFramePr/>
          <p:nvPr/>
        </p:nvGraphicFramePr>
        <p:xfrm>
          <a:off x="3862725" y="23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1098600"/>
                <a:gridCol w="1790350"/>
                <a:gridCol w="1840150"/>
              </a:tblGrid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Negative (TN)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 Positive (FP)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 Negative (FN)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Positive (TP)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6" name="Google Shape;406;p37"/>
          <p:cNvSpPr/>
          <p:nvPr/>
        </p:nvSpPr>
        <p:spPr>
          <a:xfrm>
            <a:off x="3521975" y="2778125"/>
            <a:ext cx="244800" cy="129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"/>
          <p:cNvSpPr txBox="1"/>
          <p:nvPr/>
        </p:nvSpPr>
        <p:spPr>
          <a:xfrm>
            <a:off x="2297325" y="3227450"/>
            <a:ext cx="1374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Classes réelles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6163100" y="1741700"/>
            <a:ext cx="1643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Classes prédites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rot="5400000">
            <a:off x="6651625" y="416600"/>
            <a:ext cx="244800" cy="356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0" y="-49383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des méthodes de classification</a:t>
            </a:r>
            <a:endParaRPr/>
          </a:p>
        </p:txBody>
      </p:sp>
      <p:sp>
        <p:nvSpPr>
          <p:cNvPr id="416" name="Google Shape;416;p38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7" name="Google Shape;417;p38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418" name="Google Shape;418;p38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419" name="Google Shape;419;p38"/>
          <p:cNvSpPr txBox="1"/>
          <p:nvPr/>
        </p:nvSpPr>
        <p:spPr>
          <a:xfrm>
            <a:off x="60925" y="943200"/>
            <a:ext cx="11793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Métriques calculées à partir de la m</a:t>
            </a: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atrice de confusion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latin typeface="Calibri"/>
                <a:ea typeface="Calibri"/>
                <a:cs typeface="Calibri"/>
                <a:sym typeface="Calibri"/>
              </a:rPr>
            </a:b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5-detector (classification binaire)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" name="Google Shape;420;p38"/>
          <p:cNvGraphicFramePr/>
          <p:nvPr/>
        </p:nvGraphicFramePr>
        <p:xfrm>
          <a:off x="1765675" y="19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1127975"/>
                <a:gridCol w="2001050"/>
                <a:gridCol w="2380650"/>
                <a:gridCol w="358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Negative (TN)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 Positive (FP)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6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 Negative (FN)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Positive (TP)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64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descr="rappel = \frac{TP}{TP+FN}" id="421" name="Google Shape;421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486" y="3054475"/>
            <a:ext cx="1703064" cy="37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écision = \frac{TP}{TP+FP}" id="422" name="Google Shape;422;p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250" y="3730288"/>
            <a:ext cx="2013676" cy="37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 = \frac{TP+TN}{TP+TN+FP+FN}" id="423" name="Google Shape;423;p3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136" y="3730288"/>
            <a:ext cx="2709290" cy="3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8125" y="4841725"/>
            <a:ext cx="4207100" cy="201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1=2\times\frac{précision \times rappel}{précision + rappel}" id="425" name="Google Shape;425;p3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9475" y="2150850"/>
            <a:ext cx="2583800" cy="549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6" name="Google Shape;426;p38"/>
          <p:cNvGraphicFramePr/>
          <p:nvPr/>
        </p:nvGraphicFramePr>
        <p:xfrm>
          <a:off x="7639700" y="49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1339000"/>
                <a:gridCol w="1549950"/>
                <a:gridCol w="999225"/>
              </a:tblGrid>
              <a:tr h="32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classe Non-5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classe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classe Non-5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classe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7" name="Google Shape;427;p38"/>
          <p:cNvCxnSpPr/>
          <p:nvPr/>
        </p:nvCxnSpPr>
        <p:spPr>
          <a:xfrm>
            <a:off x="6082763" y="5659288"/>
            <a:ext cx="142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38"/>
          <p:cNvSpPr/>
          <p:nvPr/>
        </p:nvSpPr>
        <p:spPr>
          <a:xfrm>
            <a:off x="1464575" y="2397125"/>
            <a:ext cx="244800" cy="129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239925" y="2846450"/>
            <a:ext cx="1374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Classes réelles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4485175" y="1440825"/>
            <a:ext cx="1643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Classes prédites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8"/>
          <p:cNvSpPr/>
          <p:nvPr/>
        </p:nvSpPr>
        <p:spPr>
          <a:xfrm rot="5400000">
            <a:off x="4944325" y="-528700"/>
            <a:ext cx="244800" cy="469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Apprentissage supervisé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24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3700" y="1095600"/>
            <a:ext cx="11793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Apprentissage supervisé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les données d'apprentissage, utilisant comme input de l'algorithme, contiennent la solution désirée (= classes = labels)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Régression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24"/>
          <p:cNvGraphicFramePr/>
          <p:nvPr/>
        </p:nvGraphicFramePr>
        <p:xfrm>
          <a:off x="687313" y="34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1465950"/>
                <a:gridCol w="2262775"/>
                <a:gridCol w="3318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Classification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Nature des classes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valeurs continues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valeurs discrètes bien prédéfinies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Evaluation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Root Mean Squared Error, Mean Absolute Error, 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classification, précision, rappel, F1_score, 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975" y="2884375"/>
            <a:ext cx="3861901" cy="3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200" y="25633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>
                <a:solidFill>
                  <a:srgbClr val="980000"/>
                </a:solidFill>
              </a:rPr>
              <a:t>Régression</a:t>
            </a:r>
            <a:endParaRPr sz="8000">
              <a:solidFill>
                <a:srgbClr val="980000"/>
              </a:solidFill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1" name="Google Shape;191;p25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</a:t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0" name="Google Shape;200;p26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3700" y="1095600"/>
            <a:ext cx="11793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Quelques méthodes de régression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Régression linéaire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Arbre de décision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Arbre aléatoire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</a:t>
            </a:r>
            <a:endParaRPr/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27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11" name="Google Shape;211;p27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33700" y="1095600"/>
            <a:ext cx="11793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Quelques méthodes de régression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Régression linéaire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Arbre de décision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Arbre aléatoire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Evaluation des méthodes de régression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Root Mean Square Error (RMSE)</a:t>
            </a:r>
            <a:br>
              <a:rPr lang="fr" sz="2400"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latin typeface="Calibri"/>
                <a:ea typeface="Calibri"/>
                <a:cs typeface="Calibri"/>
                <a:sym typeface="Calibri"/>
              </a:rPr>
            </a:b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0" y="3903450"/>
            <a:ext cx="4067700" cy="7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5925875" y="3587125"/>
            <a:ext cx="36948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 nombre d'instances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classe réelle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tous les features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fonction de décision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h(x)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classe prédite par le classifieur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TP1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28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23" name="Google Shape;223;p28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1634950" y="1667600"/>
            <a:ext cx="2570400" cy="254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longitude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latitude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housing_median_age	total_rooms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total_bedrooms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population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households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median_income		ocean_proximity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690800" y="2802713"/>
            <a:ext cx="2130000" cy="4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median_house_value</a:t>
            </a:r>
            <a:endParaRPr sz="1700"/>
          </a:p>
        </p:txBody>
      </p:sp>
      <p:sp>
        <p:nvSpPr>
          <p:cNvPr id="226" name="Google Shape;226;p28"/>
          <p:cNvSpPr/>
          <p:nvPr/>
        </p:nvSpPr>
        <p:spPr>
          <a:xfrm>
            <a:off x="5622475" y="2310850"/>
            <a:ext cx="1651200" cy="1441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régression</a:t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>
            <a:off x="7273675" y="3031400"/>
            <a:ext cx="142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8"/>
          <p:cNvCxnSpPr/>
          <p:nvPr/>
        </p:nvCxnSpPr>
        <p:spPr>
          <a:xfrm>
            <a:off x="4205350" y="3027413"/>
            <a:ext cx="142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33675" y="1004525"/>
            <a:ext cx="892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Objectif : </a:t>
            </a:r>
            <a:r>
              <a:rPr lang="fr" sz="2500">
                <a:latin typeface="Calibri"/>
                <a:ea typeface="Calibri"/>
                <a:cs typeface="Calibri"/>
                <a:sym typeface="Calibri"/>
              </a:rPr>
              <a:t>prédiction du prix des maisons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103275" y="4383475"/>
            <a:ext cx="8644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Exemple de quelques instances de la base de données</a:t>
            </a: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 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50" y="4965751"/>
            <a:ext cx="9171675" cy="15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TP1</a:t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29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40" name="Google Shape;240;p29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1634950" y="1667600"/>
            <a:ext cx="2570400" cy="254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longitude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latitude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housing_median_age	total_rooms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total_bedrooms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population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households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median_income		ocean_proximity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8690800" y="2802713"/>
            <a:ext cx="2130000" cy="45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median_house_value</a:t>
            </a:r>
            <a:endParaRPr sz="1700"/>
          </a:p>
        </p:txBody>
      </p:sp>
      <p:sp>
        <p:nvSpPr>
          <p:cNvPr id="243" name="Google Shape;243;p29"/>
          <p:cNvSpPr/>
          <p:nvPr/>
        </p:nvSpPr>
        <p:spPr>
          <a:xfrm>
            <a:off x="5622475" y="2310850"/>
            <a:ext cx="1651200" cy="1441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régression</a:t>
            </a:r>
            <a:endParaRPr/>
          </a:p>
        </p:txBody>
      </p:sp>
      <p:cxnSp>
        <p:nvCxnSpPr>
          <p:cNvPr id="244" name="Google Shape;244;p29"/>
          <p:cNvCxnSpPr/>
          <p:nvPr/>
        </p:nvCxnSpPr>
        <p:spPr>
          <a:xfrm>
            <a:off x="7273675" y="3031400"/>
            <a:ext cx="142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4205350" y="3027413"/>
            <a:ext cx="142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9"/>
          <p:cNvSpPr txBox="1"/>
          <p:nvPr/>
        </p:nvSpPr>
        <p:spPr>
          <a:xfrm>
            <a:off x="33675" y="1004525"/>
            <a:ext cx="8922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Objectif : </a:t>
            </a:r>
            <a:r>
              <a:rPr lang="fr" sz="2500">
                <a:latin typeface="Calibri"/>
                <a:ea typeface="Calibri"/>
                <a:cs typeface="Calibri"/>
                <a:sym typeface="Calibri"/>
              </a:rPr>
              <a:t>prédiction du prix des maisons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103275" y="4383475"/>
            <a:ext cx="8644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Exemple de quelques instances de la base de données 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50" y="4965751"/>
            <a:ext cx="9171675" cy="15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8968975" y="4917850"/>
            <a:ext cx="1233600" cy="1607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838200" y="25633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>
                <a:solidFill>
                  <a:srgbClr val="980000"/>
                </a:solidFill>
              </a:rPr>
              <a:t>Classification</a:t>
            </a:r>
            <a:endParaRPr sz="8000">
              <a:solidFill>
                <a:srgbClr val="980000"/>
              </a:solidFill>
            </a:endParaRPr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7" name="Google Shape;257;p30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58" name="Google Shape;258;p30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38200" y="103017"/>
            <a:ext cx="10515600" cy="9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2963288" y="6521029"/>
            <a:ext cx="564900" cy="3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6" name="Google Shape;266;p31"/>
          <p:cNvSpPr txBox="1"/>
          <p:nvPr>
            <p:ph idx="10" type="dt"/>
          </p:nvPr>
        </p:nvSpPr>
        <p:spPr>
          <a:xfrm>
            <a:off x="33685" y="6525004"/>
            <a:ext cx="2743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2020-2021</a:t>
            </a:r>
            <a:endParaRPr/>
          </a:p>
        </p:txBody>
      </p:sp>
      <p:sp>
        <p:nvSpPr>
          <p:cNvPr id="267" name="Google Shape;267;p31"/>
          <p:cNvSpPr txBox="1"/>
          <p:nvPr>
            <p:ph idx="11" type="ftr"/>
          </p:nvPr>
        </p:nvSpPr>
        <p:spPr>
          <a:xfrm>
            <a:off x="4261967" y="6525003"/>
            <a:ext cx="7929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                                                                       ayoub.karine@isen-ouest.yncrea.fr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33700" y="1095600"/>
            <a:ext cx="558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</a:pPr>
            <a:r>
              <a:rPr b="1"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de méthodes de classification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1076763" y="2742350"/>
            <a:ext cx="9300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instance</a:t>
            </a:r>
            <a:endParaRPr/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2828513" y="27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{F15D51AF-4D01-4DE7-8740-143B3999EE2B}</a:tableStyleId>
              </a:tblPr>
              <a:tblGrid>
                <a:gridCol w="472125"/>
                <a:gridCol w="494675"/>
              </a:tblGrid>
              <a:tr h="3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271" name="Google Shape;271;p31"/>
          <p:cNvCxnSpPr/>
          <p:nvPr/>
        </p:nvCxnSpPr>
        <p:spPr>
          <a:xfrm>
            <a:off x="2025088" y="2959550"/>
            <a:ext cx="78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1"/>
          <p:cNvSpPr txBox="1"/>
          <p:nvPr/>
        </p:nvSpPr>
        <p:spPr>
          <a:xfrm>
            <a:off x="0" y="1779475"/>
            <a:ext cx="5388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binaire = </a:t>
            </a:r>
            <a:r>
              <a:rPr lang="fr" sz="1900">
                <a:latin typeface="Calibri"/>
                <a:ea typeface="Calibri"/>
                <a:cs typeface="Calibri"/>
                <a:sym typeface="Calibri"/>
              </a:rPr>
              <a:t>une parmi 2 classes par instance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