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ef7b320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ef7b320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ef7b320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ef7b320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f7b320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f7b320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ef7b320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ef7b320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ef7b320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ef7b320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08075" y="744575"/>
            <a:ext cx="75684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3600">
                <a:solidFill>
                  <a:srgbClr val="E2210D"/>
                </a:solidFill>
                <a:latin typeface="Calibri"/>
                <a:ea typeface="Calibri"/>
                <a:cs typeface="Calibri"/>
                <a:sym typeface="Calibri"/>
              </a:rPr>
              <a:t>Présentation des membres de l’équipe et de leur rôle</a:t>
            </a:r>
            <a:endParaRPr sz="3600">
              <a:solidFill>
                <a:srgbClr val="E2210D"/>
              </a:solidFill>
              <a:latin typeface="Calibri"/>
              <a:ea typeface="Calibri"/>
              <a:cs typeface="Calibri"/>
              <a:sym typeface="Calibri"/>
            </a:endParaRPr>
          </a:p>
        </p:txBody>
      </p:sp>
      <p:sp>
        <p:nvSpPr>
          <p:cNvPr id="55" name="Google Shape;55;p13"/>
          <p:cNvSpPr txBox="1"/>
          <p:nvPr/>
        </p:nvSpPr>
        <p:spPr>
          <a:xfrm>
            <a:off x="828300" y="138825"/>
            <a:ext cx="1703400" cy="9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100">
                <a:solidFill>
                  <a:srgbClr val="1C1C1A"/>
                </a:solidFill>
                <a:latin typeface="Calibri"/>
                <a:ea typeface="Calibri"/>
                <a:cs typeface="Calibri"/>
                <a:sym typeface="Calibri"/>
              </a:rPr>
              <a:t>S2.06 Organisation d'un travail d'équipe</a:t>
            </a:r>
            <a:endParaRPr sz="1100">
              <a:solidFill>
                <a:srgbClr val="1C1C1A"/>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fr" sz="1100">
                <a:solidFill>
                  <a:srgbClr val="1C1C1A"/>
                </a:solidFill>
                <a:latin typeface="Calibri"/>
                <a:ea typeface="Calibri"/>
                <a:cs typeface="Calibri"/>
                <a:sym typeface="Calibri"/>
              </a:rPr>
              <a:t>BUT Informatique 2024</a:t>
            </a:r>
            <a:endParaRPr sz="1100">
              <a:solidFill>
                <a:srgbClr val="1C1C1A"/>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fr" sz="1100">
                <a:solidFill>
                  <a:srgbClr val="1C1C1A"/>
                </a:solidFill>
                <a:latin typeface="Calibri"/>
                <a:ea typeface="Calibri"/>
                <a:cs typeface="Calibri"/>
                <a:sym typeface="Calibri"/>
              </a:rPr>
              <a:t>Année 1 – Semestre 2</a:t>
            </a:r>
            <a:endParaRPr sz="1100">
              <a:solidFill>
                <a:srgbClr val="1C1C1A"/>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fr" sz="1100">
                <a:solidFill>
                  <a:srgbClr val="1C1C1A"/>
                </a:solidFill>
                <a:latin typeface="Calibri"/>
                <a:ea typeface="Calibri"/>
                <a:cs typeface="Calibri"/>
                <a:sym typeface="Calibri"/>
              </a:rPr>
              <a:t>Projet 22 – FitPulse</a:t>
            </a:r>
            <a:endParaRPr sz="1100">
              <a:solidFill>
                <a:srgbClr val="1C1C1A"/>
              </a:solidFill>
              <a:latin typeface="Calibri"/>
              <a:ea typeface="Calibri"/>
              <a:cs typeface="Calibri"/>
              <a:sym typeface="Calibri"/>
            </a:endParaRPr>
          </a:p>
        </p:txBody>
      </p:sp>
      <p:sp>
        <p:nvSpPr>
          <p:cNvPr id="56" name="Google Shape;56;p13"/>
          <p:cNvSpPr txBox="1"/>
          <p:nvPr/>
        </p:nvSpPr>
        <p:spPr>
          <a:xfrm>
            <a:off x="2919100" y="2964888"/>
            <a:ext cx="3553800" cy="16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268CC3"/>
                </a:solidFill>
                <a:latin typeface="Calibri"/>
                <a:ea typeface="Calibri"/>
                <a:cs typeface="Calibri"/>
                <a:sym typeface="Calibri"/>
              </a:rPr>
              <a:t>PIGNEAUX Loris</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DESPRE-HILDEVERT Léa</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DUMAI Etienne</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KLEIN-POL Manon</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MARQUES DA SILVA Thomas</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TP3</a:t>
            </a:r>
            <a:endParaRPr>
              <a:solidFill>
                <a:srgbClr val="268CC3"/>
              </a:solidFill>
              <a:latin typeface="Calibri"/>
              <a:ea typeface="Calibri"/>
              <a:cs typeface="Calibri"/>
              <a:sym typeface="Calibri"/>
            </a:endParaRPr>
          </a:p>
          <a:p>
            <a:pPr indent="0" lvl="0" marL="0" rtl="0" algn="ctr">
              <a:spcBef>
                <a:spcPts val="0"/>
              </a:spcBef>
              <a:spcAft>
                <a:spcPts val="0"/>
              </a:spcAft>
              <a:buNone/>
            </a:pPr>
            <a:r>
              <a:t/>
            </a:r>
            <a:endParaRPr>
              <a:solidFill>
                <a:srgbClr val="268CC3"/>
              </a:solidFill>
              <a:latin typeface="Calibri"/>
              <a:ea typeface="Calibri"/>
              <a:cs typeface="Calibri"/>
              <a:sym typeface="Calibri"/>
            </a:endParaRPr>
          </a:p>
          <a:p>
            <a:pPr indent="0" lvl="0" marL="0" rtl="0" algn="ctr">
              <a:spcBef>
                <a:spcPts val="0"/>
              </a:spcBef>
              <a:spcAft>
                <a:spcPts val="0"/>
              </a:spcAft>
              <a:buNone/>
            </a:pPr>
            <a:r>
              <a:rPr lang="fr">
                <a:solidFill>
                  <a:srgbClr val="268CC3"/>
                </a:solidFill>
                <a:latin typeface="Calibri"/>
                <a:ea typeface="Calibri"/>
                <a:cs typeface="Calibri"/>
                <a:sym typeface="Calibri"/>
              </a:rPr>
              <a:t>Professeur tuteur : CHBEIR Richard</a:t>
            </a:r>
            <a:endParaRPr>
              <a:solidFill>
                <a:srgbClr val="268CC3"/>
              </a:solidFill>
              <a:latin typeface="Calibri"/>
              <a:ea typeface="Calibri"/>
              <a:cs typeface="Calibri"/>
              <a:sym typeface="Calibri"/>
            </a:endParaRPr>
          </a:p>
          <a:p>
            <a:pPr indent="0" lvl="0" marL="0" rtl="0" algn="ctr">
              <a:spcBef>
                <a:spcPts val="0"/>
              </a:spcBef>
              <a:spcAft>
                <a:spcPts val="0"/>
              </a:spcAft>
              <a:buNone/>
            </a:pPr>
            <a:r>
              <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a:solidFill>
                <a:schemeClr val="dk2"/>
              </a:solidFill>
              <a:latin typeface="Calibri"/>
              <a:ea typeface="Calibri"/>
              <a:cs typeface="Calibri"/>
              <a:sym typeface="Calibri"/>
            </a:endParaRPr>
          </a:p>
        </p:txBody>
      </p:sp>
      <p:pic>
        <p:nvPicPr>
          <p:cNvPr id="57" name="Google Shape;57;p13"/>
          <p:cNvPicPr preferRelativeResize="0"/>
          <p:nvPr/>
        </p:nvPicPr>
        <p:blipFill>
          <a:blip r:embed="rId3">
            <a:alphaModFix/>
          </a:blip>
          <a:stretch>
            <a:fillRect/>
          </a:stretch>
        </p:blipFill>
        <p:spPr>
          <a:xfrm>
            <a:off x="163701" y="138825"/>
            <a:ext cx="637875" cy="92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solidFill>
                  <a:srgbClr val="E2210D"/>
                </a:solidFill>
                <a:latin typeface="Calibri"/>
                <a:ea typeface="Calibri"/>
                <a:cs typeface="Calibri"/>
                <a:sym typeface="Calibri"/>
              </a:rPr>
              <a:t>PIGNEAUX Loris</a:t>
            </a:r>
            <a:endParaRPr>
              <a:solidFill>
                <a:srgbClr val="E2210D"/>
              </a:solidFill>
              <a:latin typeface="Calibri"/>
              <a:ea typeface="Calibri"/>
              <a:cs typeface="Calibri"/>
              <a:sym typeface="Calibri"/>
            </a:endParaRPr>
          </a:p>
        </p:txBody>
      </p:sp>
      <p:sp>
        <p:nvSpPr>
          <p:cNvPr id="63" name="Google Shape;63;p1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62500" lnSpcReduction="20000"/>
          </a:bodyPr>
          <a:lstStyle/>
          <a:p>
            <a:pPr indent="-305707" lvl="0" marL="457200" rtl="0" algn="l">
              <a:spcBef>
                <a:spcPts val="0"/>
              </a:spcBef>
              <a:spcAft>
                <a:spcPts val="0"/>
              </a:spcAft>
              <a:buClr>
                <a:srgbClr val="268CC3"/>
              </a:buClr>
              <a:buSzPct val="100000"/>
              <a:buFont typeface="Calibri"/>
              <a:buChar char="●"/>
            </a:pPr>
            <a:r>
              <a:rPr b="1" lang="fr" sz="1942">
                <a:solidFill>
                  <a:srgbClr val="268CC3"/>
                </a:solidFill>
                <a:latin typeface="Calibri"/>
                <a:ea typeface="Calibri"/>
                <a:cs typeface="Calibri"/>
                <a:sym typeface="Calibri"/>
              </a:rPr>
              <a:t>Présentation : </a:t>
            </a:r>
            <a:r>
              <a:rPr lang="fr" sz="1942">
                <a:solidFill>
                  <a:srgbClr val="1C1C1A"/>
                </a:solidFill>
                <a:latin typeface="Calibri"/>
                <a:ea typeface="Calibri"/>
                <a:cs typeface="Calibri"/>
                <a:sym typeface="Calibri"/>
              </a:rPr>
              <a:t>(5 lignes max)</a:t>
            </a:r>
            <a:endParaRPr sz="1942">
              <a:solidFill>
                <a:srgbClr val="1C1C1A"/>
              </a:solidFill>
              <a:latin typeface="Calibri"/>
              <a:ea typeface="Calibri"/>
              <a:cs typeface="Calibri"/>
              <a:sym typeface="Calibri"/>
            </a:endParaRPr>
          </a:p>
          <a:p>
            <a:pPr indent="0" lvl="0" marL="0" rtl="0" algn="l">
              <a:spcBef>
                <a:spcPts val="1200"/>
              </a:spcBef>
              <a:spcAft>
                <a:spcPts val="0"/>
              </a:spcAft>
              <a:buNone/>
            </a:pPr>
            <a:r>
              <a:rPr lang="fr" sz="1442">
                <a:solidFill>
                  <a:srgbClr val="1C1C1A"/>
                </a:solidFill>
                <a:latin typeface="Calibri"/>
                <a:ea typeface="Calibri"/>
                <a:cs typeface="Calibri"/>
                <a:sym typeface="Calibri"/>
              </a:rPr>
              <a:t>Je suis Loris Pigneaux, étudiant en informatique. Passionné de gestion de projet, j’adore encadrer une équipe et les motiver. Je suis quelqu’un de </a:t>
            </a:r>
            <a:r>
              <a:rPr lang="fr" sz="1442">
                <a:solidFill>
                  <a:srgbClr val="1C1C1A"/>
                </a:solidFill>
                <a:latin typeface="Calibri"/>
                <a:ea typeface="Calibri"/>
                <a:cs typeface="Calibri"/>
                <a:sym typeface="Calibri"/>
              </a:rPr>
              <a:t>très</a:t>
            </a:r>
            <a:r>
              <a:rPr lang="fr" sz="1442">
                <a:solidFill>
                  <a:srgbClr val="1C1C1A"/>
                </a:solidFill>
                <a:latin typeface="Calibri"/>
                <a:ea typeface="Calibri"/>
                <a:cs typeface="Calibri"/>
                <a:sym typeface="Calibri"/>
              </a:rPr>
              <a:t> encourageant ayant évolué plusieurs années dans un club de foot en tant que capitaine je n’ai pas de problèmes avec l’esprit d’équipe. J’ai de </a:t>
            </a:r>
            <a:r>
              <a:rPr lang="fr" sz="1442">
                <a:solidFill>
                  <a:srgbClr val="1C1C1A"/>
                </a:solidFill>
                <a:latin typeface="Calibri"/>
                <a:ea typeface="Calibri"/>
                <a:cs typeface="Calibri"/>
                <a:sym typeface="Calibri"/>
              </a:rPr>
              <a:t>l'affectation</a:t>
            </a:r>
            <a:r>
              <a:rPr lang="fr" sz="1442">
                <a:solidFill>
                  <a:srgbClr val="1C1C1A"/>
                </a:solidFill>
                <a:latin typeface="Calibri"/>
                <a:ea typeface="Calibri"/>
                <a:cs typeface="Calibri"/>
                <a:sym typeface="Calibri"/>
              </a:rPr>
              <a:t> également pour la gestion de </a:t>
            </a:r>
            <a:r>
              <a:rPr lang="fr" sz="1442">
                <a:solidFill>
                  <a:srgbClr val="1C1C1A"/>
                </a:solidFill>
                <a:latin typeface="Calibri"/>
                <a:ea typeface="Calibri"/>
                <a:cs typeface="Calibri"/>
                <a:sym typeface="Calibri"/>
              </a:rPr>
              <a:t>données</a:t>
            </a:r>
            <a:r>
              <a:rPr lang="fr" sz="1442">
                <a:solidFill>
                  <a:srgbClr val="1C1C1A"/>
                </a:solidFill>
                <a:latin typeface="Calibri"/>
                <a:ea typeface="Calibri"/>
                <a:cs typeface="Calibri"/>
                <a:sym typeface="Calibri"/>
              </a:rPr>
              <a:t>, ce qui me permet de pouvoir mettre en pratique mes compétences au profit d l’équipe.</a:t>
            </a:r>
            <a:endParaRPr sz="1442">
              <a:solidFill>
                <a:srgbClr val="1C1C1A"/>
              </a:solidFill>
              <a:latin typeface="Calibri"/>
              <a:ea typeface="Calibri"/>
              <a:cs typeface="Calibri"/>
              <a:sym typeface="Calibri"/>
            </a:endParaRPr>
          </a:p>
          <a:p>
            <a:pPr indent="-305707" lvl="0" marL="457200" rtl="0" algn="l">
              <a:spcBef>
                <a:spcPts val="1200"/>
              </a:spcBef>
              <a:spcAft>
                <a:spcPts val="0"/>
              </a:spcAft>
              <a:buSzPct val="100000"/>
              <a:buChar char="●"/>
            </a:pPr>
            <a:r>
              <a:rPr b="1" lang="fr" sz="1942">
                <a:solidFill>
                  <a:srgbClr val="268CC3"/>
                </a:solidFill>
                <a:latin typeface="Calibri"/>
                <a:ea typeface="Calibri"/>
                <a:cs typeface="Calibri"/>
                <a:sym typeface="Calibri"/>
              </a:rPr>
              <a:t>Rôle au sein du projet :</a:t>
            </a:r>
            <a:r>
              <a:rPr lang="fr" sz="1942">
                <a:solidFill>
                  <a:srgbClr val="268CC3"/>
                </a:solidFill>
                <a:latin typeface="Calibri"/>
                <a:ea typeface="Calibri"/>
                <a:cs typeface="Calibri"/>
                <a:sym typeface="Calibri"/>
              </a:rPr>
              <a:t> </a:t>
            </a:r>
            <a:r>
              <a:rPr lang="fr" sz="1942">
                <a:solidFill>
                  <a:srgbClr val="1C1C1A"/>
                </a:solidFill>
                <a:latin typeface="Calibri"/>
                <a:ea typeface="Calibri"/>
                <a:cs typeface="Calibri"/>
                <a:sym typeface="Calibri"/>
              </a:rPr>
              <a:t>Chef De Projet</a:t>
            </a:r>
            <a:endParaRPr sz="1942">
              <a:solidFill>
                <a:srgbClr val="1C1C1A"/>
              </a:solidFill>
              <a:latin typeface="Calibri"/>
              <a:ea typeface="Calibri"/>
              <a:cs typeface="Calibri"/>
              <a:sym typeface="Calibri"/>
            </a:endParaRPr>
          </a:p>
          <a:p>
            <a:pPr indent="0" lvl="0" marL="0" rtl="0" algn="l">
              <a:spcBef>
                <a:spcPts val="1200"/>
              </a:spcBef>
              <a:spcAft>
                <a:spcPts val="0"/>
              </a:spcAft>
              <a:buNone/>
            </a:pPr>
            <a:r>
              <a:rPr lang="fr" sz="1442">
                <a:solidFill>
                  <a:srgbClr val="1C1C1A"/>
                </a:solidFill>
                <a:latin typeface="Calibri"/>
                <a:ea typeface="Calibri"/>
                <a:cs typeface="Calibri"/>
                <a:sym typeface="Calibri"/>
              </a:rPr>
              <a:t>A l’origine de l’idée de l’application, j’accompagne mon équipe pour accomplir à bout le projet.</a:t>
            </a:r>
            <a:endParaRPr sz="1942">
              <a:solidFill>
                <a:srgbClr val="1C1C1A"/>
              </a:solidFill>
              <a:latin typeface="Calibri"/>
              <a:ea typeface="Calibri"/>
              <a:cs typeface="Calibri"/>
              <a:sym typeface="Calibri"/>
            </a:endParaRPr>
          </a:p>
          <a:p>
            <a:pPr indent="-305707" lvl="0" marL="457200" rtl="0" algn="l">
              <a:spcBef>
                <a:spcPts val="1200"/>
              </a:spcBef>
              <a:spcAft>
                <a:spcPts val="0"/>
              </a:spcAft>
              <a:buClr>
                <a:srgbClr val="268CC3"/>
              </a:buClr>
              <a:buSzPct val="100000"/>
              <a:buFont typeface="Calibri"/>
              <a:buChar char="●"/>
            </a:pPr>
            <a:r>
              <a:rPr b="1" lang="fr" sz="1942">
                <a:solidFill>
                  <a:srgbClr val="268CC3"/>
                </a:solidFill>
                <a:latin typeface="Calibri"/>
                <a:ea typeface="Calibri"/>
                <a:cs typeface="Calibri"/>
                <a:sym typeface="Calibri"/>
              </a:rPr>
              <a:t>Implication dans le projet :</a:t>
            </a:r>
            <a:endParaRPr b="1" sz="1942">
              <a:solidFill>
                <a:srgbClr val="268CC3"/>
              </a:solidFill>
              <a:latin typeface="Calibri"/>
              <a:ea typeface="Calibri"/>
              <a:cs typeface="Calibri"/>
              <a:sym typeface="Calibri"/>
            </a:endParaRPr>
          </a:p>
          <a:p>
            <a:pPr indent="0" lvl="0" marL="457200" rtl="0" algn="l">
              <a:spcBef>
                <a:spcPts val="1200"/>
              </a:spcBef>
              <a:spcAft>
                <a:spcPts val="0"/>
              </a:spcAft>
              <a:buNone/>
            </a:pPr>
            <a:r>
              <a:rPr lang="fr" sz="1442">
                <a:solidFill>
                  <a:srgbClr val="1C1C1A"/>
                </a:solidFill>
                <a:latin typeface="Calibri"/>
                <a:ea typeface="Calibri"/>
                <a:cs typeface="Calibri"/>
                <a:sym typeface="Calibri"/>
              </a:rPr>
              <a:t>Je donne les directives à mon équipe et ordonne les rôles de chacun.</a:t>
            </a:r>
            <a:endParaRPr sz="1442">
              <a:solidFill>
                <a:srgbClr val="1C1C1A"/>
              </a:solidFill>
              <a:latin typeface="Calibri"/>
              <a:ea typeface="Calibri"/>
              <a:cs typeface="Calibri"/>
              <a:sym typeface="Calibri"/>
            </a:endParaRPr>
          </a:p>
          <a:p>
            <a:pPr indent="-305707" lvl="0" marL="457200" rtl="0" algn="l">
              <a:spcBef>
                <a:spcPts val="1200"/>
              </a:spcBef>
              <a:spcAft>
                <a:spcPts val="0"/>
              </a:spcAft>
              <a:buClr>
                <a:srgbClr val="268CC3"/>
              </a:buClr>
              <a:buSzPct val="100000"/>
              <a:buFont typeface="Calibri"/>
              <a:buChar char="●"/>
            </a:pPr>
            <a:r>
              <a:rPr b="1" lang="fr" sz="1942">
                <a:solidFill>
                  <a:srgbClr val="268CC3"/>
                </a:solidFill>
                <a:latin typeface="Calibri"/>
                <a:ea typeface="Calibri"/>
                <a:cs typeface="Calibri"/>
                <a:sym typeface="Calibri"/>
              </a:rPr>
              <a:t>Compétences :</a:t>
            </a:r>
            <a:endParaRPr b="1" sz="1942">
              <a:solidFill>
                <a:srgbClr val="268CC3"/>
              </a:solidFill>
              <a:latin typeface="Calibri"/>
              <a:ea typeface="Calibri"/>
              <a:cs typeface="Calibri"/>
              <a:sym typeface="Calibri"/>
            </a:endParaRPr>
          </a:p>
          <a:p>
            <a:pPr indent="-289832" lvl="1" marL="914400" rtl="0" algn="l">
              <a:spcBef>
                <a:spcPts val="0"/>
              </a:spcBef>
              <a:spcAft>
                <a:spcPts val="0"/>
              </a:spcAft>
              <a:buSzPct val="100000"/>
              <a:buFont typeface="Calibri"/>
              <a:buChar char="○"/>
            </a:pPr>
            <a:r>
              <a:rPr lang="fr" sz="1542">
                <a:solidFill>
                  <a:srgbClr val="268CC3"/>
                </a:solidFill>
                <a:latin typeface="Calibri"/>
                <a:ea typeface="Calibri"/>
                <a:cs typeface="Calibri"/>
                <a:sym typeface="Calibri"/>
              </a:rPr>
              <a:t>Points forts</a:t>
            </a:r>
            <a:r>
              <a:rPr lang="fr" sz="1542">
                <a:solidFill>
                  <a:srgbClr val="268CC3"/>
                </a:solidFill>
                <a:latin typeface="Calibri"/>
                <a:ea typeface="Calibri"/>
                <a:cs typeface="Calibri"/>
                <a:sym typeface="Calibri"/>
              </a:rPr>
              <a:t> à valoriser</a:t>
            </a:r>
            <a:r>
              <a:rPr lang="fr" sz="1542">
                <a:solidFill>
                  <a:srgbClr val="268CC3"/>
                </a:solidFill>
                <a:latin typeface="Calibri"/>
                <a:ea typeface="Calibri"/>
                <a:cs typeface="Calibri"/>
                <a:sym typeface="Calibri"/>
              </a:rPr>
              <a:t> : </a:t>
            </a:r>
            <a:r>
              <a:rPr lang="fr" sz="1542">
                <a:solidFill>
                  <a:srgbClr val="1C1C1A"/>
                </a:solidFill>
                <a:latin typeface="Calibri"/>
                <a:ea typeface="Calibri"/>
                <a:cs typeface="Calibri"/>
                <a:sym typeface="Calibri"/>
              </a:rPr>
              <a:t>- Savoir </a:t>
            </a:r>
            <a:r>
              <a:rPr lang="fr" sz="1542">
                <a:solidFill>
                  <a:srgbClr val="1C1C1A"/>
                </a:solidFill>
                <a:latin typeface="Calibri"/>
                <a:ea typeface="Calibri"/>
                <a:cs typeface="Calibri"/>
                <a:sym typeface="Calibri"/>
              </a:rPr>
              <a:t>coordonner</a:t>
            </a:r>
            <a:r>
              <a:rPr lang="fr" sz="1542">
                <a:solidFill>
                  <a:srgbClr val="1C1C1A"/>
                </a:solidFill>
                <a:latin typeface="Calibri"/>
                <a:ea typeface="Calibri"/>
                <a:cs typeface="Calibri"/>
                <a:sym typeface="Calibri"/>
              </a:rPr>
              <a:t> une équipe pour mener un projet en groupe.</a:t>
            </a:r>
            <a:endParaRPr sz="1542">
              <a:solidFill>
                <a:srgbClr val="1C1C1A"/>
              </a:solidFill>
              <a:latin typeface="Calibri"/>
              <a:ea typeface="Calibri"/>
              <a:cs typeface="Calibri"/>
              <a:sym typeface="Calibri"/>
            </a:endParaRPr>
          </a:p>
          <a:p>
            <a:pPr indent="-289832" lvl="1" marL="914400" rtl="0" algn="l">
              <a:spcBef>
                <a:spcPts val="0"/>
              </a:spcBef>
              <a:spcAft>
                <a:spcPts val="0"/>
              </a:spcAft>
              <a:buSzPct val="100000"/>
              <a:buChar char="○"/>
            </a:pPr>
            <a:r>
              <a:rPr lang="fr" sz="1542">
                <a:solidFill>
                  <a:srgbClr val="268CC3"/>
                </a:solidFill>
                <a:latin typeface="Calibri"/>
                <a:ea typeface="Calibri"/>
                <a:cs typeface="Calibri"/>
                <a:sym typeface="Calibri"/>
              </a:rPr>
              <a:t>Points faibles : </a:t>
            </a:r>
            <a:r>
              <a:rPr b="1" lang="fr" sz="1542">
                <a:solidFill>
                  <a:srgbClr val="1C1C1A"/>
                </a:solidFill>
                <a:latin typeface="Calibri"/>
                <a:ea typeface="Calibri"/>
                <a:cs typeface="Calibri"/>
                <a:sym typeface="Calibri"/>
              </a:rPr>
              <a:t>- </a:t>
            </a:r>
            <a:r>
              <a:rPr lang="fr" sz="1542">
                <a:solidFill>
                  <a:srgbClr val="1C1C1A"/>
                </a:solidFill>
                <a:latin typeface="Calibri"/>
                <a:ea typeface="Calibri"/>
                <a:cs typeface="Calibri"/>
                <a:sym typeface="Calibri"/>
              </a:rPr>
              <a:t>Manque de créativité et savoir cerner les objectifs.</a:t>
            </a:r>
            <a:endParaRPr baseline="30000" sz="1542">
              <a:solidFill>
                <a:srgbClr val="1C1C1A"/>
              </a:solidFill>
              <a:latin typeface="Calibri"/>
              <a:ea typeface="Calibri"/>
              <a:cs typeface="Calibri"/>
              <a:sym typeface="Calibri"/>
            </a:endParaRPr>
          </a:p>
          <a:p>
            <a:pPr indent="0" lvl="0" marL="0" rtl="0" algn="l">
              <a:spcBef>
                <a:spcPts val="1200"/>
              </a:spcBef>
              <a:spcAft>
                <a:spcPts val="0"/>
              </a:spcAft>
              <a:buNone/>
            </a:pPr>
            <a:r>
              <a:t/>
            </a:r>
            <a:endParaRPr>
              <a:solidFill>
                <a:srgbClr val="268CC3"/>
              </a:solidFill>
              <a:latin typeface="Calibri"/>
              <a:ea typeface="Calibri"/>
              <a:cs typeface="Calibri"/>
              <a:sym typeface="Calibri"/>
            </a:endParaRPr>
          </a:p>
          <a:p>
            <a:pPr indent="0" lvl="0" marL="0" rtl="0" algn="l">
              <a:spcBef>
                <a:spcPts val="1200"/>
              </a:spcBef>
              <a:spcAft>
                <a:spcPts val="1200"/>
              </a:spcAft>
              <a:buNone/>
            </a:pPr>
            <a:r>
              <a:t/>
            </a:r>
            <a:endParaRPr>
              <a:solidFill>
                <a:srgbClr val="268CC3"/>
              </a:solidFill>
              <a:latin typeface="Calibri"/>
              <a:ea typeface="Calibri"/>
              <a:cs typeface="Calibri"/>
              <a:sym typeface="Calibri"/>
            </a:endParaRPr>
          </a:p>
        </p:txBody>
      </p:sp>
      <p:pic>
        <p:nvPicPr>
          <p:cNvPr id="64" name="Google Shape;64;p14"/>
          <p:cNvPicPr preferRelativeResize="0"/>
          <p:nvPr/>
        </p:nvPicPr>
        <p:blipFill>
          <a:blip r:embed="rId3">
            <a:alphaModFix/>
          </a:blip>
          <a:stretch>
            <a:fillRect/>
          </a:stretch>
        </p:blipFill>
        <p:spPr>
          <a:xfrm>
            <a:off x="6550275" y="2215125"/>
            <a:ext cx="1678325" cy="2237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rgbClr val="E2210D"/>
                </a:solidFill>
              </a:rPr>
              <a:t>DESPRE-HILDEVERT Léa</a:t>
            </a:r>
            <a:endParaRPr>
              <a:solidFill>
                <a:srgbClr val="E2210D"/>
              </a:solidFill>
            </a:endParaRPr>
          </a:p>
        </p:txBody>
      </p:sp>
      <p:sp>
        <p:nvSpPr>
          <p:cNvPr id="70" name="Google Shape;70;p15"/>
          <p:cNvSpPr txBox="1"/>
          <p:nvPr>
            <p:ph idx="1" type="body"/>
          </p:nvPr>
        </p:nvSpPr>
        <p:spPr>
          <a:xfrm>
            <a:off x="311700" y="1152475"/>
            <a:ext cx="8520600" cy="365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268CC3"/>
              </a:buClr>
              <a:buSzPts val="1800"/>
              <a:buFont typeface="Calibri"/>
              <a:buChar char="●"/>
            </a:pPr>
            <a:r>
              <a:rPr b="1" lang="fr">
                <a:solidFill>
                  <a:srgbClr val="268CC3"/>
                </a:solidFill>
                <a:latin typeface="Calibri"/>
                <a:ea typeface="Calibri"/>
                <a:cs typeface="Calibri"/>
                <a:sym typeface="Calibri"/>
              </a:rPr>
              <a:t>Présentation : </a:t>
            </a:r>
            <a:endParaRPr b="1">
              <a:solidFill>
                <a:srgbClr val="268CC3"/>
              </a:solidFill>
              <a:latin typeface="Calibri"/>
              <a:ea typeface="Calibri"/>
              <a:cs typeface="Calibri"/>
              <a:sym typeface="Calibri"/>
            </a:endParaRPr>
          </a:p>
          <a:p>
            <a:pPr indent="0" lvl="0" marL="457200" rtl="0" algn="l">
              <a:spcBef>
                <a:spcPts val="1200"/>
              </a:spcBef>
              <a:spcAft>
                <a:spcPts val="0"/>
              </a:spcAft>
              <a:buNone/>
            </a:pPr>
            <a:r>
              <a:rPr lang="fr" sz="1400">
                <a:solidFill>
                  <a:schemeClr val="dk1"/>
                </a:solidFill>
                <a:latin typeface="Calibri"/>
                <a:ea typeface="Calibri"/>
                <a:cs typeface="Calibri"/>
                <a:sym typeface="Calibri"/>
              </a:rPr>
              <a:t>Je suis intéressée par la résolution des problèmes et je souhaite m’investir dans l’équipe pour trouver la meilleur solution au projet que nous avons élaboré.</a:t>
            </a:r>
            <a:endParaRPr sz="1400">
              <a:solidFill>
                <a:schemeClr val="dk1"/>
              </a:solidFill>
              <a:latin typeface="Calibri"/>
              <a:ea typeface="Calibri"/>
              <a:cs typeface="Calibri"/>
              <a:sym typeface="Calibri"/>
            </a:endParaRPr>
          </a:p>
          <a:p>
            <a:pPr indent="-342900" lvl="0" marL="457200" rtl="0" algn="l">
              <a:spcBef>
                <a:spcPts val="1200"/>
              </a:spcBef>
              <a:spcAft>
                <a:spcPts val="0"/>
              </a:spcAft>
              <a:buSzPts val="1800"/>
              <a:buChar char="●"/>
            </a:pPr>
            <a:r>
              <a:rPr b="1" lang="fr" sz="1500">
                <a:solidFill>
                  <a:srgbClr val="268CC3"/>
                </a:solidFill>
                <a:latin typeface="Calibri"/>
                <a:ea typeface="Calibri"/>
                <a:cs typeface="Calibri"/>
                <a:sym typeface="Calibri"/>
              </a:rPr>
              <a:t>Rôle au sein du projet</a:t>
            </a:r>
            <a:r>
              <a:rPr b="1" lang="fr">
                <a:solidFill>
                  <a:srgbClr val="268CC3"/>
                </a:solidFill>
                <a:latin typeface="Calibri"/>
                <a:ea typeface="Calibri"/>
                <a:cs typeface="Calibri"/>
                <a:sym typeface="Calibri"/>
              </a:rPr>
              <a:t> :</a:t>
            </a:r>
            <a:r>
              <a:rPr lang="fr">
                <a:solidFill>
                  <a:srgbClr val="268CC3"/>
                </a:solidFill>
                <a:latin typeface="Calibri"/>
                <a:ea typeface="Calibri"/>
                <a:cs typeface="Calibri"/>
                <a:sym typeface="Calibri"/>
              </a:rPr>
              <a:t> </a:t>
            </a:r>
            <a:r>
              <a:rPr lang="fr" sz="1500">
                <a:solidFill>
                  <a:srgbClr val="1C1C1A"/>
                </a:solidFill>
                <a:latin typeface="Calibri"/>
                <a:ea typeface="Calibri"/>
                <a:cs typeface="Calibri"/>
                <a:sym typeface="Calibri"/>
              </a:rPr>
              <a:t>Analyste-programmeur</a:t>
            </a:r>
            <a:endParaRPr b="1" sz="1200">
              <a:solidFill>
                <a:srgbClr val="1C1C1A"/>
              </a:solidFill>
              <a:latin typeface="Calibri"/>
              <a:ea typeface="Calibri"/>
              <a:cs typeface="Calibri"/>
              <a:sym typeface="Calibri"/>
            </a:endParaRPr>
          </a:p>
          <a:p>
            <a:pPr indent="-342900" lvl="0" marL="457200" rtl="0" algn="l">
              <a:spcBef>
                <a:spcPts val="0"/>
              </a:spcBef>
              <a:spcAft>
                <a:spcPts val="0"/>
              </a:spcAft>
              <a:buClr>
                <a:srgbClr val="268CC3"/>
              </a:buClr>
              <a:buSzPts val="1800"/>
              <a:buChar char="●"/>
            </a:pPr>
            <a:r>
              <a:rPr b="1" lang="fr" sz="1500">
                <a:solidFill>
                  <a:srgbClr val="268CC3"/>
                </a:solidFill>
                <a:latin typeface="Calibri"/>
                <a:ea typeface="Calibri"/>
                <a:cs typeface="Calibri"/>
                <a:sym typeface="Calibri"/>
              </a:rPr>
              <a:t>Implication dans le projet :</a:t>
            </a:r>
            <a:r>
              <a:rPr b="1" lang="fr" sz="1600">
                <a:solidFill>
                  <a:srgbClr val="268CC3"/>
                </a:solidFill>
                <a:latin typeface="Calibri"/>
                <a:ea typeface="Calibri"/>
                <a:cs typeface="Calibri"/>
                <a:sym typeface="Calibri"/>
              </a:rPr>
              <a:t> </a:t>
            </a:r>
            <a:r>
              <a:rPr lang="fr" sz="1100">
                <a:solidFill>
                  <a:srgbClr val="1C1C1A"/>
                </a:solidFill>
                <a:latin typeface="Calibri"/>
                <a:ea typeface="Calibri"/>
                <a:cs typeface="Calibri"/>
                <a:sym typeface="Calibri"/>
              </a:rPr>
              <a:t>Je me charge de </a:t>
            </a:r>
            <a:r>
              <a:rPr lang="fr" sz="1100">
                <a:solidFill>
                  <a:srgbClr val="1C1C1A"/>
                </a:solidFill>
                <a:latin typeface="Calibri"/>
                <a:ea typeface="Calibri"/>
                <a:cs typeface="Calibri"/>
                <a:sym typeface="Calibri"/>
              </a:rPr>
              <a:t>s'assurer</a:t>
            </a:r>
            <a:r>
              <a:rPr lang="fr" sz="1100">
                <a:solidFill>
                  <a:srgbClr val="1C1C1A"/>
                </a:solidFill>
                <a:latin typeface="Calibri"/>
                <a:ea typeface="Calibri"/>
                <a:cs typeface="Calibri"/>
                <a:sym typeface="Calibri"/>
              </a:rPr>
              <a:t> que notre projet suive les objectifs que l’on s’est fixé</a:t>
            </a:r>
            <a:r>
              <a:rPr lang="fr">
                <a:solidFill>
                  <a:srgbClr val="1C1C1A"/>
                </a:solidFill>
                <a:latin typeface="Calibri"/>
                <a:ea typeface="Calibri"/>
                <a:cs typeface="Calibri"/>
                <a:sym typeface="Calibri"/>
              </a:rPr>
              <a:t> </a:t>
            </a:r>
            <a:endParaRPr>
              <a:solidFill>
                <a:srgbClr val="1C1C1A"/>
              </a:solidFill>
              <a:latin typeface="Calibri"/>
              <a:ea typeface="Calibri"/>
              <a:cs typeface="Calibri"/>
              <a:sym typeface="Calibri"/>
            </a:endParaRPr>
          </a:p>
          <a:p>
            <a:pPr indent="-323850" lvl="0" marL="457200" rtl="0" algn="l">
              <a:spcBef>
                <a:spcPts val="0"/>
              </a:spcBef>
              <a:spcAft>
                <a:spcPts val="0"/>
              </a:spcAft>
              <a:buClr>
                <a:srgbClr val="268CC3"/>
              </a:buClr>
              <a:buSzPts val="1500"/>
              <a:buFont typeface="Calibri"/>
              <a:buChar char="●"/>
            </a:pPr>
            <a:r>
              <a:rPr b="1" lang="fr" sz="1500">
                <a:solidFill>
                  <a:srgbClr val="268CC3"/>
                </a:solidFill>
                <a:latin typeface="Calibri"/>
                <a:ea typeface="Calibri"/>
                <a:cs typeface="Calibri"/>
                <a:sym typeface="Calibri"/>
              </a:rPr>
              <a:t>Compétences :</a:t>
            </a:r>
            <a:endParaRPr b="1" sz="1500">
              <a:solidFill>
                <a:srgbClr val="268CC3"/>
              </a:solidFill>
              <a:latin typeface="Calibri"/>
              <a:ea typeface="Calibri"/>
              <a:cs typeface="Calibri"/>
              <a:sym typeface="Calibri"/>
            </a:endParaRPr>
          </a:p>
          <a:p>
            <a:pPr indent="-323850" lvl="1" marL="914400" rtl="0" algn="l">
              <a:spcBef>
                <a:spcPts val="0"/>
              </a:spcBef>
              <a:spcAft>
                <a:spcPts val="0"/>
              </a:spcAft>
              <a:buClr>
                <a:srgbClr val="268CC3"/>
              </a:buClr>
              <a:buSzPts val="1500"/>
              <a:buFont typeface="Calibri"/>
              <a:buChar char="○"/>
            </a:pPr>
            <a:r>
              <a:rPr lang="fr" sz="1500">
                <a:solidFill>
                  <a:srgbClr val="268CC3"/>
                </a:solidFill>
                <a:latin typeface="Calibri"/>
                <a:ea typeface="Calibri"/>
                <a:cs typeface="Calibri"/>
                <a:sym typeface="Calibri"/>
              </a:rPr>
              <a:t>Points forts à valoriser:</a:t>
            </a:r>
            <a:endParaRPr sz="1500">
              <a:solidFill>
                <a:srgbClr val="268CC3"/>
              </a:solidFill>
              <a:latin typeface="Calibri"/>
              <a:ea typeface="Calibri"/>
              <a:cs typeface="Calibri"/>
              <a:sym typeface="Calibri"/>
            </a:endParaRPr>
          </a:p>
          <a:p>
            <a:pPr indent="-298450" lvl="3" marL="1828800" rtl="0" algn="l">
              <a:spcBef>
                <a:spcPts val="0"/>
              </a:spcBef>
              <a:spcAft>
                <a:spcPts val="0"/>
              </a:spcAft>
              <a:buClr>
                <a:schemeClr val="dk1"/>
              </a:buClr>
              <a:buSzPts val="1100"/>
              <a:buFont typeface="Calibri"/>
              <a:buChar char="●"/>
            </a:pPr>
            <a:r>
              <a:rPr lang="fr" sz="1100">
                <a:solidFill>
                  <a:schemeClr val="dk1"/>
                </a:solidFill>
                <a:latin typeface="Calibri"/>
                <a:ea typeface="Calibri"/>
                <a:cs typeface="Calibri"/>
                <a:sym typeface="Calibri"/>
              </a:rPr>
              <a:t>Reste calme sous pression</a:t>
            </a:r>
            <a:endParaRPr sz="1100">
              <a:solidFill>
                <a:schemeClr val="dk1"/>
              </a:solidFill>
              <a:latin typeface="Calibri"/>
              <a:ea typeface="Calibri"/>
              <a:cs typeface="Calibri"/>
              <a:sym typeface="Calibri"/>
            </a:endParaRPr>
          </a:p>
          <a:p>
            <a:pPr indent="-298450" lvl="3" marL="1828800" rtl="0" algn="l">
              <a:spcBef>
                <a:spcPts val="0"/>
              </a:spcBef>
              <a:spcAft>
                <a:spcPts val="0"/>
              </a:spcAft>
              <a:buClr>
                <a:schemeClr val="dk1"/>
              </a:buClr>
              <a:buSzPts val="1100"/>
              <a:buChar char="●"/>
            </a:pPr>
            <a:r>
              <a:rPr lang="fr" sz="1100">
                <a:solidFill>
                  <a:schemeClr val="dk1"/>
                </a:solidFill>
                <a:latin typeface="Calibri"/>
                <a:ea typeface="Calibri"/>
                <a:cs typeface="Calibri"/>
                <a:sym typeface="Calibri"/>
              </a:rPr>
              <a:t>M</a:t>
            </a:r>
            <a:r>
              <a:rPr lang="fr" sz="1100">
                <a:solidFill>
                  <a:srgbClr val="1C1C1A"/>
                </a:solidFill>
                <a:latin typeface="Calibri"/>
                <a:ea typeface="Calibri"/>
                <a:cs typeface="Calibri"/>
                <a:sym typeface="Calibri"/>
              </a:rPr>
              <a:t>aîtrise de plusieurs langages de programmation, dont Python et C++. </a:t>
            </a:r>
            <a:endParaRPr sz="1500">
              <a:solidFill>
                <a:srgbClr val="268CC3"/>
              </a:solidFill>
              <a:latin typeface="Calibri"/>
              <a:ea typeface="Calibri"/>
              <a:cs typeface="Calibri"/>
              <a:sym typeface="Calibri"/>
            </a:endParaRPr>
          </a:p>
          <a:p>
            <a:pPr indent="-298450" lvl="3" marL="1828800" rtl="0" algn="l">
              <a:spcBef>
                <a:spcPts val="0"/>
              </a:spcBef>
              <a:spcAft>
                <a:spcPts val="0"/>
              </a:spcAft>
              <a:buClr>
                <a:schemeClr val="dk1"/>
              </a:buClr>
              <a:buSzPts val="1100"/>
              <a:buFont typeface="Calibri"/>
              <a:buChar char="●"/>
            </a:pPr>
            <a:r>
              <a:rPr lang="fr" sz="1100">
                <a:solidFill>
                  <a:schemeClr val="dk1"/>
                </a:solidFill>
                <a:latin typeface="Calibri"/>
                <a:ea typeface="Calibri"/>
                <a:cs typeface="Calibri"/>
                <a:sym typeface="Calibri"/>
              </a:rPr>
              <a:t>A l’écoute des remarques et avis faits sur le projet</a:t>
            </a:r>
            <a:endParaRPr sz="1100">
              <a:solidFill>
                <a:schemeClr val="dk1"/>
              </a:solidFill>
              <a:latin typeface="Calibri"/>
              <a:ea typeface="Calibri"/>
              <a:cs typeface="Calibri"/>
              <a:sym typeface="Calibri"/>
            </a:endParaRPr>
          </a:p>
          <a:p>
            <a:pPr indent="-323850" lvl="1" marL="914400" rtl="0" algn="l">
              <a:spcBef>
                <a:spcPts val="0"/>
              </a:spcBef>
              <a:spcAft>
                <a:spcPts val="0"/>
              </a:spcAft>
              <a:buClr>
                <a:srgbClr val="268CC3"/>
              </a:buClr>
              <a:buSzPts val="1500"/>
              <a:buFont typeface="Calibri"/>
              <a:buChar char="○"/>
            </a:pPr>
            <a:r>
              <a:rPr lang="fr" sz="1500">
                <a:solidFill>
                  <a:srgbClr val="268CC3"/>
                </a:solidFill>
                <a:latin typeface="Calibri"/>
                <a:ea typeface="Calibri"/>
                <a:cs typeface="Calibri"/>
                <a:sym typeface="Calibri"/>
              </a:rPr>
              <a:t>Points faibles :</a:t>
            </a:r>
            <a:endParaRPr sz="1500">
              <a:solidFill>
                <a:srgbClr val="268CC3"/>
              </a:solidFill>
              <a:latin typeface="Calibri"/>
              <a:ea typeface="Calibri"/>
              <a:cs typeface="Calibri"/>
              <a:sym typeface="Calibri"/>
            </a:endParaRPr>
          </a:p>
          <a:p>
            <a:pPr indent="-298450" lvl="3" marL="1828800" rtl="0" algn="l">
              <a:spcBef>
                <a:spcPts val="0"/>
              </a:spcBef>
              <a:spcAft>
                <a:spcPts val="0"/>
              </a:spcAft>
              <a:buClr>
                <a:schemeClr val="dk1"/>
              </a:buClr>
              <a:buSzPts val="1100"/>
              <a:buFont typeface="Calibri"/>
              <a:buChar char="●"/>
            </a:pPr>
            <a:r>
              <a:rPr lang="fr" sz="1100">
                <a:solidFill>
                  <a:schemeClr val="dk1"/>
                </a:solidFill>
                <a:latin typeface="Calibri"/>
                <a:ea typeface="Calibri"/>
                <a:cs typeface="Calibri"/>
                <a:sym typeface="Calibri"/>
              </a:rPr>
              <a:t>Fait souvent les choses au dernier moment</a:t>
            </a:r>
            <a:endParaRPr sz="1100">
              <a:solidFill>
                <a:schemeClr val="dk1"/>
              </a:solidFill>
              <a:latin typeface="Calibri"/>
              <a:ea typeface="Calibri"/>
              <a:cs typeface="Calibri"/>
              <a:sym typeface="Calibri"/>
            </a:endParaRPr>
          </a:p>
          <a:p>
            <a:pPr indent="-298450" lvl="3" marL="1828800" rtl="0" algn="l">
              <a:spcBef>
                <a:spcPts val="0"/>
              </a:spcBef>
              <a:spcAft>
                <a:spcPts val="0"/>
              </a:spcAft>
              <a:buClr>
                <a:schemeClr val="dk1"/>
              </a:buClr>
              <a:buSzPts val="1100"/>
              <a:buFont typeface="Calibri"/>
              <a:buChar char="●"/>
            </a:pPr>
            <a:r>
              <a:rPr lang="fr" sz="1100">
                <a:solidFill>
                  <a:srgbClr val="1C1C1A"/>
                </a:solidFill>
                <a:latin typeface="Calibri"/>
                <a:ea typeface="Calibri"/>
                <a:cs typeface="Calibri"/>
                <a:sym typeface="Calibri"/>
              </a:rPr>
              <a:t>Manque d’expérience en conception d’interfaces utilisateurs</a:t>
            </a:r>
            <a:endParaRPr sz="1100">
              <a:solidFill>
                <a:srgbClr val="1C1C1A"/>
              </a:solidFill>
              <a:latin typeface="Calibri"/>
              <a:ea typeface="Calibri"/>
              <a:cs typeface="Calibri"/>
              <a:sym typeface="Calibri"/>
            </a:endParaRPr>
          </a:p>
          <a:p>
            <a:pPr indent="-298450" lvl="3" marL="1828800" rtl="0" algn="l">
              <a:spcBef>
                <a:spcPts val="0"/>
              </a:spcBef>
              <a:spcAft>
                <a:spcPts val="0"/>
              </a:spcAft>
              <a:buClr>
                <a:schemeClr val="dk1"/>
              </a:buClr>
              <a:buSzPts val="1100"/>
              <a:buFont typeface="Calibri"/>
              <a:buChar char="●"/>
            </a:pPr>
            <a:r>
              <a:rPr lang="fr" sz="1100">
                <a:solidFill>
                  <a:srgbClr val="1C1C1A"/>
                </a:solidFill>
                <a:latin typeface="Calibri"/>
                <a:ea typeface="Calibri"/>
                <a:cs typeface="Calibri"/>
                <a:sym typeface="Calibri"/>
              </a:rPr>
              <a:t>Pas très efficace lorsqu’un projet ne m’intéresse pas</a:t>
            </a:r>
            <a:endParaRPr>
              <a:solidFill>
                <a:srgbClr val="268CC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rgbClr val="E2210D"/>
                </a:solidFill>
              </a:rPr>
              <a:t>DUMAI Etienne</a:t>
            </a:r>
            <a:endParaRPr>
              <a:solidFill>
                <a:srgbClr val="E2210D"/>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298450" lvl="0" marL="457200" rtl="0" algn="l">
              <a:lnSpc>
                <a:spcPct val="100000"/>
              </a:lnSpc>
              <a:spcBef>
                <a:spcPts val="1000"/>
              </a:spcBef>
              <a:spcAft>
                <a:spcPts val="0"/>
              </a:spcAft>
              <a:buSzPct val="100000"/>
              <a:buFont typeface="Calibri"/>
              <a:buChar char="●"/>
            </a:pPr>
            <a:r>
              <a:rPr b="1" lang="fr" sz="4400">
                <a:solidFill>
                  <a:srgbClr val="268CC3"/>
                </a:solidFill>
                <a:latin typeface="Calibri"/>
                <a:ea typeface="Calibri"/>
                <a:cs typeface="Calibri"/>
                <a:sym typeface="Calibri"/>
              </a:rPr>
              <a:t>Présentation :</a:t>
            </a:r>
            <a:r>
              <a:rPr lang="fr" sz="4400">
                <a:solidFill>
                  <a:srgbClr val="268CC3"/>
                </a:solidFill>
                <a:latin typeface="Calibri"/>
                <a:ea typeface="Calibri"/>
                <a:cs typeface="Calibri"/>
                <a:sym typeface="Calibri"/>
              </a:rPr>
              <a:t> </a:t>
            </a:r>
            <a:r>
              <a:rPr lang="fr" sz="4400">
                <a:solidFill>
                  <a:srgbClr val="1C1C1A"/>
                </a:solidFill>
                <a:latin typeface="Calibri"/>
                <a:ea typeface="Calibri"/>
                <a:cs typeface="Calibri"/>
                <a:sym typeface="Calibri"/>
              </a:rPr>
              <a:t>Je suis passionné par le développement en tous ses points que ça soit dans la partie front-end comme back-end, et la résolution de problèmes complexes informatique.</a:t>
            </a:r>
            <a:endParaRPr sz="4400">
              <a:solidFill>
                <a:srgbClr val="1C1C1A"/>
              </a:solidFill>
              <a:latin typeface="Calibri"/>
              <a:ea typeface="Calibri"/>
              <a:cs typeface="Calibri"/>
              <a:sym typeface="Calibri"/>
            </a:endParaRPr>
          </a:p>
          <a:p>
            <a:pPr indent="-298450" lvl="0" marL="457200" rtl="0" algn="l">
              <a:lnSpc>
                <a:spcPct val="100000"/>
              </a:lnSpc>
              <a:spcBef>
                <a:spcPts val="1200"/>
              </a:spcBef>
              <a:spcAft>
                <a:spcPts val="0"/>
              </a:spcAft>
              <a:buSzPct val="100000"/>
              <a:buFont typeface="Calibri"/>
              <a:buChar char="●"/>
            </a:pPr>
            <a:r>
              <a:rPr b="1" lang="fr" sz="4400">
                <a:solidFill>
                  <a:srgbClr val="268CC3"/>
                </a:solidFill>
                <a:latin typeface="Calibri"/>
                <a:ea typeface="Calibri"/>
                <a:cs typeface="Calibri"/>
                <a:sym typeface="Calibri"/>
              </a:rPr>
              <a:t>Rôle au sein du projet :</a:t>
            </a:r>
            <a:r>
              <a:rPr lang="fr" sz="4400">
                <a:solidFill>
                  <a:srgbClr val="268CC3"/>
                </a:solidFill>
                <a:latin typeface="Calibri"/>
                <a:ea typeface="Calibri"/>
                <a:cs typeface="Calibri"/>
                <a:sym typeface="Calibri"/>
              </a:rPr>
              <a:t> </a:t>
            </a:r>
            <a:r>
              <a:rPr lang="fr" sz="4400">
                <a:solidFill>
                  <a:srgbClr val="1C1C1A"/>
                </a:solidFill>
                <a:latin typeface="Calibri"/>
                <a:ea typeface="Calibri"/>
                <a:cs typeface="Calibri"/>
                <a:sym typeface="Calibri"/>
              </a:rPr>
              <a:t>Programmeur</a:t>
            </a:r>
            <a:endParaRPr sz="4400">
              <a:solidFill>
                <a:srgbClr val="268CC3"/>
              </a:solidFill>
              <a:latin typeface="Calibri"/>
              <a:ea typeface="Calibri"/>
              <a:cs typeface="Calibri"/>
              <a:sym typeface="Calibri"/>
            </a:endParaRPr>
          </a:p>
          <a:p>
            <a:pPr indent="-298450" lvl="0" marL="457200" rtl="0" algn="l">
              <a:lnSpc>
                <a:spcPct val="100000"/>
              </a:lnSpc>
              <a:spcBef>
                <a:spcPts val="1200"/>
              </a:spcBef>
              <a:spcAft>
                <a:spcPts val="0"/>
              </a:spcAft>
              <a:buClr>
                <a:srgbClr val="268CC3"/>
              </a:buClr>
              <a:buSzPct val="100000"/>
              <a:buFont typeface="Calibri"/>
              <a:buChar char="●"/>
            </a:pPr>
            <a:r>
              <a:rPr b="1" lang="fr" sz="4400">
                <a:solidFill>
                  <a:srgbClr val="268CC3"/>
                </a:solidFill>
                <a:latin typeface="Calibri"/>
                <a:ea typeface="Calibri"/>
                <a:cs typeface="Calibri"/>
                <a:sym typeface="Calibri"/>
              </a:rPr>
              <a:t>Implication dans le projet :</a:t>
            </a:r>
            <a:r>
              <a:rPr lang="fr" sz="4400">
                <a:solidFill>
                  <a:srgbClr val="268CC3"/>
                </a:solidFill>
                <a:latin typeface="Calibri"/>
                <a:ea typeface="Calibri"/>
                <a:cs typeface="Calibri"/>
                <a:sym typeface="Calibri"/>
              </a:rPr>
              <a:t> </a:t>
            </a:r>
            <a:r>
              <a:rPr lang="fr" sz="4400">
                <a:solidFill>
                  <a:schemeClr val="dk1"/>
                </a:solidFill>
                <a:latin typeface="Calibri"/>
                <a:ea typeface="Calibri"/>
                <a:cs typeface="Calibri"/>
                <a:sym typeface="Calibri"/>
              </a:rPr>
              <a:t>Je suis impliqué dans le projet sur la parti back-end pour compléter mes collègues mais aussi dans la partie front-end qui se traduit par les interfaces et ce que l’utilisateur voit le plus sur l’application.</a:t>
            </a:r>
            <a:endParaRPr sz="4400">
              <a:solidFill>
                <a:schemeClr val="dk1"/>
              </a:solidFill>
              <a:highlight>
                <a:schemeClr val="lt1"/>
              </a:highlight>
              <a:latin typeface="Calibri"/>
              <a:ea typeface="Calibri"/>
              <a:cs typeface="Calibri"/>
              <a:sym typeface="Calibri"/>
            </a:endParaRPr>
          </a:p>
          <a:p>
            <a:pPr indent="-298450" lvl="0" marL="457200" rtl="0" algn="l">
              <a:lnSpc>
                <a:spcPct val="100000"/>
              </a:lnSpc>
              <a:spcBef>
                <a:spcPts val="1000"/>
              </a:spcBef>
              <a:spcAft>
                <a:spcPts val="0"/>
              </a:spcAft>
              <a:buClr>
                <a:srgbClr val="268CC3"/>
              </a:buClr>
              <a:buSzPct val="100000"/>
              <a:buFont typeface="Calibri"/>
              <a:buChar char="●"/>
            </a:pPr>
            <a:r>
              <a:rPr b="1" lang="fr" sz="4400">
                <a:solidFill>
                  <a:srgbClr val="268CC3"/>
                </a:solidFill>
                <a:latin typeface="Calibri"/>
                <a:ea typeface="Calibri"/>
                <a:cs typeface="Calibri"/>
                <a:sym typeface="Calibri"/>
              </a:rPr>
              <a:t>Compétences :</a:t>
            </a:r>
            <a:endParaRPr b="1" sz="4400">
              <a:solidFill>
                <a:srgbClr val="268CC3"/>
              </a:solidFill>
              <a:latin typeface="Calibri"/>
              <a:ea typeface="Calibri"/>
              <a:cs typeface="Calibri"/>
              <a:sym typeface="Calibri"/>
            </a:endParaRPr>
          </a:p>
          <a:p>
            <a:pPr indent="-298450" lvl="1" marL="914400" rtl="0" algn="l">
              <a:lnSpc>
                <a:spcPct val="100000"/>
              </a:lnSpc>
              <a:spcBef>
                <a:spcPts val="1000"/>
              </a:spcBef>
              <a:spcAft>
                <a:spcPts val="0"/>
              </a:spcAft>
              <a:buClr>
                <a:srgbClr val="268CC3"/>
              </a:buClr>
              <a:buSzPct val="100000"/>
              <a:buFont typeface="Calibri"/>
              <a:buChar char="○"/>
            </a:pPr>
            <a:r>
              <a:rPr lang="fr" sz="4400">
                <a:solidFill>
                  <a:srgbClr val="268CC3"/>
                </a:solidFill>
                <a:latin typeface="Calibri"/>
                <a:ea typeface="Calibri"/>
                <a:cs typeface="Calibri"/>
                <a:sym typeface="Calibri"/>
              </a:rPr>
              <a:t>Points forts à valoriser: </a:t>
            </a:r>
            <a:endParaRPr sz="4400">
              <a:solidFill>
                <a:srgbClr val="268CC3"/>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ct val="100000"/>
              <a:buFont typeface="Calibri"/>
              <a:buChar char="■"/>
            </a:pPr>
            <a:r>
              <a:rPr lang="fr" sz="4400">
                <a:solidFill>
                  <a:srgbClr val="1C1C1A"/>
                </a:solidFill>
                <a:latin typeface="Calibri"/>
                <a:ea typeface="Calibri"/>
                <a:cs typeface="Calibri"/>
                <a:sym typeface="Calibri"/>
              </a:rPr>
              <a:t>Maîtrise de plusieurs langages de programmation, dont Python, C++, HTML et CSS. </a:t>
            </a:r>
            <a:endParaRPr sz="4400">
              <a:solidFill>
                <a:srgbClr val="1C1C1A"/>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ct val="100000"/>
              <a:buFont typeface="Calibri"/>
              <a:buChar char="■"/>
            </a:pPr>
            <a:r>
              <a:rPr lang="fr" sz="4400">
                <a:solidFill>
                  <a:srgbClr val="1C1C1A"/>
                </a:solidFill>
                <a:latin typeface="Calibri"/>
                <a:ea typeface="Calibri"/>
                <a:cs typeface="Calibri"/>
                <a:sym typeface="Calibri"/>
              </a:rPr>
              <a:t>Capacité à raisonner pour résoudre des problème informatique complexes</a:t>
            </a:r>
            <a:endParaRPr sz="4400">
              <a:solidFill>
                <a:srgbClr val="1C1C1A"/>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ct val="100000"/>
              <a:buFont typeface="Calibri"/>
              <a:buChar char="■"/>
            </a:pPr>
            <a:r>
              <a:rPr lang="fr" sz="4400">
                <a:solidFill>
                  <a:srgbClr val="1C1C1A"/>
                </a:solidFill>
                <a:latin typeface="Calibri"/>
                <a:ea typeface="Calibri"/>
                <a:cs typeface="Calibri"/>
                <a:sym typeface="Calibri"/>
              </a:rPr>
              <a:t>Bonne compréhension des concepts de développement logiciel et de l'architecture des systèmes.</a:t>
            </a:r>
            <a:endParaRPr sz="4400">
              <a:solidFill>
                <a:srgbClr val="1C1C1A"/>
              </a:solidFill>
              <a:latin typeface="Calibri"/>
              <a:ea typeface="Calibri"/>
              <a:cs typeface="Calibri"/>
              <a:sym typeface="Calibri"/>
            </a:endParaRPr>
          </a:p>
          <a:p>
            <a:pPr indent="-298450" lvl="1" marL="914400" rtl="0" algn="l">
              <a:lnSpc>
                <a:spcPct val="100000"/>
              </a:lnSpc>
              <a:spcBef>
                <a:spcPts val="1000"/>
              </a:spcBef>
              <a:spcAft>
                <a:spcPts val="0"/>
              </a:spcAft>
              <a:buClr>
                <a:srgbClr val="268CC3"/>
              </a:buClr>
              <a:buSzPct val="100000"/>
              <a:buFont typeface="Calibri"/>
              <a:buChar char="○"/>
            </a:pPr>
            <a:r>
              <a:rPr lang="fr" sz="4400">
                <a:solidFill>
                  <a:srgbClr val="268CC3"/>
                </a:solidFill>
                <a:latin typeface="Calibri"/>
                <a:ea typeface="Calibri"/>
                <a:cs typeface="Calibri"/>
                <a:sym typeface="Calibri"/>
              </a:rPr>
              <a:t>Points faibles :</a:t>
            </a:r>
            <a:endParaRPr sz="4400">
              <a:solidFill>
                <a:srgbClr val="268CC3"/>
              </a:solidFill>
              <a:latin typeface="Calibri"/>
              <a:ea typeface="Calibri"/>
              <a:cs typeface="Calibri"/>
              <a:sym typeface="Calibri"/>
            </a:endParaRPr>
          </a:p>
          <a:p>
            <a:pPr indent="-298450" lvl="2" marL="1371600" rtl="0" algn="l">
              <a:lnSpc>
                <a:spcPct val="100000"/>
              </a:lnSpc>
              <a:spcBef>
                <a:spcPts val="1000"/>
              </a:spcBef>
              <a:spcAft>
                <a:spcPts val="0"/>
              </a:spcAft>
              <a:buClr>
                <a:srgbClr val="0D0D0D"/>
              </a:buClr>
              <a:buSzPct val="100000"/>
              <a:buFont typeface="Calibri"/>
              <a:buChar char="■"/>
            </a:pPr>
            <a:r>
              <a:rPr lang="fr" sz="4400">
                <a:solidFill>
                  <a:srgbClr val="0D0D0D"/>
                </a:solidFill>
                <a:highlight>
                  <a:schemeClr val="lt1"/>
                </a:highlight>
                <a:latin typeface="Calibri"/>
                <a:ea typeface="Calibri"/>
                <a:cs typeface="Calibri"/>
                <a:sym typeface="Calibri"/>
              </a:rPr>
              <a:t>j’ai beaucoup de mal à déléguer le travail..</a:t>
            </a:r>
            <a:endParaRPr sz="4400">
              <a:solidFill>
                <a:srgbClr val="0D0D0D"/>
              </a:solidFill>
              <a:highlight>
                <a:schemeClr val="lt1"/>
              </a:highlight>
              <a:latin typeface="Calibri"/>
              <a:ea typeface="Calibri"/>
              <a:cs typeface="Calibri"/>
              <a:sym typeface="Calibri"/>
            </a:endParaRPr>
          </a:p>
          <a:p>
            <a:pPr indent="-298450" lvl="2" marL="1371600" rtl="0" algn="l">
              <a:lnSpc>
                <a:spcPct val="100000"/>
              </a:lnSpc>
              <a:spcBef>
                <a:spcPts val="1000"/>
              </a:spcBef>
              <a:spcAft>
                <a:spcPts val="0"/>
              </a:spcAft>
              <a:buClr>
                <a:srgbClr val="0D0D0D"/>
              </a:buClr>
              <a:buSzPct val="100000"/>
              <a:buFont typeface="Calibri"/>
              <a:buChar char="■"/>
            </a:pPr>
            <a:r>
              <a:rPr lang="fr" sz="4400">
                <a:solidFill>
                  <a:srgbClr val="0D0D0D"/>
                </a:solidFill>
                <a:highlight>
                  <a:schemeClr val="lt1"/>
                </a:highlight>
                <a:latin typeface="Calibri"/>
                <a:ea typeface="Calibri"/>
                <a:cs typeface="Calibri"/>
                <a:sym typeface="Calibri"/>
              </a:rPr>
              <a:t>Quand je fais quelque chose que je n’aime pas je ne suis pas du tout motivé pour le faire.</a:t>
            </a:r>
            <a:endParaRPr sz="4400">
              <a:solidFill>
                <a:srgbClr val="0D0D0D"/>
              </a:solidFill>
              <a:highlight>
                <a:schemeClr val="lt1"/>
              </a:highlight>
              <a:latin typeface="Calibri"/>
              <a:ea typeface="Calibri"/>
              <a:cs typeface="Calibri"/>
              <a:sym typeface="Calibri"/>
            </a:endParaRPr>
          </a:p>
          <a:p>
            <a:pPr indent="0" lvl="0" marL="0" rtl="0" algn="l">
              <a:lnSpc>
                <a:spcPct val="100000"/>
              </a:lnSpc>
              <a:spcBef>
                <a:spcPts val="1000"/>
              </a:spcBef>
              <a:spcAft>
                <a:spcPts val="0"/>
              </a:spcAft>
              <a:buNone/>
            </a:pPr>
            <a:r>
              <a:rPr lang="fr" sz="4400">
                <a:solidFill>
                  <a:srgbClr val="0D0D0D"/>
                </a:solidFill>
                <a:highlight>
                  <a:schemeClr val="lt1"/>
                </a:highlight>
                <a:latin typeface="Calibri"/>
                <a:ea typeface="Calibri"/>
                <a:cs typeface="Calibri"/>
                <a:sym typeface="Calibri"/>
              </a:rPr>
              <a:t>.</a:t>
            </a:r>
            <a:endParaRPr b="1" sz="4400">
              <a:solidFill>
                <a:srgbClr val="268CC3"/>
              </a:solidFill>
              <a:latin typeface="Calibri"/>
              <a:ea typeface="Calibri"/>
              <a:cs typeface="Calibri"/>
              <a:sym typeface="Calibri"/>
            </a:endParaRPr>
          </a:p>
          <a:p>
            <a:pPr indent="0" lvl="0" marL="0" rtl="0" algn="l">
              <a:lnSpc>
                <a:spcPct val="100000"/>
              </a:lnSpc>
              <a:spcBef>
                <a:spcPts val="1500"/>
              </a:spcBef>
              <a:spcAft>
                <a:spcPts val="0"/>
              </a:spcAft>
              <a:buClr>
                <a:schemeClr val="dk1"/>
              </a:buClr>
              <a:buSzPct val="110000"/>
              <a:buFont typeface="Arial"/>
              <a:buNone/>
            </a:pPr>
            <a:r>
              <a:t/>
            </a:r>
            <a:endParaRPr sz="1000">
              <a:solidFill>
                <a:srgbClr val="268CC3"/>
              </a:solidFill>
              <a:latin typeface="Calibri"/>
              <a:ea typeface="Calibri"/>
              <a:cs typeface="Calibri"/>
              <a:sym typeface="Calibri"/>
            </a:endParaRPr>
          </a:p>
          <a:p>
            <a:pPr indent="0" lvl="0" marL="0" rtl="0" algn="l">
              <a:spcBef>
                <a:spcPts val="1200"/>
              </a:spcBef>
              <a:spcAft>
                <a:spcPts val="1200"/>
              </a:spcAft>
              <a:buNone/>
            </a:pPr>
            <a:r>
              <a:t/>
            </a:r>
            <a:endParaRPr b="1" sz="1550">
              <a:solidFill>
                <a:srgbClr val="268CC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1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rgbClr val="E2210D"/>
                </a:solidFill>
                <a:latin typeface="Calibri"/>
                <a:ea typeface="Calibri"/>
                <a:cs typeface="Calibri"/>
                <a:sym typeface="Calibri"/>
              </a:rPr>
              <a:t>KLEIN-POL Manon</a:t>
            </a:r>
            <a:endParaRPr>
              <a:solidFill>
                <a:srgbClr val="E2210D"/>
              </a:solidFill>
              <a:latin typeface="Calibri"/>
              <a:ea typeface="Calibri"/>
              <a:cs typeface="Calibri"/>
              <a:sym typeface="Calibri"/>
            </a:endParaRPr>
          </a:p>
        </p:txBody>
      </p:sp>
      <p:sp>
        <p:nvSpPr>
          <p:cNvPr id="82" name="Google Shape;82;p17"/>
          <p:cNvSpPr txBox="1"/>
          <p:nvPr>
            <p:ph idx="1" type="body"/>
          </p:nvPr>
        </p:nvSpPr>
        <p:spPr>
          <a:xfrm>
            <a:off x="311700" y="616975"/>
            <a:ext cx="8520600" cy="43194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000"/>
              </a:spcBef>
              <a:spcAft>
                <a:spcPts val="0"/>
              </a:spcAft>
              <a:buSzPts val="1100"/>
              <a:buFont typeface="Calibri"/>
              <a:buChar char="●"/>
            </a:pPr>
            <a:r>
              <a:rPr b="1" lang="fr" sz="1100">
                <a:solidFill>
                  <a:srgbClr val="268CC3"/>
                </a:solidFill>
                <a:latin typeface="Calibri"/>
                <a:ea typeface="Calibri"/>
                <a:cs typeface="Calibri"/>
                <a:sym typeface="Calibri"/>
              </a:rPr>
              <a:t>Présentation :</a:t>
            </a:r>
            <a:r>
              <a:rPr lang="fr" sz="1100">
                <a:solidFill>
                  <a:srgbClr val="268CC3"/>
                </a:solidFill>
                <a:latin typeface="Calibri"/>
                <a:ea typeface="Calibri"/>
                <a:cs typeface="Calibri"/>
                <a:sym typeface="Calibri"/>
              </a:rPr>
              <a:t> </a:t>
            </a:r>
            <a:r>
              <a:rPr lang="fr" sz="1100">
                <a:solidFill>
                  <a:srgbClr val="1C1C1A"/>
                </a:solidFill>
                <a:latin typeface="Calibri"/>
                <a:ea typeface="Calibri"/>
                <a:cs typeface="Calibri"/>
                <a:sym typeface="Calibri"/>
              </a:rPr>
              <a:t>Je suis passionnée par l'optimisation des performances des applications et la résolution de problèmes techniques. Mon expérience comprend la conception et le développement de logiciels. Je suis déterminée à utiliser mes compétences pour contribuer au succès de notre équipe.</a:t>
            </a:r>
            <a:endParaRPr sz="1100">
              <a:solidFill>
                <a:srgbClr val="1C1C1A"/>
              </a:solidFill>
              <a:latin typeface="Calibri"/>
              <a:ea typeface="Calibri"/>
              <a:cs typeface="Calibri"/>
              <a:sym typeface="Calibri"/>
            </a:endParaRPr>
          </a:p>
          <a:p>
            <a:pPr indent="-298450" lvl="0" marL="457200" rtl="0" algn="l">
              <a:lnSpc>
                <a:spcPct val="100000"/>
              </a:lnSpc>
              <a:spcBef>
                <a:spcPts val="1200"/>
              </a:spcBef>
              <a:spcAft>
                <a:spcPts val="0"/>
              </a:spcAft>
              <a:buSzPts val="1100"/>
              <a:buFont typeface="Calibri"/>
              <a:buChar char="●"/>
            </a:pPr>
            <a:r>
              <a:rPr b="1" lang="fr" sz="1100">
                <a:solidFill>
                  <a:srgbClr val="268CC3"/>
                </a:solidFill>
                <a:latin typeface="Calibri"/>
                <a:ea typeface="Calibri"/>
                <a:cs typeface="Calibri"/>
                <a:sym typeface="Calibri"/>
              </a:rPr>
              <a:t>Rôle au sein du projet :</a:t>
            </a:r>
            <a:r>
              <a:rPr lang="fr" sz="1100">
                <a:solidFill>
                  <a:srgbClr val="268CC3"/>
                </a:solidFill>
                <a:latin typeface="Calibri"/>
                <a:ea typeface="Calibri"/>
                <a:cs typeface="Calibri"/>
                <a:sym typeface="Calibri"/>
              </a:rPr>
              <a:t> </a:t>
            </a:r>
            <a:r>
              <a:rPr lang="fr" sz="1100">
                <a:solidFill>
                  <a:srgbClr val="1C1C1A"/>
                </a:solidFill>
                <a:latin typeface="Calibri"/>
                <a:ea typeface="Calibri"/>
                <a:cs typeface="Calibri"/>
                <a:sym typeface="Calibri"/>
              </a:rPr>
              <a:t>Analyste-programmeur</a:t>
            </a:r>
            <a:endParaRPr sz="1100">
              <a:solidFill>
                <a:srgbClr val="268CC3"/>
              </a:solidFill>
              <a:latin typeface="Calibri"/>
              <a:ea typeface="Calibri"/>
              <a:cs typeface="Calibri"/>
              <a:sym typeface="Calibri"/>
            </a:endParaRPr>
          </a:p>
          <a:p>
            <a:pPr indent="-298450" lvl="0" marL="457200" rtl="0" algn="l">
              <a:lnSpc>
                <a:spcPct val="100000"/>
              </a:lnSpc>
              <a:spcBef>
                <a:spcPts val="1000"/>
              </a:spcBef>
              <a:spcAft>
                <a:spcPts val="0"/>
              </a:spcAft>
              <a:buClr>
                <a:srgbClr val="268CC3"/>
              </a:buClr>
              <a:buSzPts val="1100"/>
              <a:buFont typeface="Calibri"/>
              <a:buChar char="●"/>
            </a:pPr>
            <a:r>
              <a:rPr b="1" lang="fr" sz="1100">
                <a:solidFill>
                  <a:srgbClr val="268CC3"/>
                </a:solidFill>
                <a:latin typeface="Calibri"/>
                <a:ea typeface="Calibri"/>
                <a:cs typeface="Calibri"/>
                <a:sym typeface="Calibri"/>
              </a:rPr>
              <a:t>Implication dans le projet :</a:t>
            </a:r>
            <a:r>
              <a:rPr lang="fr" sz="1100">
                <a:solidFill>
                  <a:srgbClr val="268CC3"/>
                </a:solidFill>
                <a:latin typeface="Calibri"/>
                <a:ea typeface="Calibri"/>
                <a:cs typeface="Calibri"/>
                <a:sym typeface="Calibri"/>
              </a:rPr>
              <a:t> </a:t>
            </a:r>
            <a:r>
              <a:rPr lang="fr" sz="1100">
                <a:solidFill>
                  <a:srgbClr val="0D0D0D"/>
                </a:solidFill>
                <a:highlight>
                  <a:srgbClr val="FFFFFF"/>
                </a:highlight>
                <a:latin typeface="Calibri"/>
                <a:ea typeface="Calibri"/>
                <a:cs typeface="Calibri"/>
                <a:sym typeface="Calibri"/>
              </a:rPr>
              <a:t>Dans le projet, je m'implique en tant qu'analyste programmeur. Je suis responsable de l'analyse des données approfondie et du développement des fonctionnalités backend. Mon objectif est de m'assurer que les données sont bien gérées et que les fonctionnalités du logiciel répondent parfaitement aux besoins spécifiques du projet</a:t>
            </a:r>
            <a:endParaRPr sz="1100">
              <a:solidFill>
                <a:srgbClr val="268CC3"/>
              </a:solidFill>
              <a:latin typeface="Calibri"/>
              <a:ea typeface="Calibri"/>
              <a:cs typeface="Calibri"/>
              <a:sym typeface="Calibri"/>
            </a:endParaRPr>
          </a:p>
          <a:p>
            <a:pPr indent="-298450" lvl="0" marL="457200" rtl="0" algn="l">
              <a:lnSpc>
                <a:spcPct val="100000"/>
              </a:lnSpc>
              <a:spcBef>
                <a:spcPts val="1000"/>
              </a:spcBef>
              <a:spcAft>
                <a:spcPts val="0"/>
              </a:spcAft>
              <a:buClr>
                <a:srgbClr val="268CC3"/>
              </a:buClr>
              <a:buSzPts val="1100"/>
              <a:buFont typeface="Calibri"/>
              <a:buChar char="●"/>
            </a:pPr>
            <a:r>
              <a:rPr b="1" lang="fr" sz="1100">
                <a:solidFill>
                  <a:srgbClr val="268CC3"/>
                </a:solidFill>
                <a:latin typeface="Calibri"/>
                <a:ea typeface="Calibri"/>
                <a:cs typeface="Calibri"/>
                <a:sym typeface="Calibri"/>
              </a:rPr>
              <a:t>Compétences :</a:t>
            </a:r>
            <a:endParaRPr b="1" sz="1100">
              <a:solidFill>
                <a:srgbClr val="268CC3"/>
              </a:solidFill>
              <a:latin typeface="Calibri"/>
              <a:ea typeface="Calibri"/>
              <a:cs typeface="Calibri"/>
              <a:sym typeface="Calibri"/>
            </a:endParaRPr>
          </a:p>
          <a:p>
            <a:pPr indent="-298450" lvl="1" marL="914400" rtl="0" algn="l">
              <a:lnSpc>
                <a:spcPct val="100000"/>
              </a:lnSpc>
              <a:spcBef>
                <a:spcPts val="1000"/>
              </a:spcBef>
              <a:spcAft>
                <a:spcPts val="0"/>
              </a:spcAft>
              <a:buClr>
                <a:srgbClr val="268CC3"/>
              </a:buClr>
              <a:buSzPts val="1100"/>
              <a:buFont typeface="Calibri"/>
              <a:buChar char="○"/>
            </a:pPr>
            <a:r>
              <a:rPr lang="fr" sz="1100">
                <a:solidFill>
                  <a:srgbClr val="268CC3"/>
                </a:solidFill>
                <a:latin typeface="Calibri"/>
                <a:ea typeface="Calibri"/>
                <a:cs typeface="Calibri"/>
                <a:sym typeface="Calibri"/>
              </a:rPr>
              <a:t>Points forts à valoriser: </a:t>
            </a:r>
            <a:endParaRPr sz="1100">
              <a:solidFill>
                <a:srgbClr val="268CC3"/>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ts val="1100"/>
              <a:buFont typeface="Calibri"/>
              <a:buChar char="■"/>
            </a:pPr>
            <a:r>
              <a:rPr lang="fr" sz="1100">
                <a:solidFill>
                  <a:srgbClr val="1C1C1A"/>
                </a:solidFill>
                <a:latin typeface="Calibri"/>
                <a:ea typeface="Calibri"/>
                <a:cs typeface="Calibri"/>
                <a:sym typeface="Calibri"/>
              </a:rPr>
              <a:t>Maîtrise de plusieurs langages de programmation, dont Python et C++. </a:t>
            </a:r>
            <a:endParaRPr sz="1100">
              <a:solidFill>
                <a:srgbClr val="1C1C1A"/>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ts val="1100"/>
              <a:buFont typeface="Calibri"/>
              <a:buChar char="■"/>
            </a:pPr>
            <a:r>
              <a:rPr lang="fr" sz="1100">
                <a:solidFill>
                  <a:srgbClr val="1C1C1A"/>
                </a:solidFill>
                <a:latin typeface="Calibri"/>
                <a:ea typeface="Calibri"/>
                <a:cs typeface="Calibri"/>
                <a:sym typeface="Calibri"/>
              </a:rPr>
              <a:t>Capacité à analyser et à interpréter les données pour prendre des décisions éclairées. </a:t>
            </a:r>
            <a:endParaRPr sz="1100">
              <a:solidFill>
                <a:srgbClr val="1C1C1A"/>
              </a:solidFill>
              <a:latin typeface="Calibri"/>
              <a:ea typeface="Calibri"/>
              <a:cs typeface="Calibri"/>
              <a:sym typeface="Calibri"/>
            </a:endParaRPr>
          </a:p>
          <a:p>
            <a:pPr indent="-298450" lvl="2" marL="1371600" rtl="0" algn="l">
              <a:lnSpc>
                <a:spcPct val="100000"/>
              </a:lnSpc>
              <a:spcBef>
                <a:spcPts val="1000"/>
              </a:spcBef>
              <a:spcAft>
                <a:spcPts val="0"/>
              </a:spcAft>
              <a:buClr>
                <a:srgbClr val="1C1C1A"/>
              </a:buClr>
              <a:buSzPts val="1100"/>
              <a:buFont typeface="Calibri"/>
              <a:buChar char="■"/>
            </a:pPr>
            <a:r>
              <a:rPr lang="fr" sz="1100">
                <a:solidFill>
                  <a:srgbClr val="1C1C1A"/>
                </a:solidFill>
                <a:latin typeface="Calibri"/>
                <a:ea typeface="Calibri"/>
                <a:cs typeface="Calibri"/>
                <a:sym typeface="Calibri"/>
              </a:rPr>
              <a:t>Bonne compréhension des concepts de développement logiciel et de l'architecture des systèmes.</a:t>
            </a:r>
            <a:endParaRPr sz="1100">
              <a:solidFill>
                <a:srgbClr val="1C1C1A"/>
              </a:solidFill>
              <a:latin typeface="Calibri"/>
              <a:ea typeface="Calibri"/>
              <a:cs typeface="Calibri"/>
              <a:sym typeface="Calibri"/>
            </a:endParaRPr>
          </a:p>
          <a:p>
            <a:pPr indent="-298450" lvl="1" marL="914400" rtl="0" algn="l">
              <a:lnSpc>
                <a:spcPct val="100000"/>
              </a:lnSpc>
              <a:spcBef>
                <a:spcPts val="1000"/>
              </a:spcBef>
              <a:spcAft>
                <a:spcPts val="0"/>
              </a:spcAft>
              <a:buClr>
                <a:srgbClr val="268CC3"/>
              </a:buClr>
              <a:buSzPts val="1100"/>
              <a:buFont typeface="Calibri"/>
              <a:buChar char="○"/>
            </a:pPr>
            <a:r>
              <a:rPr lang="fr" sz="1100">
                <a:solidFill>
                  <a:srgbClr val="268CC3"/>
                </a:solidFill>
                <a:latin typeface="Calibri"/>
                <a:ea typeface="Calibri"/>
                <a:cs typeface="Calibri"/>
                <a:sym typeface="Calibri"/>
              </a:rPr>
              <a:t>Points faibles :</a:t>
            </a:r>
            <a:endParaRPr sz="1100">
              <a:solidFill>
                <a:srgbClr val="268CC3"/>
              </a:solidFill>
              <a:latin typeface="Calibri"/>
              <a:ea typeface="Calibri"/>
              <a:cs typeface="Calibri"/>
              <a:sym typeface="Calibri"/>
            </a:endParaRPr>
          </a:p>
          <a:p>
            <a:pPr indent="-298450" lvl="2" marL="1371600" rtl="0" algn="l">
              <a:lnSpc>
                <a:spcPct val="100000"/>
              </a:lnSpc>
              <a:spcBef>
                <a:spcPts val="1000"/>
              </a:spcBef>
              <a:spcAft>
                <a:spcPts val="0"/>
              </a:spcAft>
              <a:buClr>
                <a:srgbClr val="0D0D0D"/>
              </a:buClr>
              <a:buSzPts val="1100"/>
              <a:buFont typeface="Calibri"/>
              <a:buChar char="■"/>
            </a:pPr>
            <a:r>
              <a:rPr lang="fr" sz="1100">
                <a:solidFill>
                  <a:srgbClr val="0D0D0D"/>
                </a:solidFill>
                <a:highlight>
                  <a:srgbClr val="FFFFFF"/>
                </a:highlight>
                <a:latin typeface="Calibri"/>
                <a:ea typeface="Calibri"/>
                <a:cs typeface="Calibri"/>
                <a:sym typeface="Calibri"/>
              </a:rPr>
              <a:t>Parfois, je peux avoir du mal à travailler sous pression lorsque les délais sont serrés.</a:t>
            </a:r>
            <a:endParaRPr sz="1100">
              <a:solidFill>
                <a:srgbClr val="0D0D0D"/>
              </a:solidFill>
              <a:highlight>
                <a:srgbClr val="FFFFFF"/>
              </a:highlight>
              <a:latin typeface="Calibri"/>
              <a:ea typeface="Calibri"/>
              <a:cs typeface="Calibri"/>
              <a:sym typeface="Calibri"/>
            </a:endParaRPr>
          </a:p>
          <a:p>
            <a:pPr indent="-298450" lvl="2" marL="1371600" rtl="0" algn="l">
              <a:lnSpc>
                <a:spcPct val="100000"/>
              </a:lnSpc>
              <a:spcBef>
                <a:spcPts val="1000"/>
              </a:spcBef>
              <a:spcAft>
                <a:spcPts val="0"/>
              </a:spcAft>
              <a:buClr>
                <a:srgbClr val="0D0D0D"/>
              </a:buClr>
              <a:buSzPts val="1100"/>
              <a:buFont typeface="Calibri"/>
              <a:buChar char="■"/>
            </a:pPr>
            <a:r>
              <a:rPr lang="fr" sz="1100">
                <a:solidFill>
                  <a:srgbClr val="0D0D0D"/>
                </a:solidFill>
                <a:highlight>
                  <a:srgbClr val="FFFFFF"/>
                </a:highlight>
                <a:latin typeface="Calibri"/>
                <a:ea typeface="Calibri"/>
                <a:cs typeface="Calibri"/>
                <a:sym typeface="Calibri"/>
              </a:rPr>
              <a:t>Je peux être réticente à demander de l'aide lorsque je suis bloquée sur un problème.</a:t>
            </a:r>
            <a:endParaRPr sz="1100">
              <a:solidFill>
                <a:srgbClr val="0D0D0D"/>
              </a:solidFill>
              <a:highlight>
                <a:srgbClr val="FFFFFF"/>
              </a:highlight>
              <a:latin typeface="Calibri"/>
              <a:ea typeface="Calibri"/>
              <a:cs typeface="Calibri"/>
              <a:sym typeface="Calibri"/>
            </a:endParaRPr>
          </a:p>
          <a:p>
            <a:pPr indent="-298450" lvl="2" marL="1371600" rtl="0" algn="l">
              <a:lnSpc>
                <a:spcPct val="100000"/>
              </a:lnSpc>
              <a:spcBef>
                <a:spcPts val="1000"/>
              </a:spcBef>
              <a:spcAft>
                <a:spcPts val="0"/>
              </a:spcAft>
              <a:buClr>
                <a:srgbClr val="0D0D0D"/>
              </a:buClr>
              <a:buSzPts val="1100"/>
              <a:buFont typeface="Calibri"/>
              <a:buChar char="■"/>
            </a:pPr>
            <a:r>
              <a:rPr lang="fr" sz="1100">
                <a:solidFill>
                  <a:srgbClr val="0D0D0D"/>
                </a:solidFill>
                <a:highlight>
                  <a:srgbClr val="FFFFFF"/>
                </a:highlight>
                <a:latin typeface="Calibri"/>
                <a:ea typeface="Calibri"/>
                <a:cs typeface="Calibri"/>
                <a:sym typeface="Calibri"/>
              </a:rPr>
              <a:t>Mon expérience dans la conception d'interfaces utilisateur est limitée.</a:t>
            </a:r>
            <a:endParaRPr b="1" sz="1100">
              <a:solidFill>
                <a:srgbClr val="268CC3"/>
              </a:solidFill>
              <a:latin typeface="Calibri"/>
              <a:ea typeface="Calibri"/>
              <a:cs typeface="Calibri"/>
              <a:sym typeface="Calibri"/>
            </a:endParaRPr>
          </a:p>
          <a:p>
            <a:pPr indent="0" lvl="0" marL="0" rtl="0" algn="l">
              <a:lnSpc>
                <a:spcPct val="100000"/>
              </a:lnSpc>
              <a:spcBef>
                <a:spcPts val="1500"/>
              </a:spcBef>
              <a:spcAft>
                <a:spcPts val="1200"/>
              </a:spcAft>
              <a:buNone/>
            </a:pPr>
            <a:r>
              <a:t/>
            </a:r>
            <a:endParaRPr sz="1000">
              <a:solidFill>
                <a:srgbClr val="268CC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rgbClr val="E2210D"/>
                </a:solidFill>
              </a:rPr>
              <a:t>MARQUES DA SILVA Thomas</a:t>
            </a:r>
            <a:endParaRPr>
              <a:solidFill>
                <a:srgbClr val="E2210D"/>
              </a:solidFill>
            </a:endParaRPr>
          </a:p>
        </p:txBody>
      </p:sp>
      <p:sp>
        <p:nvSpPr>
          <p:cNvPr id="88" name="Google Shape;88;p18"/>
          <p:cNvSpPr txBox="1"/>
          <p:nvPr>
            <p:ph idx="1" type="body"/>
          </p:nvPr>
        </p:nvSpPr>
        <p:spPr>
          <a:xfrm>
            <a:off x="311700" y="12177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Clr>
                <a:srgbClr val="268CC3"/>
              </a:buClr>
              <a:buSzPct val="106993"/>
              <a:buChar char="●"/>
            </a:pPr>
            <a:r>
              <a:rPr b="1" lang="fr">
                <a:solidFill>
                  <a:srgbClr val="268CC3"/>
                </a:solidFill>
              </a:rPr>
              <a:t>Présentation : </a:t>
            </a:r>
            <a:r>
              <a:rPr b="1" lang="fr" sz="1682">
                <a:solidFill>
                  <a:schemeClr val="dk1"/>
                </a:solidFill>
                <a:latin typeface="Calibri"/>
                <a:ea typeface="Calibri"/>
                <a:cs typeface="Calibri"/>
                <a:sym typeface="Calibri"/>
              </a:rPr>
              <a:t>Je suis Thomas Marques Da Silva, j’ai 19 ans et je suis étudiant en informatique. J’aime le relationnel avec l’humain ce qui  permet  une bonne communication avec le client et un bon recueil des besoins ce qui est primordial pour un projet informatique. J’aime le monde de la cybersécurité, ce qui me permet d’aider le projet avec l’aide des mes compétences.</a:t>
            </a:r>
            <a:endParaRPr b="1" sz="1682">
              <a:solidFill>
                <a:schemeClr val="dk1"/>
              </a:solidFill>
              <a:latin typeface="Calibri"/>
              <a:ea typeface="Calibri"/>
              <a:cs typeface="Calibri"/>
              <a:sym typeface="Calibri"/>
            </a:endParaRPr>
          </a:p>
          <a:p>
            <a:pPr indent="0" lvl="0" marL="457200" rtl="0" algn="l">
              <a:spcBef>
                <a:spcPts val="1200"/>
              </a:spcBef>
              <a:spcAft>
                <a:spcPts val="0"/>
              </a:spcAft>
              <a:buNone/>
            </a:pPr>
            <a:r>
              <a:t/>
            </a:r>
            <a:endParaRPr b="1">
              <a:solidFill>
                <a:srgbClr val="268CC3"/>
              </a:solidFill>
            </a:endParaRPr>
          </a:p>
          <a:p>
            <a:pPr indent="-300037" lvl="0" marL="457200" rtl="0" algn="l">
              <a:spcBef>
                <a:spcPts val="1200"/>
              </a:spcBef>
              <a:spcAft>
                <a:spcPts val="0"/>
              </a:spcAft>
              <a:buClr>
                <a:srgbClr val="268CC3"/>
              </a:buClr>
              <a:buSzPct val="108620"/>
              <a:buChar char="●"/>
            </a:pPr>
            <a:r>
              <a:rPr b="1" lang="fr">
                <a:solidFill>
                  <a:srgbClr val="268CC3"/>
                </a:solidFill>
              </a:rPr>
              <a:t>Rôle au sein du projet : </a:t>
            </a:r>
            <a:r>
              <a:rPr b="1" lang="fr" sz="1657">
                <a:solidFill>
                  <a:schemeClr val="dk1"/>
                </a:solidFill>
                <a:latin typeface="Calibri"/>
                <a:ea typeface="Calibri"/>
                <a:cs typeface="Calibri"/>
                <a:sym typeface="Calibri"/>
              </a:rPr>
              <a:t>Testeur et Directeur de la sécurité du système d’information</a:t>
            </a:r>
            <a:endParaRPr b="1" sz="1657">
              <a:solidFill>
                <a:schemeClr val="dk1"/>
              </a:solidFill>
              <a:latin typeface="Calibri"/>
              <a:ea typeface="Calibri"/>
              <a:cs typeface="Calibri"/>
              <a:sym typeface="Calibri"/>
            </a:endParaRPr>
          </a:p>
          <a:p>
            <a:pPr indent="0" lvl="0" marL="457200" rtl="0" algn="l">
              <a:spcBef>
                <a:spcPts val="1200"/>
              </a:spcBef>
              <a:spcAft>
                <a:spcPts val="0"/>
              </a:spcAft>
              <a:buNone/>
            </a:pPr>
            <a:r>
              <a:t/>
            </a:r>
            <a:endParaRPr b="1">
              <a:solidFill>
                <a:srgbClr val="268CC3"/>
              </a:solidFill>
            </a:endParaRPr>
          </a:p>
          <a:p>
            <a:pPr indent="-300037" lvl="0" marL="457200" rtl="0" algn="l">
              <a:spcBef>
                <a:spcPts val="1200"/>
              </a:spcBef>
              <a:spcAft>
                <a:spcPts val="0"/>
              </a:spcAft>
              <a:buClr>
                <a:srgbClr val="268CC3"/>
              </a:buClr>
              <a:buSzPct val="108620"/>
              <a:buChar char="●"/>
            </a:pPr>
            <a:r>
              <a:rPr b="1" lang="fr">
                <a:solidFill>
                  <a:srgbClr val="268CC3"/>
                </a:solidFill>
              </a:rPr>
              <a:t>Implication dans le projet : </a:t>
            </a:r>
            <a:r>
              <a:rPr b="1" lang="fr" sz="1657">
                <a:solidFill>
                  <a:schemeClr val="dk1"/>
                </a:solidFill>
              </a:rPr>
              <a:t>J’aide l’équipe si besoin mais gère la sécurisation des données et test le bon fonctionnement des programmes élaborés.</a:t>
            </a:r>
            <a:endParaRPr b="1" sz="1657">
              <a:solidFill>
                <a:schemeClr val="dk1"/>
              </a:solidFill>
            </a:endParaRPr>
          </a:p>
          <a:p>
            <a:pPr indent="0" lvl="0" marL="457200" rtl="0" algn="l">
              <a:spcBef>
                <a:spcPts val="1200"/>
              </a:spcBef>
              <a:spcAft>
                <a:spcPts val="0"/>
              </a:spcAft>
              <a:buNone/>
            </a:pPr>
            <a:r>
              <a:t/>
            </a:r>
            <a:endParaRPr b="1">
              <a:solidFill>
                <a:srgbClr val="268CC3"/>
              </a:solidFill>
            </a:endParaRPr>
          </a:p>
          <a:p>
            <a:pPr indent="-300037" lvl="0" marL="457200" rtl="0" algn="l">
              <a:spcBef>
                <a:spcPts val="1200"/>
              </a:spcBef>
              <a:spcAft>
                <a:spcPts val="0"/>
              </a:spcAft>
              <a:buClr>
                <a:srgbClr val="268CC3"/>
              </a:buClr>
              <a:buSzPct val="100000"/>
              <a:buChar char="●"/>
            </a:pPr>
            <a:r>
              <a:rPr b="1" lang="fr">
                <a:solidFill>
                  <a:srgbClr val="268CC3"/>
                </a:solidFill>
              </a:rPr>
              <a:t>Compétences :</a:t>
            </a:r>
            <a:endParaRPr b="1">
              <a:solidFill>
                <a:srgbClr val="268CC3"/>
              </a:solidFill>
            </a:endParaRPr>
          </a:p>
          <a:p>
            <a:pPr indent="-288131" lvl="1" marL="914400" rtl="0" algn="l">
              <a:spcBef>
                <a:spcPts val="0"/>
              </a:spcBef>
              <a:spcAft>
                <a:spcPts val="0"/>
              </a:spcAft>
              <a:buClr>
                <a:srgbClr val="268CC3"/>
              </a:buClr>
              <a:buSzPct val="100000"/>
              <a:buChar char="○"/>
            </a:pPr>
            <a:r>
              <a:rPr lang="fr" sz="1500">
                <a:solidFill>
                  <a:srgbClr val="268CC3"/>
                </a:solidFill>
              </a:rPr>
              <a:t>Points forts à valoriser: </a:t>
            </a:r>
            <a:r>
              <a:rPr lang="fr" sz="1500">
                <a:solidFill>
                  <a:schemeClr val="dk1"/>
                </a:solidFill>
              </a:rPr>
              <a:t>Bon relationnel avec l’humain, compétences en cybersécurité.</a:t>
            </a:r>
            <a:endParaRPr sz="1500">
              <a:solidFill>
                <a:schemeClr val="dk1"/>
              </a:solidFill>
            </a:endParaRPr>
          </a:p>
          <a:p>
            <a:pPr indent="-288131" lvl="1" marL="914400" rtl="0" algn="l">
              <a:spcBef>
                <a:spcPts val="0"/>
              </a:spcBef>
              <a:spcAft>
                <a:spcPts val="0"/>
              </a:spcAft>
              <a:buClr>
                <a:srgbClr val="268CC3"/>
              </a:buClr>
              <a:buSzPct val="100000"/>
              <a:buChar char="○"/>
            </a:pPr>
            <a:r>
              <a:rPr lang="fr" sz="1500">
                <a:solidFill>
                  <a:srgbClr val="268CC3"/>
                </a:solidFill>
              </a:rPr>
              <a:t>Points faibles : </a:t>
            </a:r>
            <a:r>
              <a:rPr lang="fr" sz="1500">
                <a:solidFill>
                  <a:schemeClr val="dk1"/>
                </a:solidFill>
              </a:rPr>
              <a:t>Procrastinateur.</a:t>
            </a:r>
            <a:endParaRPr>
              <a:solidFill>
                <a:schemeClr val="dk1"/>
              </a:solidFill>
            </a:endParaRPr>
          </a:p>
          <a:p>
            <a:pPr indent="0" lvl="0" marL="0" rtl="0" algn="l">
              <a:spcBef>
                <a:spcPts val="1200"/>
              </a:spcBef>
              <a:spcAft>
                <a:spcPts val="1200"/>
              </a:spcAft>
              <a:buNone/>
            </a:pPr>
            <a:r>
              <a:t/>
            </a:r>
            <a:endParaRPr>
              <a:solidFill>
                <a:srgbClr val="268CC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