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1" r:id="rId4"/>
    <p:sldId id="262" r:id="rId5"/>
    <p:sldId id="259" r:id="rId6"/>
    <p:sldId id="260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3" autoAdjust="0"/>
    <p:restoredTop sz="94660"/>
  </p:normalViewPr>
  <p:slideViewPr>
    <p:cSldViewPr>
      <p:cViewPr>
        <p:scale>
          <a:sx n="75" d="100"/>
          <a:sy n="75" d="100"/>
        </p:scale>
        <p:origin x="-204" y="-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hsan\Google%20Drive\measu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hsan\Google%20Drive\measu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hsan\Dropbox\ECE1747%20Project\Final_Presentation\measu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Runtime</a:t>
            </a:r>
            <a:r>
              <a:rPr lang="en-US" baseline="0"/>
              <a:t> for 16x16 (amortized)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Parallel_MsgPassing</c:v>
          </c:tx>
          <c:xVal>
            <c:numRef>
              <c:f>'16x16'!$B$3:$B$10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'16x16'!$C$3:$C$10</c:f>
              <c:numCache>
                <c:formatCode>General</c:formatCode>
                <c:ptCount val="8"/>
                <c:pt idx="0">
                  <c:v>17.849202899999991</c:v>
                </c:pt>
                <c:pt idx="1">
                  <c:v>8.7634689000000012</c:v>
                </c:pt>
                <c:pt idx="2">
                  <c:v>5.9175978499999982</c:v>
                </c:pt>
                <c:pt idx="3">
                  <c:v>4.5365270999999998</c:v>
                </c:pt>
                <c:pt idx="4">
                  <c:v>5.3290218499999975</c:v>
                </c:pt>
                <c:pt idx="5">
                  <c:v>6.1660242999999992</c:v>
                </c:pt>
                <c:pt idx="6">
                  <c:v>7.3305065999999988</c:v>
                </c:pt>
                <c:pt idx="7">
                  <c:v>8.2337515499999991</c:v>
                </c:pt>
              </c:numCache>
            </c:numRef>
          </c:yVal>
          <c:smooth val="1"/>
        </c:ser>
        <c:ser>
          <c:idx val="1"/>
          <c:order val="1"/>
          <c:tx>
            <c:v>Serial</c:v>
          </c:tx>
          <c:xVal>
            <c:numRef>
              <c:f>'16x16'!$B$3:$B$10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'16x16'!$D$3:$D$10</c:f>
              <c:numCache>
                <c:formatCode>General</c:formatCode>
                <c:ptCount val="8"/>
                <c:pt idx="0">
                  <c:v>17.54920289999999</c:v>
                </c:pt>
                <c:pt idx="1">
                  <c:v>17.54920289999999</c:v>
                </c:pt>
                <c:pt idx="2">
                  <c:v>17.54920289999999</c:v>
                </c:pt>
                <c:pt idx="3">
                  <c:v>17.54920289999999</c:v>
                </c:pt>
                <c:pt idx="4">
                  <c:v>17.54920289999999</c:v>
                </c:pt>
                <c:pt idx="5">
                  <c:v>17.54920289999999</c:v>
                </c:pt>
                <c:pt idx="6">
                  <c:v>17.54920289999999</c:v>
                </c:pt>
                <c:pt idx="7">
                  <c:v>17.54920289999999</c:v>
                </c:pt>
              </c:numCache>
            </c:numRef>
          </c:yVal>
          <c:smooth val="1"/>
        </c:ser>
        <c:ser>
          <c:idx val="2"/>
          <c:order val="2"/>
          <c:tx>
            <c:v>Parallel_Locking (fine)</c:v>
          </c:tx>
          <c:xVal>
            <c:numRef>
              <c:f>'16x16'!$B$3:$B$10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'16x16'!$E$3:$E$10</c:f>
              <c:numCache>
                <c:formatCode>General</c:formatCode>
                <c:ptCount val="8"/>
                <c:pt idx="0">
                  <c:v>18.849202899999991</c:v>
                </c:pt>
                <c:pt idx="1">
                  <c:v>6.7125003499999991</c:v>
                </c:pt>
                <c:pt idx="2">
                  <c:v>5.0222769499999993</c:v>
                </c:pt>
                <c:pt idx="3">
                  <c:v>3.7946563499999999</c:v>
                </c:pt>
                <c:pt idx="4">
                  <c:v>4.3536917000000015</c:v>
                </c:pt>
                <c:pt idx="5">
                  <c:v>4.1527440499999981</c:v>
                </c:pt>
                <c:pt idx="6">
                  <c:v>4.0755877499999995</c:v>
                </c:pt>
                <c:pt idx="7">
                  <c:v>4.1581303499999986</c:v>
                </c:pt>
              </c:numCache>
            </c:numRef>
          </c:yVal>
          <c:smooth val="1"/>
        </c:ser>
        <c:ser>
          <c:idx val="3"/>
          <c:order val="3"/>
          <c:tx>
            <c:v>Parallel_Locking(coarse)</c:v>
          </c:tx>
          <c:xVal>
            <c:numRef>
              <c:f>'16x16'!$B$3:$B$10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'16x16'!$F$3:$F$10</c:f>
              <c:numCache>
                <c:formatCode>General</c:formatCode>
                <c:ptCount val="8"/>
                <c:pt idx="0">
                  <c:v>18.538877800000005</c:v>
                </c:pt>
                <c:pt idx="1">
                  <c:v>18.638877800000003</c:v>
                </c:pt>
                <c:pt idx="2">
                  <c:v>18.456054150000003</c:v>
                </c:pt>
                <c:pt idx="3">
                  <c:v>18.537416699999994</c:v>
                </c:pt>
                <c:pt idx="4">
                  <c:v>18.735374100000001</c:v>
                </c:pt>
                <c:pt idx="5">
                  <c:v>18.621232799999998</c:v>
                </c:pt>
                <c:pt idx="6">
                  <c:v>18.929440549999999</c:v>
                </c:pt>
                <c:pt idx="7">
                  <c:v>19.046782749999991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34688"/>
        <c:axId val="91861504"/>
      </c:scatterChart>
      <c:valAx>
        <c:axId val="167834688"/>
        <c:scaling>
          <c:orientation val="minMax"/>
          <c:max val="8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Number</a:t>
                </a:r>
                <a:r>
                  <a:rPr lang="en-US" sz="1800" baseline="0" dirty="0"/>
                  <a:t>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861504"/>
        <c:crosses val="autoZero"/>
        <c:crossBetween val="midCat"/>
      </c:valAx>
      <c:valAx>
        <c:axId val="91861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Average</a:t>
                </a:r>
                <a:r>
                  <a:rPr lang="en-US" sz="1800" baseline="0" dirty="0"/>
                  <a:t> Runtime (Seconds)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83468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Effect of Yielding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MsgPassing_pthread_yield()</c:v>
          </c:tx>
          <c:xVal>
            <c:numRef>
              <c:f>Sheet2!$B$4:$B$11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Sheet2!$C$4:$C$11</c:f>
              <c:numCache>
                <c:formatCode>General</c:formatCode>
                <c:ptCount val="8"/>
                <c:pt idx="0">
                  <c:v>17.849202899999991</c:v>
                </c:pt>
                <c:pt idx="1">
                  <c:v>8.7634689000000012</c:v>
                </c:pt>
                <c:pt idx="2">
                  <c:v>5.9175978499999982</c:v>
                </c:pt>
                <c:pt idx="3">
                  <c:v>4.5365270999999998</c:v>
                </c:pt>
                <c:pt idx="4">
                  <c:v>5.3290218499999975</c:v>
                </c:pt>
                <c:pt idx="5">
                  <c:v>6.1660242999999992</c:v>
                </c:pt>
                <c:pt idx="6">
                  <c:v>7.3305065999999988</c:v>
                </c:pt>
                <c:pt idx="7">
                  <c:v>8.2337515499999991</c:v>
                </c:pt>
              </c:numCache>
            </c:numRef>
          </c:yVal>
          <c:smooth val="1"/>
        </c:ser>
        <c:ser>
          <c:idx val="1"/>
          <c:order val="1"/>
          <c:tx>
            <c:v>MsgPassing_Spinning</c:v>
          </c:tx>
          <c:xVal>
            <c:numRef>
              <c:f>Sheet2!$B$4:$B$11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Sheet2!$G$4:$G$11</c:f>
              <c:numCache>
                <c:formatCode>General</c:formatCode>
                <c:ptCount val="8"/>
                <c:pt idx="0">
                  <c:v>17.849202899999991</c:v>
                </c:pt>
                <c:pt idx="1">
                  <c:v>8.8642906500000027</c:v>
                </c:pt>
                <c:pt idx="2">
                  <c:v>5.9049148499999973</c:v>
                </c:pt>
                <c:pt idx="3">
                  <c:v>4.5294253499999986</c:v>
                </c:pt>
                <c:pt idx="4">
                  <c:v>5.8782801999999998</c:v>
                </c:pt>
                <c:pt idx="5">
                  <c:v>7.2420057999999985</c:v>
                </c:pt>
                <c:pt idx="6">
                  <c:v>9.2136115500000013</c:v>
                </c:pt>
                <c:pt idx="7">
                  <c:v>10.7566021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63808"/>
        <c:axId val="91864384"/>
      </c:scatterChart>
      <c:valAx>
        <c:axId val="91863808"/>
        <c:scaling>
          <c:orientation val="minMax"/>
          <c:max val="8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864384"/>
        <c:crosses val="autoZero"/>
        <c:crossBetween val="midCat"/>
      </c:valAx>
      <c:valAx>
        <c:axId val="91864384"/>
        <c:scaling>
          <c:orientation val="minMax"/>
          <c:max val="18"/>
          <c:min val="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Average Runtime </a:t>
                </a:r>
                <a:r>
                  <a:rPr lang="en-US" sz="1800" dirty="0" smtClean="0"/>
                  <a:t>(Seconds</a:t>
                </a:r>
                <a:r>
                  <a:rPr lang="en-US" sz="18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86380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Using</a:t>
            </a:r>
            <a:r>
              <a:rPr lang="en-US" baseline="0"/>
              <a:t> pthread_condition_signal</a:t>
            </a:r>
            <a:endParaRPr lang="en-US"/>
          </a:p>
        </c:rich>
      </c:tx>
      <c:layout>
        <c:manualLayout>
          <c:xMode val="edge"/>
          <c:yMode val="edge"/>
          <c:x val="0.23772655062853981"/>
          <c:y val="3.7037037037037042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MsgPassing_pthread_yield</c:v>
          </c:tx>
          <c:xVal>
            <c:numRef>
              <c:f>Sheet2!$B$4:$B$11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Sheet2!$C$4:$C$11</c:f>
              <c:numCache>
                <c:formatCode>General</c:formatCode>
                <c:ptCount val="8"/>
                <c:pt idx="0">
                  <c:v>17.849202899999991</c:v>
                </c:pt>
                <c:pt idx="1">
                  <c:v>8.7634689000000012</c:v>
                </c:pt>
                <c:pt idx="2">
                  <c:v>5.9175978499999982</c:v>
                </c:pt>
                <c:pt idx="3">
                  <c:v>4.5365270999999998</c:v>
                </c:pt>
                <c:pt idx="4">
                  <c:v>5.3290218499999975</c:v>
                </c:pt>
                <c:pt idx="5">
                  <c:v>6.1660242999999992</c:v>
                </c:pt>
                <c:pt idx="6">
                  <c:v>7.3305065999999988</c:v>
                </c:pt>
                <c:pt idx="7">
                  <c:v>8.2337515499999991</c:v>
                </c:pt>
              </c:numCache>
            </c:numRef>
          </c:yVal>
          <c:smooth val="1"/>
        </c:ser>
        <c:ser>
          <c:idx val="1"/>
          <c:order val="1"/>
          <c:tx>
            <c:v>MsgPassing_pthread_cond_signal()</c:v>
          </c:tx>
          <c:xVal>
            <c:numRef>
              <c:f>Sheet2!$B$4:$B$11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Sheet2!$H$4:$H$11</c:f>
              <c:numCache>
                <c:formatCode>General</c:formatCode>
                <c:ptCount val="8"/>
                <c:pt idx="0">
                  <c:v>17.849202899999991</c:v>
                </c:pt>
                <c:pt idx="1">
                  <c:v>9.1137943500000009</c:v>
                </c:pt>
                <c:pt idx="2">
                  <c:v>6.166941249999998</c:v>
                </c:pt>
                <c:pt idx="3">
                  <c:v>4.7996498499999998</c:v>
                </c:pt>
                <c:pt idx="4">
                  <c:v>5.9935801</c:v>
                </c:pt>
                <c:pt idx="5">
                  <c:v>7.0010251999999999</c:v>
                </c:pt>
                <c:pt idx="6">
                  <c:v>8.5237137499999989</c:v>
                </c:pt>
                <c:pt idx="7">
                  <c:v>9.7111622999999998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479040"/>
        <c:axId val="113479616"/>
      </c:scatterChart>
      <c:valAx>
        <c:axId val="113479040"/>
        <c:scaling>
          <c:orientation val="minMax"/>
          <c:max val="8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dirty="0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79616"/>
        <c:crosses val="autoZero"/>
        <c:crossBetween val="midCat"/>
      </c:valAx>
      <c:valAx>
        <c:axId val="113479616"/>
        <c:scaling>
          <c:orientation val="minMax"/>
          <c:max val="18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="1" dirty="0"/>
                  <a:t>Average </a:t>
                </a:r>
                <a:r>
                  <a:rPr lang="en-US" sz="1600" b="1" dirty="0" smtClean="0"/>
                  <a:t>Runtime </a:t>
                </a:r>
                <a:r>
                  <a:rPr lang="en-US" sz="1600" b="1" dirty="0"/>
                  <a:t>(</a:t>
                </a:r>
                <a:r>
                  <a:rPr lang="en-US" sz="1600" b="1" dirty="0" smtClean="0"/>
                  <a:t>Seconds</a:t>
                </a:r>
                <a:r>
                  <a:rPr lang="en-US" sz="1600" b="1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7904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DD0B8-96B4-467C-BE97-4D322991B378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B098-0BE0-4259-95C5-6FB8D5DA7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B098-0BE0-4259-95C5-6FB8D5DA73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EAAF-D8FD-4412-8986-7F37CC2E8FC5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4696-310C-446C-8D95-FC1FA3319345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2389-9BF7-4D77-9509-CC8AB77383EA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1A81-8D2D-4097-8C0B-6EB7EF1DA067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5D5-1A6E-43C1-9CD9-09E2513E1668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4143-3D29-40B9-A66D-36BB0027472A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5B7B-129B-4455-961D-A164C7DB7D5E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038-E917-451C-BF05-8183969AA66D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889E-9769-40CE-827E-1F9750CA2642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CF65-B405-4C61-986D-40056BB1BA6A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C786-6A3E-4D5B-8196-94EFC5019337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6F54-8D02-4D6A-ADE0-0BF20B2E9287}" type="datetime1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BE67-5A02-4CDD-BD29-B106C02D9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82575"/>
            <a:ext cx="8915400" cy="1393825"/>
          </a:xfrm>
        </p:spPr>
        <p:txBody>
          <a:bodyPr>
            <a:normAutofit/>
          </a:bodyPr>
          <a:lstStyle/>
          <a:p>
            <a:r>
              <a:rPr lang="en-US" dirty="0" smtClean="0"/>
              <a:t>Solving a Sudoku in Parallel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12" y="4114800"/>
            <a:ext cx="8877588" cy="17526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“Sudoku </a:t>
            </a:r>
            <a:r>
              <a:rPr lang="en-US" sz="3100" dirty="0"/>
              <a:t>is </a:t>
            </a:r>
            <a:r>
              <a:rPr lang="en-US" sz="3100" dirty="0" smtClean="0"/>
              <a:t>a </a:t>
            </a:r>
            <a:r>
              <a:rPr lang="en-US" sz="3100" dirty="0"/>
              <a:t>denial of service attack on human </a:t>
            </a:r>
            <a:r>
              <a:rPr lang="en-US" sz="3100" dirty="0" smtClean="0"/>
              <a:t>intellect”  -- </a:t>
            </a:r>
            <a:r>
              <a:rPr lang="en-US" sz="2800" dirty="0"/>
              <a:t>Ben </a:t>
            </a:r>
            <a:r>
              <a:rPr lang="en-US" sz="2800" dirty="0" smtClean="0"/>
              <a:t>Laurie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1752600"/>
            <a:ext cx="6400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Alton Chiu, Ehsan Nasiri, Rafat Rashid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ece.utoronto.ca/Storage/template/images/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2" y="5410200"/>
            <a:ext cx="41243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D01-29AE-4093-AD90-E297B11169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05000" y="1981200"/>
            <a:ext cx="228600" cy="533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7170" name="Picture 2" descr="C:\Users\Ehsan\Google Drive\Pic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85924"/>
            <a:ext cx="3584575" cy="34194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057400" y="1981200"/>
            <a:ext cx="304800" cy="5334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Algorithm: CP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Search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CP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Search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Decision Tree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4790"/>
              </p:ext>
            </p:extLst>
          </p:nvPr>
        </p:nvGraphicFramePr>
        <p:xfrm>
          <a:off x="177800" y="2067560"/>
          <a:ext cx="2717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Possibility list 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dirty="0" smtClean="0"/>
                        <a:t>{7,2}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514600" y="2057400"/>
            <a:ext cx="991673" cy="381000"/>
            <a:chOff x="4570927" y="3124200"/>
            <a:chExt cx="991673" cy="38100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570927" y="3319780"/>
              <a:ext cx="610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181600" y="3124200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2" descr="C:\Users\Ehsan\Google Drive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799"/>
            <a:ext cx="3584575" cy="34194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 rot="18990726">
            <a:off x="2828266" y="2699922"/>
            <a:ext cx="1981200" cy="285715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733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C:\Users\Ehsan\Google Drive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3352800"/>
            <a:ext cx="3584575" cy="34194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Arrow 18"/>
          <p:cNvSpPr/>
          <p:nvPr/>
        </p:nvSpPr>
        <p:spPr>
          <a:xfrm rot="13802821">
            <a:off x="4507769" y="2768417"/>
            <a:ext cx="1981200" cy="270228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62600" y="3733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19600" y="1685924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90800" y="3452812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0" y="3629024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/>
      <p:bldP spid="20" grpId="0"/>
      <p:bldP spid="2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Decision Tree</a:t>
            </a:r>
          </a:p>
        </p:txBody>
      </p:sp>
      <p:sp>
        <p:nvSpPr>
          <p:cNvPr id="4" name="Left Arrow 3"/>
          <p:cNvSpPr/>
          <p:nvPr/>
        </p:nvSpPr>
        <p:spPr>
          <a:xfrm rot="18990726">
            <a:off x="2828266" y="2699922"/>
            <a:ext cx="1981200" cy="285715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3802821">
            <a:off x="4507769" y="2768417"/>
            <a:ext cx="1981200" cy="270228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19600" y="1685924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90800" y="3452812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0" y="3629024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685800"/>
            <a:ext cx="2209800" cy="1209676"/>
            <a:chOff x="6705600" y="1685924"/>
            <a:chExt cx="2209800" cy="1209676"/>
          </a:xfrm>
        </p:grpSpPr>
        <p:sp>
          <p:nvSpPr>
            <p:cNvPr id="24" name="Rectangle 23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7/2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 smtClean="0"/>
                <a:t>1/3/4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b="1" dirty="0" smtClean="0"/>
                <a:t>5/6/7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Decision Tree</a:t>
            </a:r>
          </a:p>
        </p:txBody>
      </p:sp>
      <p:sp>
        <p:nvSpPr>
          <p:cNvPr id="4" name="Left Arrow 3"/>
          <p:cNvSpPr/>
          <p:nvPr/>
        </p:nvSpPr>
        <p:spPr>
          <a:xfrm rot="18990726">
            <a:off x="2828266" y="2699922"/>
            <a:ext cx="1981200" cy="285715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3802821">
            <a:off x="4507769" y="2768417"/>
            <a:ext cx="1981200" cy="270228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19600" y="1685924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90800" y="3452812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0" y="3629024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685800"/>
            <a:ext cx="2209800" cy="1209676"/>
            <a:chOff x="6705600" y="1685924"/>
            <a:chExt cx="2209800" cy="1209676"/>
          </a:xfrm>
        </p:grpSpPr>
        <p:sp>
          <p:nvSpPr>
            <p:cNvPr id="24" name="Rectangle 23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7/2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 smtClean="0"/>
                <a:t>1/3/4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b="1" dirty="0" smtClean="0"/>
                <a:t>5/6/7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57400" y="1978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Picked: 7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71800" y="243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CP()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2400" y="2971800"/>
            <a:ext cx="2209800" cy="1209676"/>
            <a:chOff x="6705600" y="1685924"/>
            <a:chExt cx="2209800" cy="1209676"/>
          </a:xfrm>
        </p:grpSpPr>
        <p:sp>
          <p:nvSpPr>
            <p:cNvPr id="29" name="Rectangle 28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  7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 smtClean="0"/>
                <a:t>1/3/4</a:t>
              </a:r>
            </a:p>
            <a:p>
              <a:r>
                <a:rPr lang="en-US" dirty="0" smtClean="0"/>
                <a:t>            </a:t>
              </a:r>
              <a:r>
                <a:rPr lang="en-US" b="1" dirty="0"/>
                <a:t> </a:t>
              </a:r>
              <a:r>
                <a:rPr lang="en-US" b="1" dirty="0" smtClean="0"/>
                <a:t> 6/7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1800" y="2967237"/>
            <a:ext cx="2209800" cy="1209676"/>
            <a:chOff x="6705600" y="1685924"/>
            <a:chExt cx="2209800" cy="1209676"/>
          </a:xfrm>
        </p:grpSpPr>
        <p:sp>
          <p:nvSpPr>
            <p:cNvPr id="34" name="Rectangle 33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</a:rPr>
                <a:t>2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 smtClean="0"/>
                <a:t>1/3/4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b="1" dirty="0" smtClean="0"/>
                <a:t>5/6/7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05400" y="1981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Picked: 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10200" y="24406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CP()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Decision Tree</a:t>
            </a:r>
          </a:p>
        </p:txBody>
      </p:sp>
      <p:sp>
        <p:nvSpPr>
          <p:cNvPr id="4" name="Left Arrow 3"/>
          <p:cNvSpPr/>
          <p:nvPr/>
        </p:nvSpPr>
        <p:spPr>
          <a:xfrm rot="18990726">
            <a:off x="2828266" y="2699922"/>
            <a:ext cx="1981200" cy="285715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3802821">
            <a:off x="4507769" y="2768417"/>
            <a:ext cx="1981200" cy="270228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19600" y="1685924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90800" y="3452812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0" y="3629024"/>
            <a:ext cx="609600" cy="56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685800"/>
            <a:ext cx="2209800" cy="1209676"/>
            <a:chOff x="6705600" y="1685924"/>
            <a:chExt cx="2209800" cy="1209676"/>
          </a:xfrm>
        </p:grpSpPr>
        <p:sp>
          <p:nvSpPr>
            <p:cNvPr id="24" name="Rectangle 23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7/2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 smtClean="0"/>
                <a:t>1/3/4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b="1" dirty="0" smtClean="0"/>
                <a:t>5/6/7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57400" y="197896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Picked: 7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71800" y="243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CP()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2400" y="2971800"/>
            <a:ext cx="2209800" cy="1209676"/>
            <a:chOff x="6705600" y="1685924"/>
            <a:chExt cx="2209800" cy="1209676"/>
          </a:xfrm>
        </p:grpSpPr>
        <p:sp>
          <p:nvSpPr>
            <p:cNvPr id="29" name="Rectangle 28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  7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 smtClean="0"/>
                <a:t>1/3/4</a:t>
              </a:r>
            </a:p>
            <a:p>
              <a:r>
                <a:rPr lang="en-US" dirty="0" smtClean="0"/>
                <a:t>            </a:t>
              </a:r>
              <a:r>
                <a:rPr lang="en-US" b="1" dirty="0"/>
                <a:t> </a:t>
              </a:r>
              <a:r>
                <a:rPr lang="en-US" b="1" dirty="0" smtClean="0"/>
                <a:t> 6/7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1800" y="2967237"/>
            <a:ext cx="2209800" cy="1209676"/>
            <a:chOff x="6705600" y="1685924"/>
            <a:chExt cx="2209800" cy="1209676"/>
          </a:xfrm>
        </p:grpSpPr>
        <p:sp>
          <p:nvSpPr>
            <p:cNvPr id="34" name="Rectangle 33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</a:rPr>
                <a:t>2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 smtClean="0"/>
                <a:t>1/3/4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b="1" dirty="0" smtClean="0"/>
                <a:t>5/6/7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05400" y="1981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Search Picked: 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10200" y="24406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CP()</a:t>
            </a:r>
            <a:endParaRPr lang="en-US" b="1" dirty="0"/>
          </a:p>
        </p:txBody>
      </p:sp>
      <p:sp>
        <p:nvSpPr>
          <p:cNvPr id="41" name="Left Arrow 40"/>
          <p:cNvSpPr/>
          <p:nvPr/>
        </p:nvSpPr>
        <p:spPr>
          <a:xfrm rot="19554458">
            <a:off x="1703629" y="4260557"/>
            <a:ext cx="1115098" cy="167171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13802821">
            <a:off x="2844486" y="4301297"/>
            <a:ext cx="1079837" cy="228934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13341" y="4897647"/>
            <a:ext cx="304800" cy="28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551904" y="4676184"/>
            <a:ext cx="304800" cy="28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 rot="20220616">
            <a:off x="2502963" y="5146706"/>
            <a:ext cx="1115098" cy="167171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16200000">
            <a:off x="3486968" y="5379315"/>
            <a:ext cx="557549" cy="230982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 rot="11522450">
            <a:off x="3960624" y="5051485"/>
            <a:ext cx="1820716" cy="286547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09800" y="5385040"/>
            <a:ext cx="304800" cy="28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613341" y="5776814"/>
            <a:ext cx="304800" cy="28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91200" y="5244546"/>
            <a:ext cx="304800" cy="28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172200" y="5029200"/>
            <a:ext cx="2209800" cy="1209676"/>
            <a:chOff x="6705600" y="1685924"/>
            <a:chExt cx="2209800" cy="1209676"/>
          </a:xfrm>
        </p:grpSpPr>
        <p:sp>
          <p:nvSpPr>
            <p:cNvPr id="52" name="Rectangle 51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  7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/>
                <a:t> </a:t>
              </a:r>
              <a:r>
                <a:rPr lang="en-US" b="1" dirty="0" smtClean="0"/>
                <a:t>    4</a:t>
              </a:r>
            </a:p>
            <a:p>
              <a:r>
                <a:rPr lang="en-US" dirty="0" smtClean="0"/>
                <a:t>            </a:t>
              </a:r>
              <a:r>
                <a:rPr lang="en-US" b="1" dirty="0" smtClean="0"/>
                <a:t>    7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200400" y="3897868"/>
            <a:ext cx="116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Pick: 7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429000" y="4202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CP()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133600" y="4282379"/>
            <a:ext cx="116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Pick: 6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57400" y="44670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CP()</a:t>
            </a:r>
            <a:endParaRPr lang="en-US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76200" y="5572124"/>
            <a:ext cx="2209800" cy="1209676"/>
            <a:chOff x="6705600" y="1685924"/>
            <a:chExt cx="2209800" cy="1209676"/>
          </a:xfrm>
        </p:grpSpPr>
        <p:sp>
          <p:nvSpPr>
            <p:cNvPr id="61" name="Rectangle 60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  7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     </a:t>
              </a:r>
              <a:r>
                <a:rPr lang="en-US" b="1" dirty="0" smtClean="0"/>
                <a:t>1</a:t>
              </a:r>
            </a:p>
            <a:p>
              <a:r>
                <a:rPr lang="en-US" dirty="0" smtClean="0"/>
                <a:t>            </a:t>
              </a:r>
              <a:r>
                <a:rPr lang="en-US" b="1" dirty="0" smtClean="0"/>
                <a:t>    7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895600" y="5572124"/>
            <a:ext cx="2209800" cy="1209676"/>
            <a:chOff x="6705600" y="1685924"/>
            <a:chExt cx="2209800" cy="1209676"/>
          </a:xfrm>
        </p:grpSpPr>
        <p:sp>
          <p:nvSpPr>
            <p:cNvPr id="66" name="Rectangle 65"/>
            <p:cNvSpPr/>
            <p:nvPr/>
          </p:nvSpPr>
          <p:spPr>
            <a:xfrm>
              <a:off x="8229600" y="2219324"/>
              <a:ext cx="6858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315200" y="2524124"/>
              <a:ext cx="7620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05600" y="1685924"/>
              <a:ext cx="533400" cy="37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05600" y="1685924"/>
              <a:ext cx="2209800" cy="1200329"/>
            </a:xfrm>
            <a:prstGeom prst="rect">
              <a:avLst/>
            </a:prstGeom>
            <a:noFill/>
            <a:ln w="444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  7</a:t>
              </a:r>
            </a:p>
            <a:p>
              <a:endParaRPr lang="en-US" dirty="0"/>
            </a:p>
            <a:p>
              <a:r>
                <a:rPr lang="en-US" dirty="0" smtClean="0"/>
                <a:t>                            </a:t>
              </a:r>
              <a:r>
                <a:rPr lang="en-US" b="1" dirty="0"/>
                <a:t> </a:t>
              </a:r>
              <a:r>
                <a:rPr lang="en-US" b="1" dirty="0" smtClean="0"/>
                <a:t>   3</a:t>
              </a:r>
            </a:p>
            <a:p>
              <a:r>
                <a:rPr lang="en-US" dirty="0" smtClean="0"/>
                <a:t>            </a:t>
              </a:r>
              <a:r>
                <a:rPr lang="en-US" b="1" dirty="0"/>
                <a:t> </a:t>
              </a:r>
              <a:r>
                <a:rPr lang="en-US" b="1" dirty="0" smtClean="0"/>
                <a:t>   7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Decision Tree – Search Candidate</a:t>
            </a:r>
          </a:p>
        </p:txBody>
      </p:sp>
      <p:sp>
        <p:nvSpPr>
          <p:cNvPr id="2" name="Oval 1"/>
          <p:cNvSpPr/>
          <p:nvPr/>
        </p:nvSpPr>
        <p:spPr>
          <a:xfrm>
            <a:off x="2286000" y="109927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3400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752600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893454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038600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19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38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657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276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895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14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33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752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371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144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34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524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3"/>
            <a:endCxn id="71" idx="0"/>
          </p:cNvCxnSpPr>
          <p:nvPr/>
        </p:nvCxnSpPr>
        <p:spPr>
          <a:xfrm flipH="1">
            <a:off x="1828800" y="1219195"/>
            <a:ext cx="479518" cy="533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5"/>
            <a:endCxn id="72" idx="1"/>
          </p:cNvCxnSpPr>
          <p:nvPr/>
        </p:nvCxnSpPr>
        <p:spPr>
          <a:xfrm>
            <a:off x="2416082" y="1219195"/>
            <a:ext cx="499690" cy="553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1"/>
            <a:endCxn id="70" idx="7"/>
          </p:cNvCxnSpPr>
          <p:nvPr/>
        </p:nvCxnSpPr>
        <p:spPr>
          <a:xfrm flipH="1">
            <a:off x="663482" y="1119851"/>
            <a:ext cx="1644836" cy="653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7"/>
            <a:endCxn id="73" idx="0"/>
          </p:cNvCxnSpPr>
          <p:nvPr/>
        </p:nvCxnSpPr>
        <p:spPr>
          <a:xfrm>
            <a:off x="2416082" y="1119851"/>
            <a:ext cx="1698718" cy="63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0" idx="3"/>
            <a:endCxn id="87" idx="7"/>
          </p:cNvCxnSpPr>
          <p:nvPr/>
        </p:nvCxnSpPr>
        <p:spPr>
          <a:xfrm flipH="1">
            <a:off x="282482" y="1872519"/>
            <a:ext cx="273236" cy="43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0" idx="4"/>
            <a:endCxn id="86" idx="0"/>
          </p:cNvCxnSpPr>
          <p:nvPr/>
        </p:nvCxnSpPr>
        <p:spPr>
          <a:xfrm>
            <a:off x="609600" y="1893094"/>
            <a:ext cx="0" cy="39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0" idx="5"/>
            <a:endCxn id="85" idx="0"/>
          </p:cNvCxnSpPr>
          <p:nvPr/>
        </p:nvCxnSpPr>
        <p:spPr>
          <a:xfrm>
            <a:off x="663482" y="1872519"/>
            <a:ext cx="327118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3"/>
            <a:endCxn id="84" idx="2"/>
          </p:cNvCxnSpPr>
          <p:nvPr/>
        </p:nvCxnSpPr>
        <p:spPr>
          <a:xfrm flipH="1">
            <a:off x="1371600" y="1872519"/>
            <a:ext cx="403318" cy="483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4"/>
            <a:endCxn id="83" idx="0"/>
          </p:cNvCxnSpPr>
          <p:nvPr/>
        </p:nvCxnSpPr>
        <p:spPr>
          <a:xfrm>
            <a:off x="1828800" y="1893094"/>
            <a:ext cx="0" cy="39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1" idx="5"/>
            <a:endCxn id="82" idx="1"/>
          </p:cNvCxnSpPr>
          <p:nvPr/>
        </p:nvCxnSpPr>
        <p:spPr>
          <a:xfrm>
            <a:off x="1882682" y="1872519"/>
            <a:ext cx="273236" cy="43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2" idx="4"/>
            <a:endCxn id="81" idx="7"/>
          </p:cNvCxnSpPr>
          <p:nvPr/>
        </p:nvCxnSpPr>
        <p:spPr>
          <a:xfrm flipH="1">
            <a:off x="2644682" y="1893094"/>
            <a:ext cx="324972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2" idx="4"/>
            <a:endCxn id="80" idx="0"/>
          </p:cNvCxnSpPr>
          <p:nvPr/>
        </p:nvCxnSpPr>
        <p:spPr>
          <a:xfrm>
            <a:off x="2969654" y="1893094"/>
            <a:ext cx="2146" cy="39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2" idx="5"/>
            <a:endCxn id="79" idx="0"/>
          </p:cNvCxnSpPr>
          <p:nvPr/>
        </p:nvCxnSpPr>
        <p:spPr>
          <a:xfrm>
            <a:off x="3023536" y="1872519"/>
            <a:ext cx="329264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3" idx="3"/>
            <a:endCxn id="78" idx="1"/>
          </p:cNvCxnSpPr>
          <p:nvPr/>
        </p:nvCxnSpPr>
        <p:spPr>
          <a:xfrm flipH="1">
            <a:off x="3679918" y="1872519"/>
            <a:ext cx="381000" cy="43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3" idx="4"/>
            <a:endCxn id="77" idx="0"/>
          </p:cNvCxnSpPr>
          <p:nvPr/>
        </p:nvCxnSpPr>
        <p:spPr>
          <a:xfrm>
            <a:off x="4114800" y="1893094"/>
            <a:ext cx="0" cy="39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3" idx="5"/>
            <a:endCxn id="76" idx="0"/>
          </p:cNvCxnSpPr>
          <p:nvPr/>
        </p:nvCxnSpPr>
        <p:spPr>
          <a:xfrm>
            <a:off x="4168682" y="1872519"/>
            <a:ext cx="327118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81000" y="28194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6200" y="28194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572000" y="28313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267200" y="28313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87" idx="4"/>
            <a:endCxn id="107" idx="1"/>
          </p:cNvCxnSpPr>
          <p:nvPr/>
        </p:nvCxnSpPr>
        <p:spPr>
          <a:xfrm flipH="1">
            <a:off x="98518" y="2426494"/>
            <a:ext cx="130082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7" idx="5"/>
            <a:endCxn id="106" idx="0"/>
          </p:cNvCxnSpPr>
          <p:nvPr/>
        </p:nvCxnSpPr>
        <p:spPr>
          <a:xfrm>
            <a:off x="282482" y="2405919"/>
            <a:ext cx="174718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6" idx="3"/>
            <a:endCxn id="111" idx="0"/>
          </p:cNvCxnSpPr>
          <p:nvPr/>
        </p:nvCxnSpPr>
        <p:spPr>
          <a:xfrm flipH="1">
            <a:off x="4343400" y="2405919"/>
            <a:ext cx="98518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6" idx="5"/>
            <a:endCxn id="110" idx="0"/>
          </p:cNvCxnSpPr>
          <p:nvPr/>
        </p:nvCxnSpPr>
        <p:spPr>
          <a:xfrm>
            <a:off x="4549682" y="2405919"/>
            <a:ext cx="98518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28800" y="2362200"/>
            <a:ext cx="1470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   .   .</a:t>
            </a:r>
            <a:endParaRPr lang="en-US" sz="4400" b="1" dirty="0"/>
          </a:p>
        </p:txBody>
      </p:sp>
      <p:sp>
        <p:nvSpPr>
          <p:cNvPr id="121" name="Oval 120"/>
          <p:cNvSpPr/>
          <p:nvPr/>
        </p:nvSpPr>
        <p:spPr>
          <a:xfrm>
            <a:off x="7162800" y="1119851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553200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696200" y="1732025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077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696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315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934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53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172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334000" y="2949748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562600" y="2949748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791200" y="2949748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019800" y="2949748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924800" y="29718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153400" y="29718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8382000" y="29718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8610600" y="29718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4800600" y="990600"/>
            <a:ext cx="0" cy="5867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1" idx="3"/>
            <a:endCxn id="122" idx="0"/>
          </p:cNvCxnSpPr>
          <p:nvPr/>
        </p:nvCxnSpPr>
        <p:spPr>
          <a:xfrm flipH="1">
            <a:off x="6629400" y="1239770"/>
            <a:ext cx="555718" cy="512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21" idx="5"/>
            <a:endCxn id="123" idx="0"/>
          </p:cNvCxnSpPr>
          <p:nvPr/>
        </p:nvCxnSpPr>
        <p:spPr>
          <a:xfrm>
            <a:off x="7292882" y="1239770"/>
            <a:ext cx="479518" cy="492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2" idx="3"/>
            <a:endCxn id="129" idx="0"/>
          </p:cNvCxnSpPr>
          <p:nvPr/>
        </p:nvCxnSpPr>
        <p:spPr>
          <a:xfrm flipH="1">
            <a:off x="6248400" y="1872519"/>
            <a:ext cx="327118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22" idx="5"/>
            <a:endCxn id="128" idx="0"/>
          </p:cNvCxnSpPr>
          <p:nvPr/>
        </p:nvCxnSpPr>
        <p:spPr>
          <a:xfrm flipH="1">
            <a:off x="6629400" y="1872519"/>
            <a:ext cx="53882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22" idx="6"/>
            <a:endCxn id="127" idx="0"/>
          </p:cNvCxnSpPr>
          <p:nvPr/>
        </p:nvCxnSpPr>
        <p:spPr>
          <a:xfrm>
            <a:off x="6705600" y="1822847"/>
            <a:ext cx="304800" cy="47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23" idx="4"/>
            <a:endCxn id="126" idx="0"/>
          </p:cNvCxnSpPr>
          <p:nvPr/>
        </p:nvCxnSpPr>
        <p:spPr>
          <a:xfrm flipH="1">
            <a:off x="7391400" y="1872519"/>
            <a:ext cx="381000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3" idx="4"/>
            <a:endCxn id="125" idx="0"/>
          </p:cNvCxnSpPr>
          <p:nvPr/>
        </p:nvCxnSpPr>
        <p:spPr>
          <a:xfrm>
            <a:off x="7772400" y="1872519"/>
            <a:ext cx="0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23" idx="6"/>
            <a:endCxn id="124" idx="0"/>
          </p:cNvCxnSpPr>
          <p:nvPr/>
        </p:nvCxnSpPr>
        <p:spPr>
          <a:xfrm>
            <a:off x="7848600" y="1802272"/>
            <a:ext cx="304800" cy="495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29" idx="2"/>
            <a:endCxn id="144" idx="0"/>
          </p:cNvCxnSpPr>
          <p:nvPr/>
        </p:nvCxnSpPr>
        <p:spPr>
          <a:xfrm flipH="1">
            <a:off x="5410200" y="2368153"/>
            <a:ext cx="762000" cy="581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9" idx="3"/>
            <a:endCxn id="145" idx="0"/>
          </p:cNvCxnSpPr>
          <p:nvPr/>
        </p:nvCxnSpPr>
        <p:spPr>
          <a:xfrm flipH="1">
            <a:off x="5638800" y="2417825"/>
            <a:ext cx="555718" cy="531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29" idx="4"/>
            <a:endCxn id="146" idx="0"/>
          </p:cNvCxnSpPr>
          <p:nvPr/>
        </p:nvCxnSpPr>
        <p:spPr>
          <a:xfrm flipH="1">
            <a:off x="5867400" y="2438400"/>
            <a:ext cx="381000" cy="511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29" idx="5"/>
            <a:endCxn id="147" idx="0"/>
          </p:cNvCxnSpPr>
          <p:nvPr/>
        </p:nvCxnSpPr>
        <p:spPr>
          <a:xfrm flipH="1">
            <a:off x="6096000" y="2417825"/>
            <a:ext cx="206282" cy="531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78482" y="2430959"/>
            <a:ext cx="1470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   .   .</a:t>
            </a:r>
            <a:endParaRPr lang="en-US" sz="4400" b="1" dirty="0"/>
          </a:p>
        </p:txBody>
      </p:sp>
      <p:cxnSp>
        <p:nvCxnSpPr>
          <p:cNvPr id="210" name="Straight Connector 209"/>
          <p:cNvCxnSpPr>
            <a:stCxn id="124" idx="3"/>
            <a:endCxn id="148" idx="1"/>
          </p:cNvCxnSpPr>
          <p:nvPr/>
        </p:nvCxnSpPr>
        <p:spPr>
          <a:xfrm flipH="1">
            <a:off x="7947118" y="2417825"/>
            <a:ext cx="152400" cy="574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24" idx="4"/>
            <a:endCxn id="149" idx="0"/>
          </p:cNvCxnSpPr>
          <p:nvPr/>
        </p:nvCxnSpPr>
        <p:spPr>
          <a:xfrm>
            <a:off x="8153400" y="2438400"/>
            <a:ext cx="762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24" idx="5"/>
            <a:endCxn id="150" idx="0"/>
          </p:cNvCxnSpPr>
          <p:nvPr/>
        </p:nvCxnSpPr>
        <p:spPr>
          <a:xfrm>
            <a:off x="8207282" y="2417825"/>
            <a:ext cx="250918" cy="553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24" idx="6"/>
            <a:endCxn id="151" idx="0"/>
          </p:cNvCxnSpPr>
          <p:nvPr/>
        </p:nvCxnSpPr>
        <p:spPr>
          <a:xfrm>
            <a:off x="8229600" y="2368153"/>
            <a:ext cx="457200" cy="603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2362200" y="3352800"/>
            <a:ext cx="38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</a:t>
            </a:r>
          </a:p>
          <a:p>
            <a:r>
              <a:rPr lang="en-US" sz="4400" b="1" dirty="0" smtClean="0"/>
              <a:t>.</a:t>
            </a:r>
          </a:p>
          <a:p>
            <a:r>
              <a:rPr lang="en-US" sz="4400" b="1" dirty="0"/>
              <a:t>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934200" y="3362742"/>
            <a:ext cx="38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</a:t>
            </a:r>
          </a:p>
          <a:p>
            <a:r>
              <a:rPr lang="en-US" sz="4400" b="1" dirty="0" smtClean="0"/>
              <a:t>.</a:t>
            </a:r>
          </a:p>
          <a:p>
            <a:r>
              <a:rPr lang="en-US" sz="4400" b="1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Decision Tree – Search Candidate</a:t>
            </a:r>
          </a:p>
        </p:txBody>
      </p:sp>
      <p:sp>
        <p:nvSpPr>
          <p:cNvPr id="2" name="Oval 1"/>
          <p:cNvSpPr/>
          <p:nvPr/>
        </p:nvSpPr>
        <p:spPr>
          <a:xfrm>
            <a:off x="2286000" y="109927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3400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752600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893454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038600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19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38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657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276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895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14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33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752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3716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144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34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52400" y="22860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3"/>
            <a:endCxn id="71" idx="0"/>
          </p:cNvCxnSpPr>
          <p:nvPr/>
        </p:nvCxnSpPr>
        <p:spPr>
          <a:xfrm flipH="1">
            <a:off x="1828800" y="1219195"/>
            <a:ext cx="479518" cy="533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5"/>
            <a:endCxn id="72" idx="1"/>
          </p:cNvCxnSpPr>
          <p:nvPr/>
        </p:nvCxnSpPr>
        <p:spPr>
          <a:xfrm>
            <a:off x="2416082" y="1219195"/>
            <a:ext cx="499690" cy="553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1"/>
            <a:endCxn id="70" idx="7"/>
          </p:cNvCxnSpPr>
          <p:nvPr/>
        </p:nvCxnSpPr>
        <p:spPr>
          <a:xfrm flipH="1">
            <a:off x="663482" y="1119851"/>
            <a:ext cx="1644836" cy="653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7"/>
            <a:endCxn id="73" idx="0"/>
          </p:cNvCxnSpPr>
          <p:nvPr/>
        </p:nvCxnSpPr>
        <p:spPr>
          <a:xfrm>
            <a:off x="2416082" y="1119851"/>
            <a:ext cx="1698718" cy="63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0" idx="3"/>
            <a:endCxn id="87" idx="7"/>
          </p:cNvCxnSpPr>
          <p:nvPr/>
        </p:nvCxnSpPr>
        <p:spPr>
          <a:xfrm flipH="1">
            <a:off x="282482" y="1872519"/>
            <a:ext cx="273236" cy="43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0" idx="4"/>
            <a:endCxn id="86" idx="0"/>
          </p:cNvCxnSpPr>
          <p:nvPr/>
        </p:nvCxnSpPr>
        <p:spPr>
          <a:xfrm>
            <a:off x="609600" y="1893094"/>
            <a:ext cx="0" cy="39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0" idx="5"/>
            <a:endCxn id="85" idx="0"/>
          </p:cNvCxnSpPr>
          <p:nvPr/>
        </p:nvCxnSpPr>
        <p:spPr>
          <a:xfrm>
            <a:off x="663482" y="1872519"/>
            <a:ext cx="327118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3"/>
            <a:endCxn id="84" idx="2"/>
          </p:cNvCxnSpPr>
          <p:nvPr/>
        </p:nvCxnSpPr>
        <p:spPr>
          <a:xfrm flipH="1">
            <a:off x="1371600" y="1872519"/>
            <a:ext cx="403318" cy="483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4"/>
            <a:endCxn id="83" idx="0"/>
          </p:cNvCxnSpPr>
          <p:nvPr/>
        </p:nvCxnSpPr>
        <p:spPr>
          <a:xfrm>
            <a:off x="1828800" y="1893094"/>
            <a:ext cx="0" cy="39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1" idx="5"/>
            <a:endCxn id="82" idx="1"/>
          </p:cNvCxnSpPr>
          <p:nvPr/>
        </p:nvCxnSpPr>
        <p:spPr>
          <a:xfrm>
            <a:off x="1882682" y="1872519"/>
            <a:ext cx="273236" cy="43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2" idx="4"/>
            <a:endCxn id="81" idx="7"/>
          </p:cNvCxnSpPr>
          <p:nvPr/>
        </p:nvCxnSpPr>
        <p:spPr>
          <a:xfrm flipH="1">
            <a:off x="2644682" y="1893094"/>
            <a:ext cx="324972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2" idx="4"/>
            <a:endCxn id="80" idx="0"/>
          </p:cNvCxnSpPr>
          <p:nvPr/>
        </p:nvCxnSpPr>
        <p:spPr>
          <a:xfrm>
            <a:off x="2969654" y="1893094"/>
            <a:ext cx="2146" cy="39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2" idx="5"/>
            <a:endCxn id="79" idx="0"/>
          </p:cNvCxnSpPr>
          <p:nvPr/>
        </p:nvCxnSpPr>
        <p:spPr>
          <a:xfrm>
            <a:off x="3023536" y="1872519"/>
            <a:ext cx="329264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3" idx="3"/>
            <a:endCxn id="78" idx="1"/>
          </p:cNvCxnSpPr>
          <p:nvPr/>
        </p:nvCxnSpPr>
        <p:spPr>
          <a:xfrm flipH="1">
            <a:off x="3679918" y="1872519"/>
            <a:ext cx="381000" cy="43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3" idx="4"/>
            <a:endCxn id="77" idx="0"/>
          </p:cNvCxnSpPr>
          <p:nvPr/>
        </p:nvCxnSpPr>
        <p:spPr>
          <a:xfrm>
            <a:off x="4114800" y="1893094"/>
            <a:ext cx="0" cy="39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3" idx="5"/>
            <a:endCxn id="76" idx="0"/>
          </p:cNvCxnSpPr>
          <p:nvPr/>
        </p:nvCxnSpPr>
        <p:spPr>
          <a:xfrm>
            <a:off x="4168682" y="1872519"/>
            <a:ext cx="327118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81000" y="28194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6200" y="28194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572000" y="28313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267200" y="28313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87" idx="4"/>
            <a:endCxn id="107" idx="1"/>
          </p:cNvCxnSpPr>
          <p:nvPr/>
        </p:nvCxnSpPr>
        <p:spPr>
          <a:xfrm flipH="1">
            <a:off x="98518" y="2426494"/>
            <a:ext cx="130082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7" idx="5"/>
            <a:endCxn id="106" idx="0"/>
          </p:cNvCxnSpPr>
          <p:nvPr/>
        </p:nvCxnSpPr>
        <p:spPr>
          <a:xfrm>
            <a:off x="282482" y="2405919"/>
            <a:ext cx="174718" cy="413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6" idx="3"/>
            <a:endCxn id="111" idx="0"/>
          </p:cNvCxnSpPr>
          <p:nvPr/>
        </p:nvCxnSpPr>
        <p:spPr>
          <a:xfrm flipH="1">
            <a:off x="4343400" y="2405919"/>
            <a:ext cx="98518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6" idx="5"/>
            <a:endCxn id="110" idx="0"/>
          </p:cNvCxnSpPr>
          <p:nvPr/>
        </p:nvCxnSpPr>
        <p:spPr>
          <a:xfrm>
            <a:off x="4549682" y="2405919"/>
            <a:ext cx="98518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28800" y="2362200"/>
            <a:ext cx="1470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   .   .</a:t>
            </a:r>
            <a:endParaRPr lang="en-US" sz="4400" b="1" dirty="0"/>
          </a:p>
        </p:txBody>
      </p:sp>
      <p:sp>
        <p:nvSpPr>
          <p:cNvPr id="121" name="Oval 120"/>
          <p:cNvSpPr/>
          <p:nvPr/>
        </p:nvSpPr>
        <p:spPr>
          <a:xfrm>
            <a:off x="7162800" y="1119851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553200" y="17526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696200" y="1732025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077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696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315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934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53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172200" y="2297906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334000" y="2949748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562600" y="2949748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791200" y="2949748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019800" y="2949748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924800" y="29718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153400" y="29718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8382000" y="29718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8610600" y="2971800"/>
            <a:ext cx="152400" cy="14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4800600" y="990600"/>
            <a:ext cx="0" cy="5867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21" idx="3"/>
            <a:endCxn id="122" idx="0"/>
          </p:cNvCxnSpPr>
          <p:nvPr/>
        </p:nvCxnSpPr>
        <p:spPr>
          <a:xfrm flipH="1">
            <a:off x="6629400" y="1239770"/>
            <a:ext cx="555718" cy="512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21" idx="5"/>
            <a:endCxn id="123" idx="0"/>
          </p:cNvCxnSpPr>
          <p:nvPr/>
        </p:nvCxnSpPr>
        <p:spPr>
          <a:xfrm>
            <a:off x="7292882" y="1239770"/>
            <a:ext cx="479518" cy="492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2" idx="3"/>
            <a:endCxn id="129" idx="0"/>
          </p:cNvCxnSpPr>
          <p:nvPr/>
        </p:nvCxnSpPr>
        <p:spPr>
          <a:xfrm flipH="1">
            <a:off x="6248400" y="1872519"/>
            <a:ext cx="327118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22" idx="5"/>
            <a:endCxn id="128" idx="0"/>
          </p:cNvCxnSpPr>
          <p:nvPr/>
        </p:nvCxnSpPr>
        <p:spPr>
          <a:xfrm flipH="1">
            <a:off x="6629400" y="1872519"/>
            <a:ext cx="53882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22" idx="6"/>
            <a:endCxn id="127" idx="0"/>
          </p:cNvCxnSpPr>
          <p:nvPr/>
        </p:nvCxnSpPr>
        <p:spPr>
          <a:xfrm>
            <a:off x="6705600" y="1822847"/>
            <a:ext cx="304800" cy="47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23" idx="4"/>
            <a:endCxn id="126" idx="0"/>
          </p:cNvCxnSpPr>
          <p:nvPr/>
        </p:nvCxnSpPr>
        <p:spPr>
          <a:xfrm flipH="1">
            <a:off x="7391400" y="1872519"/>
            <a:ext cx="381000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3" idx="4"/>
            <a:endCxn id="125" idx="0"/>
          </p:cNvCxnSpPr>
          <p:nvPr/>
        </p:nvCxnSpPr>
        <p:spPr>
          <a:xfrm>
            <a:off x="7772400" y="1872519"/>
            <a:ext cx="0" cy="42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23" idx="6"/>
            <a:endCxn id="124" idx="0"/>
          </p:cNvCxnSpPr>
          <p:nvPr/>
        </p:nvCxnSpPr>
        <p:spPr>
          <a:xfrm>
            <a:off x="7848600" y="1802272"/>
            <a:ext cx="304800" cy="495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29" idx="2"/>
            <a:endCxn id="144" idx="0"/>
          </p:cNvCxnSpPr>
          <p:nvPr/>
        </p:nvCxnSpPr>
        <p:spPr>
          <a:xfrm flipH="1">
            <a:off x="5410200" y="2368153"/>
            <a:ext cx="762000" cy="581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9" idx="3"/>
            <a:endCxn id="145" idx="0"/>
          </p:cNvCxnSpPr>
          <p:nvPr/>
        </p:nvCxnSpPr>
        <p:spPr>
          <a:xfrm flipH="1">
            <a:off x="5638800" y="2417825"/>
            <a:ext cx="555718" cy="531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29" idx="4"/>
            <a:endCxn id="146" idx="0"/>
          </p:cNvCxnSpPr>
          <p:nvPr/>
        </p:nvCxnSpPr>
        <p:spPr>
          <a:xfrm flipH="1">
            <a:off x="5867400" y="2438400"/>
            <a:ext cx="381000" cy="511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29" idx="5"/>
            <a:endCxn id="147" idx="0"/>
          </p:cNvCxnSpPr>
          <p:nvPr/>
        </p:nvCxnSpPr>
        <p:spPr>
          <a:xfrm flipH="1">
            <a:off x="6096000" y="2417825"/>
            <a:ext cx="206282" cy="531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78482" y="2430959"/>
            <a:ext cx="1470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   .   .</a:t>
            </a:r>
            <a:endParaRPr lang="en-US" sz="4400" b="1" dirty="0"/>
          </a:p>
        </p:txBody>
      </p:sp>
      <p:cxnSp>
        <p:nvCxnSpPr>
          <p:cNvPr id="210" name="Straight Connector 209"/>
          <p:cNvCxnSpPr>
            <a:stCxn id="124" idx="3"/>
            <a:endCxn id="148" idx="1"/>
          </p:cNvCxnSpPr>
          <p:nvPr/>
        </p:nvCxnSpPr>
        <p:spPr>
          <a:xfrm flipH="1">
            <a:off x="7947118" y="2417825"/>
            <a:ext cx="152400" cy="574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24" idx="4"/>
            <a:endCxn id="149" idx="0"/>
          </p:cNvCxnSpPr>
          <p:nvPr/>
        </p:nvCxnSpPr>
        <p:spPr>
          <a:xfrm>
            <a:off x="8153400" y="2438400"/>
            <a:ext cx="762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24" idx="5"/>
            <a:endCxn id="150" idx="0"/>
          </p:cNvCxnSpPr>
          <p:nvPr/>
        </p:nvCxnSpPr>
        <p:spPr>
          <a:xfrm>
            <a:off x="8207282" y="2417825"/>
            <a:ext cx="250918" cy="553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24" idx="6"/>
            <a:endCxn id="151" idx="0"/>
          </p:cNvCxnSpPr>
          <p:nvPr/>
        </p:nvCxnSpPr>
        <p:spPr>
          <a:xfrm>
            <a:off x="8229600" y="2368153"/>
            <a:ext cx="457200" cy="603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33477" y="1393818"/>
            <a:ext cx="522241" cy="63274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1219200" y="1316681"/>
            <a:ext cx="0" cy="260761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Multiply 89"/>
          <p:cNvSpPr/>
          <p:nvPr/>
        </p:nvSpPr>
        <p:spPr>
          <a:xfrm>
            <a:off x="5954759" y="1371600"/>
            <a:ext cx="522241" cy="63274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7162800" y="1066800"/>
            <a:ext cx="0" cy="2607619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62200" y="3352800"/>
            <a:ext cx="38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</a:t>
            </a:r>
          </a:p>
          <a:p>
            <a:r>
              <a:rPr lang="en-US" sz="4400" b="1" dirty="0" smtClean="0"/>
              <a:t>.</a:t>
            </a:r>
          </a:p>
          <a:p>
            <a:r>
              <a:rPr lang="en-US" sz="4400" b="1" dirty="0"/>
              <a:t>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934200" y="3362742"/>
            <a:ext cx="38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</a:t>
            </a:r>
          </a:p>
          <a:p>
            <a:r>
              <a:rPr lang="en-US" sz="4400" b="1" dirty="0" smtClean="0"/>
              <a:t>.</a:t>
            </a:r>
          </a:p>
          <a:p>
            <a:r>
              <a:rPr lang="en-US" sz="4400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Serial Algorithm: DFS</a:t>
            </a:r>
          </a:p>
        </p:txBody>
      </p:sp>
      <p:sp>
        <p:nvSpPr>
          <p:cNvPr id="121" name="Oval 120"/>
          <p:cNvSpPr/>
          <p:nvPr/>
        </p:nvSpPr>
        <p:spPr>
          <a:xfrm>
            <a:off x="4428067" y="1196051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971800" y="243133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629400" y="2391166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239000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646333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053667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488267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895600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201333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5832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9388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2944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500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121" idx="3"/>
            <a:endCxn id="122" idx="0"/>
          </p:cNvCxnSpPr>
          <p:nvPr/>
        </p:nvCxnSpPr>
        <p:spPr>
          <a:xfrm flipH="1">
            <a:off x="3090334" y="1430163"/>
            <a:ext cx="1372451" cy="1001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21" idx="5"/>
            <a:endCxn id="123" idx="0"/>
          </p:cNvCxnSpPr>
          <p:nvPr/>
        </p:nvCxnSpPr>
        <p:spPr>
          <a:xfrm>
            <a:off x="4630416" y="1430163"/>
            <a:ext cx="2117518" cy="961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2" idx="2"/>
            <a:endCxn id="129" idx="0"/>
          </p:cNvCxnSpPr>
          <p:nvPr/>
        </p:nvCxnSpPr>
        <p:spPr>
          <a:xfrm flipH="1">
            <a:off x="2319867" y="2568474"/>
            <a:ext cx="651933" cy="927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22" idx="4"/>
            <a:endCxn id="128" idx="0"/>
          </p:cNvCxnSpPr>
          <p:nvPr/>
        </p:nvCxnSpPr>
        <p:spPr>
          <a:xfrm flipH="1">
            <a:off x="3014134" y="2705613"/>
            <a:ext cx="76200" cy="790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22" idx="6"/>
            <a:endCxn id="127" idx="0"/>
          </p:cNvCxnSpPr>
          <p:nvPr/>
        </p:nvCxnSpPr>
        <p:spPr>
          <a:xfrm>
            <a:off x="3208867" y="2568474"/>
            <a:ext cx="397934" cy="927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23" idx="3"/>
            <a:endCxn id="126" idx="0"/>
          </p:cNvCxnSpPr>
          <p:nvPr/>
        </p:nvCxnSpPr>
        <p:spPr>
          <a:xfrm flipH="1">
            <a:off x="6172201" y="2625278"/>
            <a:ext cx="491917" cy="870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3" idx="4"/>
            <a:endCxn id="125" idx="0"/>
          </p:cNvCxnSpPr>
          <p:nvPr/>
        </p:nvCxnSpPr>
        <p:spPr>
          <a:xfrm>
            <a:off x="6747934" y="2665445"/>
            <a:ext cx="16933" cy="830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23" idx="6"/>
            <a:endCxn id="124" idx="0"/>
          </p:cNvCxnSpPr>
          <p:nvPr/>
        </p:nvCxnSpPr>
        <p:spPr>
          <a:xfrm>
            <a:off x="6866467" y="2528306"/>
            <a:ext cx="491067" cy="967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29" idx="2"/>
            <a:endCxn id="144" idx="0"/>
          </p:cNvCxnSpPr>
          <p:nvPr/>
        </p:nvCxnSpPr>
        <p:spPr>
          <a:xfrm flipH="1">
            <a:off x="1701801" y="3633047"/>
            <a:ext cx="499532" cy="1135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9" idx="3"/>
            <a:endCxn id="145" idx="0"/>
          </p:cNvCxnSpPr>
          <p:nvPr/>
        </p:nvCxnSpPr>
        <p:spPr>
          <a:xfrm flipH="1">
            <a:off x="2057401" y="3730019"/>
            <a:ext cx="178650" cy="1038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29" idx="4"/>
            <a:endCxn id="146" idx="0"/>
          </p:cNvCxnSpPr>
          <p:nvPr/>
        </p:nvCxnSpPr>
        <p:spPr>
          <a:xfrm>
            <a:off x="2319867" y="3770186"/>
            <a:ext cx="93134" cy="998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29" idx="5"/>
            <a:endCxn id="147" idx="0"/>
          </p:cNvCxnSpPr>
          <p:nvPr/>
        </p:nvCxnSpPr>
        <p:spPr>
          <a:xfrm>
            <a:off x="2403682" y="3730019"/>
            <a:ext cx="364919" cy="1038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971800" y="451766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 . .</a:t>
            </a:r>
            <a:endParaRPr lang="en-US" sz="4400" b="1" dirty="0"/>
          </a:p>
        </p:txBody>
      </p:sp>
      <p:cxnSp>
        <p:nvCxnSpPr>
          <p:cNvPr id="210" name="Straight Connector 209"/>
          <p:cNvCxnSpPr>
            <a:stCxn id="126" idx="2"/>
            <a:endCxn id="94" idx="0"/>
          </p:cNvCxnSpPr>
          <p:nvPr/>
        </p:nvCxnSpPr>
        <p:spPr>
          <a:xfrm flipH="1">
            <a:off x="5376334" y="3633047"/>
            <a:ext cx="677333" cy="1178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26" idx="3"/>
            <a:endCxn id="96" idx="0"/>
          </p:cNvCxnSpPr>
          <p:nvPr/>
        </p:nvCxnSpPr>
        <p:spPr>
          <a:xfrm flipH="1">
            <a:off x="5731934" y="3730019"/>
            <a:ext cx="356451" cy="1081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26" idx="4"/>
            <a:endCxn id="98" idx="0"/>
          </p:cNvCxnSpPr>
          <p:nvPr/>
        </p:nvCxnSpPr>
        <p:spPr>
          <a:xfrm flipH="1">
            <a:off x="6087534" y="3770186"/>
            <a:ext cx="84667" cy="1041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26" idx="5"/>
            <a:endCxn id="100" idx="0"/>
          </p:cNvCxnSpPr>
          <p:nvPr/>
        </p:nvCxnSpPr>
        <p:spPr>
          <a:xfrm>
            <a:off x="6256016" y="3730019"/>
            <a:ext cx="187118" cy="1081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2578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6134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690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3246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506216" y="1371600"/>
            <a:ext cx="2989584" cy="3810000"/>
            <a:chOff x="990600" y="1371600"/>
            <a:chExt cx="2989584" cy="3810000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2607733" y="1371600"/>
              <a:ext cx="1372451" cy="10011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1837267" y="2372771"/>
              <a:ext cx="748874" cy="1064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1219200" y="3437344"/>
              <a:ext cx="618066" cy="12725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990600" y="4768464"/>
              <a:ext cx="478366" cy="413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828800" y="1437129"/>
            <a:ext cx="2667000" cy="3744471"/>
            <a:chOff x="1313184" y="1371600"/>
            <a:chExt cx="2667000" cy="3744471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2607733" y="1371600"/>
              <a:ext cx="1372451" cy="10011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837267" y="2372771"/>
              <a:ext cx="748874" cy="1064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541785" y="3407535"/>
              <a:ext cx="295481" cy="13096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Multiply 132"/>
            <p:cNvSpPr/>
            <p:nvPr/>
          </p:nvSpPr>
          <p:spPr>
            <a:xfrm>
              <a:off x="1313184" y="4702935"/>
              <a:ext cx="478366" cy="413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175934" y="1423002"/>
            <a:ext cx="2474383" cy="3744471"/>
            <a:chOff x="1505802" y="1371600"/>
            <a:chExt cx="2474383" cy="3565693"/>
          </a:xfrm>
        </p:grpSpPr>
        <p:cxnSp>
          <p:nvCxnSpPr>
            <p:cNvPr id="135" name="Straight Connector 134"/>
            <p:cNvCxnSpPr>
              <a:endCxn id="122" idx="7"/>
            </p:cNvCxnSpPr>
            <p:nvPr/>
          </p:nvCxnSpPr>
          <p:spPr>
            <a:xfrm flipH="1">
              <a:off x="2504017" y="1371600"/>
              <a:ext cx="1476168" cy="9984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22" idx="7"/>
              <a:endCxn id="129" idx="7"/>
            </p:cNvCxnSpPr>
            <p:nvPr/>
          </p:nvCxnSpPr>
          <p:spPr>
            <a:xfrm flipH="1">
              <a:off x="1733550" y="2370039"/>
              <a:ext cx="770467" cy="10137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9" idx="7"/>
              <a:endCxn id="146" idx="0"/>
            </p:cNvCxnSpPr>
            <p:nvPr/>
          </p:nvCxnSpPr>
          <p:spPr>
            <a:xfrm>
              <a:off x="1733550" y="3383784"/>
              <a:ext cx="9319" cy="1173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/>
            <p:nvPr/>
          </p:nvSpPr>
          <p:spPr>
            <a:xfrm>
              <a:off x="1505802" y="4524157"/>
              <a:ext cx="478366" cy="413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438400" y="1470330"/>
            <a:ext cx="2108201" cy="3665723"/>
            <a:chOff x="1434261" y="1446588"/>
            <a:chExt cx="2108201" cy="3490705"/>
          </a:xfrm>
        </p:grpSpPr>
        <p:cxnSp>
          <p:nvCxnSpPr>
            <p:cNvPr id="140" name="Straight Connector 139"/>
            <p:cNvCxnSpPr>
              <a:stCxn id="121" idx="4"/>
              <a:endCxn id="122" idx="7"/>
            </p:cNvCxnSpPr>
            <p:nvPr/>
          </p:nvCxnSpPr>
          <p:spPr>
            <a:xfrm flipH="1">
              <a:off x="2170010" y="1446588"/>
              <a:ext cx="1372452" cy="9533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22" idx="7"/>
              <a:endCxn id="129" idx="6"/>
            </p:cNvCxnSpPr>
            <p:nvPr/>
          </p:nvCxnSpPr>
          <p:spPr>
            <a:xfrm flipH="1">
              <a:off x="1434261" y="2399959"/>
              <a:ext cx="735749" cy="11060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29" idx="6"/>
            </p:cNvCxnSpPr>
            <p:nvPr/>
          </p:nvCxnSpPr>
          <p:spPr>
            <a:xfrm>
              <a:off x="1434261" y="3506047"/>
              <a:ext cx="308608" cy="10306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Multiply 142"/>
            <p:cNvSpPr/>
            <p:nvPr/>
          </p:nvSpPr>
          <p:spPr>
            <a:xfrm>
              <a:off x="1505802" y="4524157"/>
              <a:ext cx="478366" cy="413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Multiply 151"/>
          <p:cNvSpPr/>
          <p:nvPr/>
        </p:nvSpPr>
        <p:spPr>
          <a:xfrm>
            <a:off x="1502834" y="4768464"/>
            <a:ext cx="478366" cy="4131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y 153"/>
          <p:cNvSpPr/>
          <p:nvPr/>
        </p:nvSpPr>
        <p:spPr>
          <a:xfrm>
            <a:off x="1828800" y="4800600"/>
            <a:ext cx="478366" cy="4131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Multiply 154"/>
          <p:cNvSpPr/>
          <p:nvPr/>
        </p:nvSpPr>
        <p:spPr>
          <a:xfrm>
            <a:off x="2188634" y="4768464"/>
            <a:ext cx="478366" cy="4131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ultiply 155"/>
          <p:cNvSpPr/>
          <p:nvPr/>
        </p:nvSpPr>
        <p:spPr>
          <a:xfrm>
            <a:off x="2514600" y="4724400"/>
            <a:ext cx="478366" cy="4131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2753783" y="1447800"/>
            <a:ext cx="1786686" cy="2423394"/>
            <a:chOff x="1755776" y="1446588"/>
            <a:chExt cx="1786686" cy="2307690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170010" y="1446588"/>
              <a:ext cx="1372452" cy="9533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endCxn id="128" idx="0"/>
            </p:cNvCxnSpPr>
            <p:nvPr/>
          </p:nvCxnSpPr>
          <p:spPr>
            <a:xfrm flipH="1">
              <a:off x="2016127" y="2399959"/>
              <a:ext cx="153884" cy="9969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Multiply 160"/>
            <p:cNvSpPr/>
            <p:nvPr/>
          </p:nvSpPr>
          <p:spPr>
            <a:xfrm>
              <a:off x="1755776" y="3341142"/>
              <a:ext cx="478366" cy="413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090334" y="1512088"/>
            <a:ext cx="1481667" cy="2337884"/>
            <a:chOff x="1984596" y="1446588"/>
            <a:chExt cx="1481667" cy="2226263"/>
          </a:xfrm>
        </p:grpSpPr>
        <p:cxnSp>
          <p:nvCxnSpPr>
            <p:cNvPr id="163" name="Straight Connector 162"/>
            <p:cNvCxnSpPr>
              <a:endCxn id="122" idx="0"/>
            </p:cNvCxnSpPr>
            <p:nvPr/>
          </p:nvCxnSpPr>
          <p:spPr>
            <a:xfrm flipH="1">
              <a:off x="1984596" y="1446588"/>
              <a:ext cx="1481667" cy="8753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22" idx="7"/>
              <a:endCxn id="127" idx="0"/>
            </p:cNvCxnSpPr>
            <p:nvPr/>
          </p:nvCxnSpPr>
          <p:spPr>
            <a:xfrm>
              <a:off x="2068411" y="2360194"/>
              <a:ext cx="432652" cy="975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Multiply 164"/>
            <p:cNvSpPr/>
            <p:nvPr/>
          </p:nvSpPr>
          <p:spPr>
            <a:xfrm>
              <a:off x="2302096" y="3259715"/>
              <a:ext cx="478366" cy="413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Multiply 165"/>
          <p:cNvSpPr/>
          <p:nvPr/>
        </p:nvSpPr>
        <p:spPr>
          <a:xfrm>
            <a:off x="2749124" y="3436836"/>
            <a:ext cx="478366" cy="4131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Multiply 167"/>
          <p:cNvSpPr/>
          <p:nvPr/>
        </p:nvSpPr>
        <p:spPr>
          <a:xfrm>
            <a:off x="3408674" y="3435172"/>
            <a:ext cx="478366" cy="4131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630416" y="1430163"/>
            <a:ext cx="2117518" cy="4208637"/>
            <a:chOff x="4630416" y="1430163"/>
            <a:chExt cx="2117518" cy="420863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630416" y="1430163"/>
              <a:ext cx="2117518" cy="3381352"/>
              <a:chOff x="381000" y="1430163"/>
              <a:chExt cx="2117518" cy="3381352"/>
            </a:xfrm>
          </p:grpSpPr>
          <p:cxnSp>
            <p:nvCxnSpPr>
              <p:cNvPr id="172" name="Straight Connector 171"/>
              <p:cNvCxnSpPr>
                <a:stCxn id="121" idx="5"/>
                <a:endCxn id="123" idx="0"/>
              </p:cNvCxnSpPr>
              <p:nvPr/>
            </p:nvCxnSpPr>
            <p:spPr>
              <a:xfrm>
                <a:off x="381000" y="1430163"/>
                <a:ext cx="2117518" cy="96100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23" idx="0"/>
                <a:endCxn id="126" idx="0"/>
              </p:cNvCxnSpPr>
              <p:nvPr/>
            </p:nvCxnSpPr>
            <p:spPr>
              <a:xfrm flipH="1">
                <a:off x="1922785" y="2391166"/>
                <a:ext cx="575733" cy="11047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26" idx="0"/>
                <a:endCxn id="94" idx="0"/>
              </p:cNvCxnSpPr>
              <p:nvPr/>
            </p:nvCxnSpPr>
            <p:spPr>
              <a:xfrm flipH="1">
                <a:off x="1126918" y="3495907"/>
                <a:ext cx="795867" cy="1315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4953000" y="4992469"/>
              <a:ext cx="6773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</a:rPr>
                <a:t>✔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4" grpId="0" animBg="1"/>
      <p:bldP spid="155" grpId="0" animBg="1"/>
      <p:bldP spid="156" grpId="0" animBg="1"/>
      <p:bldP spid="166" grpId="0" animBg="1"/>
      <p:bldP spid="1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Parallel Algorithm: DFS</a:t>
            </a:r>
          </a:p>
        </p:txBody>
      </p:sp>
      <p:sp>
        <p:nvSpPr>
          <p:cNvPr id="121" name="Oval 120"/>
          <p:cNvSpPr/>
          <p:nvPr/>
        </p:nvSpPr>
        <p:spPr>
          <a:xfrm>
            <a:off x="4428067" y="1196051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971800" y="243133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629400" y="2391166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239000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646333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053667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488267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895600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201333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5832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9388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500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121" idx="3"/>
            <a:endCxn id="122" idx="0"/>
          </p:cNvCxnSpPr>
          <p:nvPr/>
        </p:nvCxnSpPr>
        <p:spPr>
          <a:xfrm flipH="1">
            <a:off x="3090334" y="1430163"/>
            <a:ext cx="1372451" cy="1001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21" idx="5"/>
            <a:endCxn id="123" idx="0"/>
          </p:cNvCxnSpPr>
          <p:nvPr/>
        </p:nvCxnSpPr>
        <p:spPr>
          <a:xfrm>
            <a:off x="4630416" y="1430163"/>
            <a:ext cx="2117518" cy="961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2" idx="2"/>
            <a:endCxn id="129" idx="0"/>
          </p:cNvCxnSpPr>
          <p:nvPr/>
        </p:nvCxnSpPr>
        <p:spPr>
          <a:xfrm flipH="1">
            <a:off x="2319867" y="2568474"/>
            <a:ext cx="651933" cy="927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22" idx="4"/>
            <a:endCxn id="128" idx="0"/>
          </p:cNvCxnSpPr>
          <p:nvPr/>
        </p:nvCxnSpPr>
        <p:spPr>
          <a:xfrm flipH="1">
            <a:off x="3014134" y="2705613"/>
            <a:ext cx="76200" cy="790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22" idx="6"/>
            <a:endCxn id="127" idx="0"/>
          </p:cNvCxnSpPr>
          <p:nvPr/>
        </p:nvCxnSpPr>
        <p:spPr>
          <a:xfrm>
            <a:off x="3208867" y="2568474"/>
            <a:ext cx="397934" cy="927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23" idx="3"/>
            <a:endCxn id="126" idx="0"/>
          </p:cNvCxnSpPr>
          <p:nvPr/>
        </p:nvCxnSpPr>
        <p:spPr>
          <a:xfrm flipH="1">
            <a:off x="6172201" y="2625278"/>
            <a:ext cx="491917" cy="870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3" idx="4"/>
            <a:endCxn id="125" idx="0"/>
          </p:cNvCxnSpPr>
          <p:nvPr/>
        </p:nvCxnSpPr>
        <p:spPr>
          <a:xfrm>
            <a:off x="6747934" y="2665445"/>
            <a:ext cx="16933" cy="830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23" idx="6"/>
            <a:endCxn id="124" idx="0"/>
          </p:cNvCxnSpPr>
          <p:nvPr/>
        </p:nvCxnSpPr>
        <p:spPr>
          <a:xfrm>
            <a:off x="6866467" y="2528306"/>
            <a:ext cx="491067" cy="967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29" idx="2"/>
            <a:endCxn id="144" idx="0"/>
          </p:cNvCxnSpPr>
          <p:nvPr/>
        </p:nvCxnSpPr>
        <p:spPr>
          <a:xfrm flipH="1">
            <a:off x="1701801" y="3633047"/>
            <a:ext cx="499532" cy="1135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9" idx="3"/>
            <a:endCxn id="145" idx="0"/>
          </p:cNvCxnSpPr>
          <p:nvPr/>
        </p:nvCxnSpPr>
        <p:spPr>
          <a:xfrm flipH="1">
            <a:off x="2057401" y="3730019"/>
            <a:ext cx="178650" cy="1038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29" idx="4"/>
            <a:endCxn id="77" idx="0"/>
          </p:cNvCxnSpPr>
          <p:nvPr/>
        </p:nvCxnSpPr>
        <p:spPr>
          <a:xfrm>
            <a:off x="2319867" y="3770186"/>
            <a:ext cx="84667" cy="1030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29" idx="5"/>
            <a:endCxn id="147" idx="0"/>
          </p:cNvCxnSpPr>
          <p:nvPr/>
        </p:nvCxnSpPr>
        <p:spPr>
          <a:xfrm>
            <a:off x="2403682" y="3730019"/>
            <a:ext cx="364919" cy="1038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971800" y="451766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 . .</a:t>
            </a:r>
            <a:endParaRPr lang="en-US" sz="4400" b="1" dirty="0"/>
          </a:p>
        </p:txBody>
      </p:sp>
      <p:cxnSp>
        <p:nvCxnSpPr>
          <p:cNvPr id="210" name="Straight Connector 209"/>
          <p:cNvCxnSpPr>
            <a:stCxn id="126" idx="2"/>
            <a:endCxn id="94" idx="0"/>
          </p:cNvCxnSpPr>
          <p:nvPr/>
        </p:nvCxnSpPr>
        <p:spPr>
          <a:xfrm flipH="1">
            <a:off x="5376334" y="3633047"/>
            <a:ext cx="677333" cy="1178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26" idx="3"/>
            <a:endCxn id="96" idx="0"/>
          </p:cNvCxnSpPr>
          <p:nvPr/>
        </p:nvCxnSpPr>
        <p:spPr>
          <a:xfrm flipH="1">
            <a:off x="5731934" y="3730019"/>
            <a:ext cx="356451" cy="1081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26" idx="4"/>
            <a:endCxn id="98" idx="0"/>
          </p:cNvCxnSpPr>
          <p:nvPr/>
        </p:nvCxnSpPr>
        <p:spPr>
          <a:xfrm flipH="1">
            <a:off x="6087534" y="3770186"/>
            <a:ext cx="84667" cy="1041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26" idx="5"/>
            <a:endCxn id="100" idx="0"/>
          </p:cNvCxnSpPr>
          <p:nvPr/>
        </p:nvCxnSpPr>
        <p:spPr>
          <a:xfrm>
            <a:off x="6256016" y="3730019"/>
            <a:ext cx="187118" cy="1081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2578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6134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9690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3246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506216" y="1371600"/>
            <a:ext cx="2989584" cy="3810000"/>
            <a:chOff x="990600" y="1371600"/>
            <a:chExt cx="2989584" cy="3810000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2607733" y="1371600"/>
              <a:ext cx="1372451" cy="10011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1837267" y="2372771"/>
              <a:ext cx="748874" cy="1064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1219200" y="3437344"/>
              <a:ext cx="618066" cy="12725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Multiply 23"/>
            <p:cNvSpPr/>
            <p:nvPr/>
          </p:nvSpPr>
          <p:spPr>
            <a:xfrm>
              <a:off x="990600" y="4768464"/>
              <a:ext cx="478366" cy="413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Multiply 151"/>
          <p:cNvSpPr/>
          <p:nvPr/>
        </p:nvSpPr>
        <p:spPr>
          <a:xfrm>
            <a:off x="1502834" y="4768464"/>
            <a:ext cx="478366" cy="4131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630416" y="1430163"/>
            <a:ext cx="2117518" cy="4208637"/>
            <a:chOff x="4630416" y="1430163"/>
            <a:chExt cx="2117518" cy="420863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630416" y="1430163"/>
              <a:ext cx="2117518" cy="3381352"/>
              <a:chOff x="381000" y="1430163"/>
              <a:chExt cx="2117518" cy="3381352"/>
            </a:xfrm>
          </p:grpSpPr>
          <p:cxnSp>
            <p:nvCxnSpPr>
              <p:cNvPr id="172" name="Straight Connector 171"/>
              <p:cNvCxnSpPr>
                <a:stCxn id="121" idx="5"/>
                <a:endCxn id="123" idx="0"/>
              </p:cNvCxnSpPr>
              <p:nvPr/>
            </p:nvCxnSpPr>
            <p:spPr>
              <a:xfrm>
                <a:off x="381000" y="1430163"/>
                <a:ext cx="2117518" cy="961003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23" idx="0"/>
                <a:endCxn id="126" idx="0"/>
              </p:cNvCxnSpPr>
              <p:nvPr/>
            </p:nvCxnSpPr>
            <p:spPr>
              <a:xfrm flipH="1">
                <a:off x="1922785" y="2391166"/>
                <a:ext cx="575733" cy="110474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26" idx="0"/>
                <a:endCxn id="94" idx="0"/>
              </p:cNvCxnSpPr>
              <p:nvPr/>
            </p:nvCxnSpPr>
            <p:spPr>
              <a:xfrm flipH="1">
                <a:off x="1126918" y="3495907"/>
                <a:ext cx="795867" cy="131560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/>
            <p:cNvSpPr/>
            <p:nvPr/>
          </p:nvSpPr>
          <p:spPr>
            <a:xfrm>
              <a:off x="4953000" y="4992469"/>
              <a:ext cx="6773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</a:rPr>
                <a:t>✔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2286000" y="4800600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</a:t>
            </a:r>
            <a:r>
              <a:rPr lang="en-US" sz="3800" dirty="0" smtClean="0"/>
              <a:t>Improving the Parallel Algorithm: Message Passing</a:t>
            </a:r>
            <a:endParaRPr lang="en-US" dirty="0" smtClean="0"/>
          </a:p>
        </p:txBody>
      </p:sp>
      <p:sp>
        <p:nvSpPr>
          <p:cNvPr id="121" name="Oval 120"/>
          <p:cNvSpPr/>
          <p:nvPr/>
        </p:nvSpPr>
        <p:spPr>
          <a:xfrm>
            <a:off x="4428067" y="1196051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971800" y="243133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629400" y="2391166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239000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</a:p>
        </p:txBody>
      </p:sp>
      <p:sp>
        <p:nvSpPr>
          <p:cNvPr id="125" name="Oval 124"/>
          <p:cNvSpPr/>
          <p:nvPr/>
        </p:nvSpPr>
        <p:spPr>
          <a:xfrm>
            <a:off x="6646333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26" name="Oval 125"/>
          <p:cNvSpPr/>
          <p:nvPr/>
        </p:nvSpPr>
        <p:spPr>
          <a:xfrm>
            <a:off x="6053667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27" name="Oval 126"/>
          <p:cNvSpPr/>
          <p:nvPr/>
        </p:nvSpPr>
        <p:spPr>
          <a:xfrm>
            <a:off x="3488267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895600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201333" y="3495907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5832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9388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50067" y="4768464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121" idx="3"/>
            <a:endCxn id="122" idx="0"/>
          </p:cNvCxnSpPr>
          <p:nvPr/>
        </p:nvCxnSpPr>
        <p:spPr>
          <a:xfrm flipH="1">
            <a:off x="3090334" y="1430163"/>
            <a:ext cx="1372451" cy="1001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21" idx="5"/>
            <a:endCxn id="123" idx="0"/>
          </p:cNvCxnSpPr>
          <p:nvPr/>
        </p:nvCxnSpPr>
        <p:spPr>
          <a:xfrm>
            <a:off x="4630416" y="1430163"/>
            <a:ext cx="2117518" cy="961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2" idx="2"/>
            <a:endCxn id="129" idx="0"/>
          </p:cNvCxnSpPr>
          <p:nvPr/>
        </p:nvCxnSpPr>
        <p:spPr>
          <a:xfrm flipH="1">
            <a:off x="2319867" y="2568474"/>
            <a:ext cx="651933" cy="927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22" idx="4"/>
            <a:endCxn id="128" idx="0"/>
          </p:cNvCxnSpPr>
          <p:nvPr/>
        </p:nvCxnSpPr>
        <p:spPr>
          <a:xfrm flipH="1">
            <a:off x="3014134" y="2705613"/>
            <a:ext cx="76200" cy="790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22" idx="6"/>
            <a:endCxn id="127" idx="0"/>
          </p:cNvCxnSpPr>
          <p:nvPr/>
        </p:nvCxnSpPr>
        <p:spPr>
          <a:xfrm>
            <a:off x="3208867" y="2568474"/>
            <a:ext cx="397934" cy="927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23" idx="3"/>
            <a:endCxn id="126" idx="0"/>
          </p:cNvCxnSpPr>
          <p:nvPr/>
        </p:nvCxnSpPr>
        <p:spPr>
          <a:xfrm flipH="1">
            <a:off x="6172201" y="2625278"/>
            <a:ext cx="491917" cy="8706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3" idx="4"/>
            <a:endCxn id="125" idx="0"/>
          </p:cNvCxnSpPr>
          <p:nvPr/>
        </p:nvCxnSpPr>
        <p:spPr>
          <a:xfrm>
            <a:off x="6747934" y="2665445"/>
            <a:ext cx="16933" cy="830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23" idx="6"/>
            <a:endCxn id="124" idx="0"/>
          </p:cNvCxnSpPr>
          <p:nvPr/>
        </p:nvCxnSpPr>
        <p:spPr>
          <a:xfrm>
            <a:off x="6866467" y="2528306"/>
            <a:ext cx="491067" cy="967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29" idx="2"/>
            <a:endCxn id="144" idx="0"/>
          </p:cNvCxnSpPr>
          <p:nvPr/>
        </p:nvCxnSpPr>
        <p:spPr>
          <a:xfrm flipH="1">
            <a:off x="1701801" y="3633047"/>
            <a:ext cx="499532" cy="1135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9" idx="3"/>
            <a:endCxn id="145" idx="0"/>
          </p:cNvCxnSpPr>
          <p:nvPr/>
        </p:nvCxnSpPr>
        <p:spPr>
          <a:xfrm flipH="1">
            <a:off x="2057401" y="3730019"/>
            <a:ext cx="178650" cy="1038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29" idx="4"/>
            <a:endCxn id="77" idx="0"/>
          </p:cNvCxnSpPr>
          <p:nvPr/>
        </p:nvCxnSpPr>
        <p:spPr>
          <a:xfrm>
            <a:off x="2319867" y="3770186"/>
            <a:ext cx="84667" cy="1030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29" idx="5"/>
            <a:endCxn id="147" idx="0"/>
          </p:cNvCxnSpPr>
          <p:nvPr/>
        </p:nvCxnSpPr>
        <p:spPr>
          <a:xfrm>
            <a:off x="2403682" y="3730019"/>
            <a:ext cx="364919" cy="1038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971800" y="451766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 . .</a:t>
            </a:r>
            <a:endParaRPr lang="en-US" sz="4400" b="1" dirty="0"/>
          </a:p>
        </p:txBody>
      </p:sp>
      <p:cxnSp>
        <p:nvCxnSpPr>
          <p:cNvPr id="210" name="Straight Connector 209"/>
          <p:cNvCxnSpPr>
            <a:stCxn id="126" idx="2"/>
            <a:endCxn id="94" idx="0"/>
          </p:cNvCxnSpPr>
          <p:nvPr/>
        </p:nvCxnSpPr>
        <p:spPr>
          <a:xfrm flipH="1">
            <a:off x="5376334" y="3633047"/>
            <a:ext cx="677333" cy="1178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26" idx="3"/>
            <a:endCxn id="96" idx="0"/>
          </p:cNvCxnSpPr>
          <p:nvPr/>
        </p:nvCxnSpPr>
        <p:spPr>
          <a:xfrm flipH="1">
            <a:off x="5731934" y="3730019"/>
            <a:ext cx="356451" cy="1081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26" idx="4"/>
            <a:endCxn id="98" idx="0"/>
          </p:cNvCxnSpPr>
          <p:nvPr/>
        </p:nvCxnSpPr>
        <p:spPr>
          <a:xfrm flipH="1">
            <a:off x="6087534" y="3770186"/>
            <a:ext cx="84667" cy="1041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26" idx="5"/>
            <a:endCxn id="100" idx="0"/>
          </p:cNvCxnSpPr>
          <p:nvPr/>
        </p:nvCxnSpPr>
        <p:spPr>
          <a:xfrm>
            <a:off x="6256016" y="3730019"/>
            <a:ext cx="187118" cy="1081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2578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6" name="Oval 95"/>
          <p:cNvSpPr/>
          <p:nvPr/>
        </p:nvSpPr>
        <p:spPr>
          <a:xfrm>
            <a:off x="56134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8" name="Oval 97"/>
          <p:cNvSpPr/>
          <p:nvPr/>
        </p:nvSpPr>
        <p:spPr>
          <a:xfrm>
            <a:off x="59690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324600" y="4811515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730501" y="1371600"/>
            <a:ext cx="1765299" cy="1331240"/>
            <a:chOff x="2730501" y="1371600"/>
            <a:chExt cx="1765299" cy="1331240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3123349" y="1371600"/>
              <a:ext cx="1372451" cy="10011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/>
            <p:nvPr/>
          </p:nvSpPr>
          <p:spPr>
            <a:xfrm>
              <a:off x="2730501" y="2289704"/>
              <a:ext cx="478366" cy="413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Oval 76"/>
          <p:cNvSpPr/>
          <p:nvPr/>
        </p:nvSpPr>
        <p:spPr>
          <a:xfrm>
            <a:off x="2286000" y="4800600"/>
            <a:ext cx="237067" cy="27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44938" y="5410200"/>
            <a:ext cx="24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Thread#2 List= {5,2,3,4}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630416" y="1430163"/>
            <a:ext cx="2117518" cy="3769930"/>
            <a:chOff x="4630416" y="1430163"/>
            <a:chExt cx="2117518" cy="3769930"/>
          </a:xfrm>
        </p:grpSpPr>
        <p:grpSp>
          <p:nvGrpSpPr>
            <p:cNvPr id="170" name="Group 169"/>
            <p:cNvGrpSpPr/>
            <p:nvPr/>
          </p:nvGrpSpPr>
          <p:grpSpPr>
            <a:xfrm>
              <a:off x="4630416" y="1430163"/>
              <a:ext cx="2117518" cy="3381352"/>
              <a:chOff x="381000" y="1430163"/>
              <a:chExt cx="2117518" cy="3381352"/>
            </a:xfrm>
          </p:grpSpPr>
          <p:cxnSp>
            <p:nvCxnSpPr>
              <p:cNvPr id="172" name="Straight Connector 171"/>
              <p:cNvCxnSpPr>
                <a:stCxn id="121" idx="5"/>
                <a:endCxn id="123" idx="0"/>
              </p:cNvCxnSpPr>
              <p:nvPr/>
            </p:nvCxnSpPr>
            <p:spPr>
              <a:xfrm>
                <a:off x="381000" y="1430163"/>
                <a:ext cx="2117518" cy="961003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23" idx="0"/>
                <a:endCxn id="126" idx="0"/>
              </p:cNvCxnSpPr>
              <p:nvPr/>
            </p:nvCxnSpPr>
            <p:spPr>
              <a:xfrm flipH="1">
                <a:off x="1922785" y="2391166"/>
                <a:ext cx="575733" cy="110474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26" idx="0"/>
                <a:endCxn id="94" idx="0"/>
              </p:cNvCxnSpPr>
              <p:nvPr/>
            </p:nvCxnSpPr>
            <p:spPr>
              <a:xfrm flipH="1">
                <a:off x="1126918" y="3495907"/>
                <a:ext cx="795867" cy="131560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Multiply 3"/>
            <p:cNvSpPr/>
            <p:nvPr/>
          </p:nvSpPr>
          <p:spPr>
            <a:xfrm>
              <a:off x="4817534" y="4697214"/>
              <a:ext cx="558800" cy="50287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371600" y="5421868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Thread#1 List= {}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15045" y="5802868"/>
            <a:ext cx="19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Thread#1 List= {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954836" y="5421868"/>
            <a:ext cx="23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Thread#2 List= {5,2,4}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30417" y="1430164"/>
            <a:ext cx="2134450" cy="2065743"/>
            <a:chOff x="4630417" y="1430164"/>
            <a:chExt cx="2134450" cy="2065743"/>
          </a:xfrm>
        </p:grpSpPr>
        <p:cxnSp>
          <p:nvCxnSpPr>
            <p:cNvPr id="57" name="Straight Connector 56"/>
            <p:cNvCxnSpPr>
              <a:stCxn id="121" idx="5"/>
              <a:endCxn id="123" idx="0"/>
            </p:cNvCxnSpPr>
            <p:nvPr/>
          </p:nvCxnSpPr>
          <p:spPr>
            <a:xfrm>
              <a:off x="4630417" y="1430164"/>
              <a:ext cx="2117519" cy="9610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3" idx="0"/>
              <a:endCxn id="125" idx="0"/>
            </p:cNvCxnSpPr>
            <p:nvPr/>
          </p:nvCxnSpPr>
          <p:spPr>
            <a:xfrm>
              <a:off x="6747934" y="2391166"/>
              <a:ext cx="16933" cy="11047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4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3" grpId="0"/>
      <p:bldP spid="53" grpId="1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</a:t>
            </a:r>
            <a:r>
              <a:rPr lang="en-US" sz="3800" dirty="0" smtClean="0"/>
              <a:t>Improving the Parallel Algorithm: Message Passing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1438416"/>
            <a:ext cx="6487067" cy="369332"/>
            <a:chOff x="1219200" y="1438416"/>
            <a:chExt cx="648706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1438416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Thread #1</a:t>
              </a:r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61973" y="1438416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Thread #2</a:t>
              </a:r>
              <a:endParaRPr lang="en-US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38373" y="1438416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Thread #3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67173" y="1438416"/>
              <a:ext cx="113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Thread #4</a:t>
              </a:r>
              <a:endParaRPr lang="en-US" b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742127" y="1945123"/>
            <a:ext cx="1676400" cy="3258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38200" y="1932451"/>
            <a:ext cx="1676400" cy="3258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8200" y="1945123"/>
            <a:ext cx="1676400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53200" y="1928778"/>
            <a:ext cx="1676400" cy="3258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4" idx="2"/>
          </p:cNvCxnSpPr>
          <p:nvPr/>
        </p:nvCxnSpPr>
        <p:spPr>
          <a:xfrm flipH="1">
            <a:off x="7848600" y="1429968"/>
            <a:ext cx="322273" cy="515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7986" y="1060636"/>
            <a:ext cx="188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Private Puzzle List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2895600" y="2950748"/>
            <a:ext cx="1371600" cy="3258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38200" y="2938076"/>
            <a:ext cx="95250" cy="3258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76800" y="2950748"/>
            <a:ext cx="1219200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58000" y="2934403"/>
            <a:ext cx="1066800" cy="3258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61" idx="2"/>
            <a:endCxn id="69" idx="0"/>
          </p:cNvCxnSpPr>
          <p:nvPr/>
        </p:nvCxnSpPr>
        <p:spPr>
          <a:xfrm flipH="1">
            <a:off x="885825" y="2258303"/>
            <a:ext cx="790575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2"/>
            <a:endCxn id="68" idx="0"/>
          </p:cNvCxnSpPr>
          <p:nvPr/>
        </p:nvCxnSpPr>
        <p:spPr>
          <a:xfrm>
            <a:off x="3580327" y="2270975"/>
            <a:ext cx="1073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2"/>
            <a:endCxn id="70" idx="0"/>
          </p:cNvCxnSpPr>
          <p:nvPr/>
        </p:nvCxnSpPr>
        <p:spPr>
          <a:xfrm>
            <a:off x="5486400" y="2270975"/>
            <a:ext cx="0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3" idx="2"/>
            <a:endCxn id="71" idx="0"/>
          </p:cNvCxnSpPr>
          <p:nvPr/>
        </p:nvCxnSpPr>
        <p:spPr>
          <a:xfrm>
            <a:off x="7391400" y="2254630"/>
            <a:ext cx="0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9" idx="0"/>
            <a:endCxn id="69" idx="1"/>
          </p:cNvCxnSpPr>
          <p:nvPr/>
        </p:nvCxnSpPr>
        <p:spPr>
          <a:xfrm rot="16200000" flipH="1" flipV="1">
            <a:off x="780550" y="2995726"/>
            <a:ext cx="162926" cy="47625"/>
          </a:xfrm>
          <a:prstGeom prst="curvedConnector4">
            <a:avLst>
              <a:gd name="adj1" fmla="val -132406"/>
              <a:gd name="adj2" fmla="val 71520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9" idx="3"/>
          </p:cNvCxnSpPr>
          <p:nvPr/>
        </p:nvCxnSpPr>
        <p:spPr>
          <a:xfrm>
            <a:off x="933450" y="3101002"/>
            <a:ext cx="180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21846" y="3141332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Ask for work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3626486" y="3941348"/>
            <a:ext cx="635357" cy="3258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8200" y="3941348"/>
            <a:ext cx="584200" cy="3258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21084" y="3276600"/>
            <a:ext cx="1073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85826" y="3276600"/>
            <a:ext cx="1073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26486" y="4913949"/>
            <a:ext cx="107314" cy="3258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8201" y="4913949"/>
            <a:ext cx="95249" cy="3258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3680143" y="4249201"/>
            <a:ext cx="240942" cy="664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3819" y="4232856"/>
            <a:ext cx="1073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 flipV="1">
            <a:off x="729906" y="5053063"/>
            <a:ext cx="162926" cy="47625"/>
          </a:xfrm>
          <a:prstGeom prst="curvedConnector4">
            <a:avLst>
              <a:gd name="adj1" fmla="val -132406"/>
              <a:gd name="adj2" fmla="val 71520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 flipV="1">
            <a:off x="3552324" y="5053064"/>
            <a:ext cx="162926" cy="47625"/>
          </a:xfrm>
          <a:prstGeom prst="curvedConnector4">
            <a:avLst>
              <a:gd name="adj1" fmla="val -132406"/>
              <a:gd name="adj2" fmla="val 71520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6400" y="3276600"/>
            <a:ext cx="1073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90327" y="3282627"/>
            <a:ext cx="1073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89679" y="3962400"/>
            <a:ext cx="1219200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0" y="3967766"/>
            <a:ext cx="1066800" cy="3258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63123" y="5029200"/>
            <a:ext cx="180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51519" y="5069530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Ask for work</a:t>
            </a:r>
            <a:endParaRPr lang="en-US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68647" y="5029200"/>
            <a:ext cx="10319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58882" y="5076876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Ask for work</a:t>
            </a:r>
            <a:endParaRPr lang="en-US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73521" y="4267200"/>
            <a:ext cx="1073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77448" y="4273227"/>
            <a:ext cx="1073" cy="679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876800" y="4953000"/>
            <a:ext cx="1219200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45121" y="4958366"/>
            <a:ext cx="1066800" cy="3258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8" idx="0"/>
            <a:endCxn id="68" idx="2"/>
          </p:cNvCxnSpPr>
          <p:nvPr/>
        </p:nvCxnSpPr>
        <p:spPr>
          <a:xfrm>
            <a:off x="3581400" y="2950748"/>
            <a:ext cx="0" cy="32585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499279" y="4958366"/>
            <a:ext cx="0" cy="32585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62464" y="5638800"/>
            <a:ext cx="635357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549721" y="5638800"/>
            <a:ext cx="635357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2" idx="2"/>
          </p:cNvCxnSpPr>
          <p:nvPr/>
        </p:nvCxnSpPr>
        <p:spPr>
          <a:xfrm>
            <a:off x="7378521" y="5284218"/>
            <a:ext cx="2812" cy="328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162800" y="5617748"/>
            <a:ext cx="413095" cy="3258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864587" y="5272536"/>
            <a:ext cx="2812" cy="328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92664" y="5310636"/>
            <a:ext cx="2812" cy="328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85826" y="5272536"/>
            <a:ext cx="2812" cy="328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38200" y="5617748"/>
            <a:ext cx="95249" cy="3258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/>
          <p:cNvCxnSpPr/>
          <p:nvPr/>
        </p:nvCxnSpPr>
        <p:spPr>
          <a:xfrm rot="16200000" flipH="1" flipV="1">
            <a:off x="704350" y="5685924"/>
            <a:ext cx="162926" cy="47625"/>
          </a:xfrm>
          <a:prstGeom prst="curvedConnector4">
            <a:avLst>
              <a:gd name="adj1" fmla="val -132406"/>
              <a:gd name="adj2" fmla="val 71520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80143" y="5638800"/>
            <a:ext cx="0" cy="32585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680143" y="6248400"/>
            <a:ext cx="317677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9626" y="6237874"/>
            <a:ext cx="317677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83012" y="5925534"/>
            <a:ext cx="2812" cy="328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838981" y="5925534"/>
            <a:ext cx="2812" cy="328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49900" y="6237874"/>
            <a:ext cx="635357" cy="32585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66" idx="2"/>
          </p:cNvCxnSpPr>
          <p:nvPr/>
        </p:nvCxnSpPr>
        <p:spPr>
          <a:xfrm>
            <a:off x="5867400" y="5964652"/>
            <a:ext cx="178" cy="275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425002" y="5904344"/>
            <a:ext cx="2812" cy="328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209281" y="6237874"/>
            <a:ext cx="413095" cy="32585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163123" y="5762538"/>
            <a:ext cx="180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51519" y="5802868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Ask for work</a:t>
            </a:r>
            <a:endParaRPr lang="en-US" b="1" dirty="0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1422400" y="3325998"/>
            <a:ext cx="1639573" cy="636402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65" idx="3"/>
          </p:cNvCxnSpPr>
          <p:nvPr/>
        </p:nvCxnSpPr>
        <p:spPr>
          <a:xfrm flipH="1">
            <a:off x="3997821" y="5268397"/>
            <a:ext cx="1240493" cy="533329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83" idx="3"/>
          </p:cNvCxnSpPr>
          <p:nvPr/>
        </p:nvCxnSpPr>
        <p:spPr>
          <a:xfrm flipH="1">
            <a:off x="1127303" y="5925534"/>
            <a:ext cx="2237217" cy="475266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41" grpId="0"/>
      <p:bldP spid="25" grpId="0" animBg="1"/>
      <p:bldP spid="26" grpId="0" animBg="1"/>
      <p:bldP spid="29" grpId="0" animBg="1"/>
      <p:bldP spid="30" grpId="0" animBg="1"/>
      <p:bldP spid="38" grpId="0" animBg="1"/>
      <p:bldP spid="39" grpId="0" animBg="1"/>
      <p:bldP spid="44" grpId="0"/>
      <p:bldP spid="46" grpId="0"/>
      <p:bldP spid="51" grpId="0" animBg="1"/>
      <p:bldP spid="52" grpId="0" animBg="1"/>
      <p:bldP spid="65" grpId="0" animBg="1"/>
      <p:bldP spid="66" grpId="0" animBg="1"/>
      <p:bldP spid="72" grpId="0" animBg="1"/>
      <p:bldP spid="77" grpId="0" animBg="1"/>
      <p:bldP spid="82" grpId="0" animBg="1"/>
      <p:bldP spid="83" grpId="0" animBg="1"/>
      <p:bldP spid="86" grpId="0" animBg="1"/>
      <p:bldP spid="90" grpId="0" animBg="1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dirty="0" smtClean="0"/>
              <a:t>  Sudoku</a:t>
            </a:r>
            <a:endParaRPr lang="en-US" dirty="0"/>
          </a:p>
        </p:txBody>
      </p:sp>
      <p:pic>
        <p:nvPicPr>
          <p:cNvPr id="1026" name="Picture 2" descr="C:\Users\Ehsan\Google Drive\9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r="21246" b="6068"/>
          <a:stretch/>
        </p:blipFill>
        <p:spPr bwMode="auto">
          <a:xfrm>
            <a:off x="457200" y="2209800"/>
            <a:ext cx="3024736" cy="30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udoku.4thewww.com/other/16x16-35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4933950" cy="46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537793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9x9  Puzzle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40111" y="64008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16x16  Puzzle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</a:t>
            </a:r>
            <a:r>
              <a:rPr lang="en-US" sz="3800" dirty="0" smtClean="0"/>
              <a:t>Improving the Parallel Algorithm: Locking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2000" y="1153636"/>
            <a:ext cx="356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Global Puzzle List (shared memory)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62000" y="1524000"/>
            <a:ext cx="75438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7400" y="1568172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28800" y="1555472"/>
            <a:ext cx="457200" cy="4704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18055" y="1568172"/>
            <a:ext cx="457200" cy="470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838200" y="2057400"/>
            <a:ext cx="355600" cy="60960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4700" y="2705100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1295400" y="1555472"/>
            <a:ext cx="457200" cy="470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wn Arrow 104"/>
          <p:cNvSpPr/>
          <p:nvPr/>
        </p:nvSpPr>
        <p:spPr>
          <a:xfrm>
            <a:off x="1346200" y="2082244"/>
            <a:ext cx="3556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282700" y="2729944"/>
            <a:ext cx="457200" cy="470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04800" y="3429000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876300" y="3422928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1473200" y="3422928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103" idx="3"/>
            <a:endCxn id="110" idx="0"/>
          </p:cNvCxnSpPr>
          <p:nvPr/>
        </p:nvCxnSpPr>
        <p:spPr>
          <a:xfrm flipH="1">
            <a:off x="533400" y="3106659"/>
            <a:ext cx="308255" cy="322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3" idx="4"/>
            <a:endCxn id="111" idx="0"/>
          </p:cNvCxnSpPr>
          <p:nvPr/>
        </p:nvCxnSpPr>
        <p:spPr>
          <a:xfrm>
            <a:off x="1003300" y="3175556"/>
            <a:ext cx="101600" cy="247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3" idx="5"/>
            <a:endCxn id="112" idx="1"/>
          </p:cNvCxnSpPr>
          <p:nvPr/>
        </p:nvCxnSpPr>
        <p:spPr>
          <a:xfrm>
            <a:off x="1164945" y="3106659"/>
            <a:ext cx="375210" cy="385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910" y="21775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POP()</a:t>
            </a:r>
            <a:endParaRPr lang="en-US" b="1" dirty="0"/>
          </a:p>
        </p:txBody>
      </p:sp>
      <p:sp>
        <p:nvSpPr>
          <p:cNvPr id="115" name="Oval 114"/>
          <p:cNvSpPr/>
          <p:nvPr/>
        </p:nvSpPr>
        <p:spPr>
          <a:xfrm>
            <a:off x="2844800" y="1568172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365500" y="1555472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/>
          <p:cNvSpPr/>
          <p:nvPr/>
        </p:nvSpPr>
        <p:spPr>
          <a:xfrm>
            <a:off x="1930400" y="2082244"/>
            <a:ext cx="355600" cy="9906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2419655" y="2082244"/>
            <a:ext cx="355600" cy="99060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854200" y="3073400"/>
            <a:ext cx="457200" cy="4704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2362200" y="3098244"/>
            <a:ext cx="457200" cy="470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05000" y="3822700"/>
            <a:ext cx="457200" cy="470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2476500" y="3816628"/>
            <a:ext cx="457200" cy="470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3073400" y="3816628"/>
            <a:ext cx="457200" cy="470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/>
          <p:cNvCxnSpPr>
            <a:endCxn id="129" idx="0"/>
          </p:cNvCxnSpPr>
          <p:nvPr/>
        </p:nvCxnSpPr>
        <p:spPr>
          <a:xfrm flipH="1">
            <a:off x="2133600" y="3500359"/>
            <a:ext cx="308255" cy="32234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30" idx="0"/>
          </p:cNvCxnSpPr>
          <p:nvPr/>
        </p:nvCxnSpPr>
        <p:spPr>
          <a:xfrm>
            <a:off x="2603500" y="3569256"/>
            <a:ext cx="101600" cy="24737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1" idx="1"/>
          </p:cNvCxnSpPr>
          <p:nvPr/>
        </p:nvCxnSpPr>
        <p:spPr>
          <a:xfrm>
            <a:off x="2765145" y="3500359"/>
            <a:ext cx="375210" cy="38516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3898900" y="1568172"/>
            <a:ext cx="457200" cy="470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419600" y="1555472"/>
            <a:ext cx="457200" cy="470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866900" y="3106659"/>
            <a:ext cx="533400" cy="581252"/>
          </a:xfrm>
          <a:prstGeom prst="mathMultiply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Multiply 136"/>
          <p:cNvSpPr/>
          <p:nvPr/>
        </p:nvSpPr>
        <p:spPr>
          <a:xfrm>
            <a:off x="1244600" y="2866691"/>
            <a:ext cx="533400" cy="581252"/>
          </a:xfrm>
          <a:prstGeom prst="mathMultiply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/>
          <p:cNvSpPr/>
          <p:nvPr/>
        </p:nvSpPr>
        <p:spPr>
          <a:xfrm>
            <a:off x="2908300" y="2056288"/>
            <a:ext cx="3556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3416300" y="2081132"/>
            <a:ext cx="355600" cy="60960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870200" y="2692400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3378200" y="2717244"/>
            <a:ext cx="457200" cy="4704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y 142"/>
          <p:cNvSpPr/>
          <p:nvPr/>
        </p:nvSpPr>
        <p:spPr>
          <a:xfrm>
            <a:off x="266700" y="3543856"/>
            <a:ext cx="533400" cy="581252"/>
          </a:xfrm>
          <a:prstGeom prst="mathMultiply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own Arrow 143"/>
          <p:cNvSpPr/>
          <p:nvPr/>
        </p:nvSpPr>
        <p:spPr>
          <a:xfrm>
            <a:off x="3949700" y="2082800"/>
            <a:ext cx="355600" cy="60960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898900" y="2717244"/>
            <a:ext cx="457200" cy="47045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476500" y="3807052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3073400" y="3816628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/>
          <p:cNvSpPr/>
          <p:nvPr/>
        </p:nvSpPr>
        <p:spPr>
          <a:xfrm>
            <a:off x="3655010" y="3816628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9" name="Straight Connector 148"/>
          <p:cNvCxnSpPr>
            <a:stCxn id="141" idx="3"/>
            <a:endCxn id="146" idx="0"/>
          </p:cNvCxnSpPr>
          <p:nvPr/>
        </p:nvCxnSpPr>
        <p:spPr>
          <a:xfrm flipH="1">
            <a:off x="2705100" y="3093959"/>
            <a:ext cx="232055" cy="713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4"/>
            <a:endCxn id="147" idx="0"/>
          </p:cNvCxnSpPr>
          <p:nvPr/>
        </p:nvCxnSpPr>
        <p:spPr>
          <a:xfrm>
            <a:off x="3098800" y="3162856"/>
            <a:ext cx="203200" cy="653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1" idx="5"/>
            <a:endCxn id="148" idx="1"/>
          </p:cNvCxnSpPr>
          <p:nvPr/>
        </p:nvCxnSpPr>
        <p:spPr>
          <a:xfrm>
            <a:off x="3260445" y="3093959"/>
            <a:ext cx="461520" cy="791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4965700" y="1555472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486400" y="1542772"/>
            <a:ext cx="457200" cy="4704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788833" y="3124777"/>
            <a:ext cx="677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885" y="5334000"/>
            <a:ext cx="2528256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lock_acquire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List.pop_front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lock_release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941760" y="5334000"/>
            <a:ext cx="363112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lock_acquire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List.push_back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lock_release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419600" y="324433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Broadcast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99" grpId="0" animBg="1"/>
      <p:bldP spid="3" grpId="0" animBg="1"/>
      <p:bldP spid="103" grpId="0" animBg="1"/>
      <p:bldP spid="104" grpId="0" animBg="1"/>
      <p:bldP spid="105" grpId="0" animBg="1"/>
      <p:bldP spid="106" grpId="0" animBg="1"/>
      <p:bldP spid="110" grpId="0" animBg="1"/>
      <p:bldP spid="111" grpId="0" animBg="1"/>
      <p:bldP spid="111" grpId="1" animBg="1"/>
      <p:bldP spid="112" grpId="0" animBg="1"/>
      <p:bldP spid="112" grpId="1" animBg="1"/>
      <p:bldP spid="16" grpId="0"/>
      <p:bldP spid="115" grpId="0" animBg="1"/>
      <p:bldP spid="115" grpId="1" animBg="1"/>
      <p:bldP spid="116" grpId="0" animBg="1"/>
      <p:bldP spid="116" grpId="1" animBg="1"/>
      <p:bldP spid="119" grpId="0" animBg="1"/>
      <p:bldP spid="120" grpId="0" animBg="1"/>
      <p:bldP spid="121" grpId="0" animBg="1"/>
      <p:bldP spid="122" grpId="0" animBg="1"/>
      <p:bldP spid="129" grpId="0" animBg="1"/>
      <p:bldP spid="130" grpId="0" animBg="1"/>
      <p:bldP spid="130" grpId="1" animBg="1"/>
      <p:bldP spid="131" grpId="0" animBg="1"/>
      <p:bldP spid="131" grpId="1" animBg="1"/>
      <p:bldP spid="135" grpId="0" animBg="1"/>
      <p:bldP spid="135" grpId="1" animBg="1"/>
      <p:bldP spid="136" grpId="0" animBg="1"/>
      <p:bldP spid="18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7" grpId="1" animBg="1"/>
      <p:bldP spid="148" grpId="0" animBg="1"/>
      <p:bldP spid="148" grpId="1" animBg="1"/>
      <p:bldP spid="152" grpId="0" animBg="1"/>
      <p:bldP spid="153" grpId="0" animBg="1"/>
      <p:bldP spid="154" grpId="0"/>
      <p:bldP spid="1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</a:t>
            </a:r>
            <a:r>
              <a:rPr lang="en-US" sz="2800" dirty="0" err="1"/>
              <a:t>p</a:t>
            </a:r>
            <a:r>
              <a:rPr lang="en-US" sz="2800" dirty="0" err="1" smtClean="0"/>
              <a:t>threads</a:t>
            </a:r>
            <a:r>
              <a:rPr lang="en-US" sz="2800" dirty="0" smtClean="0"/>
              <a:t> </a:t>
            </a:r>
            <a:r>
              <a:rPr lang="en-US" sz="2800" dirty="0" smtClean="0"/>
              <a:t>library for parallelism</a:t>
            </a:r>
          </a:p>
          <a:p>
            <a:r>
              <a:rPr lang="en-US" sz="2800" dirty="0" smtClean="0"/>
              <a:t>Amortized results: </a:t>
            </a:r>
          </a:p>
          <a:p>
            <a:pPr lvl="1"/>
            <a:r>
              <a:rPr lang="en-US" sz="2400" dirty="0" smtClean="0"/>
              <a:t>100 ‘evil’ puzzles, </a:t>
            </a:r>
            <a:r>
              <a:rPr lang="en-US" sz="2400" dirty="0"/>
              <a:t>1</a:t>
            </a:r>
            <a:r>
              <a:rPr lang="en-US" sz="2400" dirty="0" smtClean="0"/>
              <a:t>0 runs for each algorithm</a:t>
            </a:r>
          </a:p>
          <a:p>
            <a:pPr lvl="1"/>
            <a:r>
              <a:rPr lang="en-US" sz="2400" dirty="0" smtClean="0"/>
              <a:t>Evil = the puzzle can’t be solved if one </a:t>
            </a:r>
            <a:r>
              <a:rPr lang="en-US" sz="2400" dirty="0" smtClean="0"/>
              <a:t>more cell </a:t>
            </a:r>
            <a:r>
              <a:rPr lang="en-US" sz="2400" dirty="0" smtClean="0"/>
              <a:t>is removed</a:t>
            </a:r>
          </a:p>
          <a:p>
            <a:r>
              <a:rPr lang="en-US" sz="2800" dirty="0" smtClean="0"/>
              <a:t>Measured on UG machines</a:t>
            </a:r>
            <a:endParaRPr lang="en-US" sz="2800" dirty="0"/>
          </a:p>
          <a:p>
            <a:pPr lvl="1"/>
            <a:r>
              <a:rPr lang="en-US" sz="2400" dirty="0" smtClean="0"/>
              <a:t>Intel Core 2 Quad (2.66 GHz)</a:t>
            </a:r>
          </a:p>
          <a:p>
            <a:pPr lvl="1"/>
            <a:r>
              <a:rPr lang="en-US" sz="2400" dirty="0" smtClean="0"/>
              <a:t>4 GB RAM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Results - Runtime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477047"/>
              </p:ext>
            </p:extLst>
          </p:nvPr>
        </p:nvGraphicFramePr>
        <p:xfrm>
          <a:off x="76200" y="1371600"/>
          <a:ext cx="8915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Results - Yielding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824446"/>
              </p:ext>
            </p:extLst>
          </p:nvPr>
        </p:nvGraphicFramePr>
        <p:xfrm>
          <a:off x="0" y="1828800"/>
          <a:ext cx="8991600" cy="487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pthread_yield</a:t>
            </a:r>
            <a:r>
              <a:rPr lang="en-US" sz="2500" dirty="0" smtClean="0"/>
              <a:t>() can save you a large number of CPU cycles</a:t>
            </a:r>
          </a:p>
          <a:p>
            <a:endParaRPr lang="en-US" sz="25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Results – Conditional Signaling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pthread_cond_signal</a:t>
            </a:r>
            <a:r>
              <a:rPr lang="en-US" sz="2500" dirty="0" smtClean="0"/>
              <a:t>() is expensive!</a:t>
            </a:r>
          </a:p>
          <a:p>
            <a:r>
              <a:rPr lang="en-US" sz="2500" dirty="0" smtClean="0"/>
              <a:t>Can’t always avoid it. Our application was simple enough to avoid it.</a:t>
            </a:r>
          </a:p>
          <a:p>
            <a:endParaRPr lang="en-US" sz="2500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656726"/>
              </p:ext>
            </p:extLst>
          </p:nvPr>
        </p:nvGraphicFramePr>
        <p:xfrm>
          <a:off x="76200" y="2590800"/>
          <a:ext cx="8991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Solving a Sudoku is fun… until you try to parallelize it!</a:t>
            </a:r>
          </a:p>
          <a:p>
            <a:r>
              <a:rPr lang="en-US" sz="2800" dirty="0" smtClean="0"/>
              <a:t>Strongly connected dependencies make it extremely difficult to parallelize constraint propagation </a:t>
            </a:r>
          </a:p>
          <a:p>
            <a:r>
              <a:rPr lang="en-US" sz="2800" dirty="0" smtClean="0"/>
              <a:t>Traversing the solution space tree in parallel is the best way to reach a solution faster.</a:t>
            </a:r>
          </a:p>
          <a:p>
            <a:r>
              <a:rPr lang="en-US" sz="2800" dirty="0" smtClean="0"/>
              <a:t>We achieved an average of 4.6X speedup using 4 threads (using locking and yielding)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dirty="0" smtClean="0"/>
              <a:t>  Sudoku Singleton</a:t>
            </a:r>
            <a:endParaRPr lang="en-US" dirty="0"/>
          </a:p>
        </p:txBody>
      </p:sp>
      <p:pic>
        <p:nvPicPr>
          <p:cNvPr id="1026" name="Picture 2" descr="C:\Users\Ehsan\Google Drive\9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r="21246" b="6068"/>
          <a:stretch/>
        </p:blipFill>
        <p:spPr bwMode="auto">
          <a:xfrm>
            <a:off x="457200" y="2209800"/>
            <a:ext cx="3024736" cy="30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udoku.4thewww.com/other/16x16-35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4933950" cy="46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537793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9x9  Puzzle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40111" y="64008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16x16  Puzzle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9763" y="18346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2209800"/>
            <a:ext cx="381000" cy="381000"/>
          </a:xfrm>
          <a:prstGeom prst="ellipse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8200" y="1861066"/>
            <a:ext cx="726502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2329" y="1649968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Singleton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37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dirty="0" smtClean="0"/>
              <a:t>  Sudoku Peers</a:t>
            </a:r>
            <a:endParaRPr lang="en-US" dirty="0"/>
          </a:p>
        </p:txBody>
      </p:sp>
      <p:pic>
        <p:nvPicPr>
          <p:cNvPr id="1026" name="Picture 2" descr="C:\Users\Ehsan\Google Drive\9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r="21246" b="6068"/>
          <a:stretch/>
        </p:blipFill>
        <p:spPr bwMode="auto">
          <a:xfrm>
            <a:off x="457200" y="2209800"/>
            <a:ext cx="3024736" cy="30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udoku.4thewww.com/other/16x16-35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4933950" cy="46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537793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9x9  Puzzle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40111" y="64008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16x16  Puzzle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9763" y="18346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8553" y="1795502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PEERS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" y="2209800"/>
            <a:ext cx="381000" cy="381000"/>
          </a:xfrm>
          <a:prstGeom prst="ellipse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838200" y="2203966"/>
            <a:ext cx="2637149" cy="310634"/>
          </a:xfrm>
          <a:prstGeom prst="round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>
            <a:off x="457201" y="2552699"/>
            <a:ext cx="381000" cy="2660905"/>
          </a:xfrm>
          <a:prstGeom prst="round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838200" y="2514600"/>
            <a:ext cx="648000" cy="685800"/>
          </a:xfrm>
          <a:prstGeom prst="round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6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39411"/>
              </p:ext>
            </p:extLst>
          </p:nvPr>
        </p:nvGraphicFramePr>
        <p:xfrm>
          <a:off x="5181600" y="3124200"/>
          <a:ext cx="358139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12837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4×5×3</m:t>
                    </m:r>
                  </m:oMath>
                </a14:m>
                <a:r>
                  <a:rPr lang="en-US" baseline="3000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×…</m:t>
                    </m:r>
                  </m:oMath>
                </a14:m>
                <a:r>
                  <a:rPr lang="en-US" baseline="3000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×5=4.6×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38</m:t>
                        </m:r>
                      </m:sup>
                    </m:sSup>
                  </m:oMath>
                </a14:m>
                <a:endParaRPr lang="en-US" baseline="30000" dirty="0" smtClean="0"/>
              </a:p>
              <a:p>
                <a:endParaRPr lang="en-US" baseline="300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10 </m:t>
                        </m:r>
                        <m:r>
                          <a:rPr lang="en-US" b="0" i="1" smtClean="0">
                            <a:latin typeface="Cambria Math"/>
                          </a:rPr>
                          <m:t>𝐺𝐻𝑧</m:t>
                        </m:r>
                        <m:r>
                          <a:rPr lang="en-US" b="0" i="1" smtClean="0">
                            <a:latin typeface="Cambria Math"/>
                          </a:rPr>
                          <m:t> ×1024×1,000,000 ×13 </m:t>
                        </m:r>
                        <m:r>
                          <a:rPr lang="en-US" b="0" i="1" smtClean="0">
                            <a:latin typeface="Cambria Math"/>
                          </a:rPr>
                          <m:t>𝐵𝑖𝑙𝑙𝑖𝑜𝑛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𝑌𝑒𝑎𝑟𝑠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4.6×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38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=0.9 %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12837"/>
                <a:ext cx="8229600" cy="4525963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Brute Force You Say?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46139"/>
              </p:ext>
            </p:extLst>
          </p:nvPr>
        </p:nvGraphicFramePr>
        <p:xfrm>
          <a:off x="5181600" y="3124200"/>
          <a:ext cx="358139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a cell has one value </a:t>
            </a:r>
            <a:r>
              <a:rPr lang="en-US" sz="2800" i="1" dirty="0" smtClean="0">
                <a:latin typeface="Adobe Caslon Pro Bold" pitchFamily="18" charset="0"/>
              </a:rPr>
              <a:t>x</a:t>
            </a:r>
            <a:r>
              <a:rPr lang="en-US" sz="2800" dirty="0" smtClean="0"/>
              <a:t>, remove </a:t>
            </a:r>
            <a:r>
              <a:rPr lang="en-US" sz="2800" i="1" dirty="0" smtClean="0">
                <a:latin typeface="Adobe Caslon Pro Bold" pitchFamily="18" charset="0"/>
              </a:rPr>
              <a:t>x</a:t>
            </a:r>
            <a:r>
              <a:rPr lang="en-US" sz="2800" dirty="0" smtClean="0"/>
              <a:t> from its peers’ possibility list</a:t>
            </a:r>
          </a:p>
          <a:p>
            <a:r>
              <a:rPr lang="en-US" sz="2800" dirty="0" smtClean="0"/>
              <a:t>If none of your peers have value </a:t>
            </a:r>
            <a:r>
              <a:rPr lang="en-US" sz="2800" i="1" dirty="0" smtClean="0">
                <a:latin typeface="Adobe Caslon Pro Bold" pitchFamily="18" charset="0"/>
              </a:rPr>
              <a:t>x</a:t>
            </a:r>
            <a:r>
              <a:rPr lang="en-US" sz="2800" dirty="0" smtClean="0"/>
              <a:t> in their possibility list, you are </a:t>
            </a:r>
            <a:r>
              <a:rPr lang="en-US" sz="2800" i="1" dirty="0" smtClean="0">
                <a:latin typeface="Adobe Caslon Pro Bold" pitchFamily="18" charset="0"/>
              </a:rPr>
              <a:t>x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Constraint Propagation (CP)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43285"/>
              </p:ext>
            </p:extLst>
          </p:nvPr>
        </p:nvGraphicFramePr>
        <p:xfrm>
          <a:off x="1294327" y="3134360"/>
          <a:ext cx="3276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Possibility list 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47594"/>
              </p:ext>
            </p:extLst>
          </p:nvPr>
        </p:nvGraphicFramePr>
        <p:xfrm>
          <a:off x="1295400" y="3591560"/>
          <a:ext cx="3276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Possibility list 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{2,6,7,8,9}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570927" y="3124200"/>
            <a:ext cx="991673" cy="381000"/>
            <a:chOff x="4570927" y="3124200"/>
            <a:chExt cx="991673" cy="381000"/>
          </a:xfrm>
        </p:grpSpPr>
        <p:cxnSp>
          <p:nvCxnSpPr>
            <p:cNvPr id="4" name="Straight Arrow Connector 3"/>
            <p:cNvCxnSpPr>
              <a:endCxn id="2" idx="3"/>
            </p:cNvCxnSpPr>
            <p:nvPr/>
          </p:nvCxnSpPr>
          <p:spPr>
            <a:xfrm flipH="1">
              <a:off x="4570927" y="3319780"/>
              <a:ext cx="6106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181600" y="3124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0" y="3505200"/>
            <a:ext cx="991673" cy="381000"/>
            <a:chOff x="4570927" y="3124200"/>
            <a:chExt cx="991673" cy="38100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570927" y="3319780"/>
              <a:ext cx="6106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181600" y="3124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67000" y="4038600"/>
            <a:ext cx="381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.</a:t>
            </a:r>
          </a:p>
          <a:p>
            <a:r>
              <a:rPr lang="en-US" sz="4400" b="1" dirty="0" smtClean="0"/>
              <a:t>.</a:t>
            </a:r>
          </a:p>
          <a:p>
            <a:r>
              <a:rPr lang="en-US" sz="4400" b="1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a cell has one value </a:t>
            </a:r>
            <a:r>
              <a:rPr lang="en-US" sz="2800" i="1" dirty="0" smtClean="0">
                <a:latin typeface="Adobe Caslon Pro Bold" pitchFamily="18" charset="0"/>
              </a:rPr>
              <a:t>x</a:t>
            </a:r>
            <a:r>
              <a:rPr lang="en-US" sz="2800" dirty="0" smtClean="0"/>
              <a:t>, remove </a:t>
            </a:r>
            <a:r>
              <a:rPr lang="en-US" sz="2800" i="1" dirty="0" smtClean="0">
                <a:latin typeface="Adobe Caslon Pro Bold" pitchFamily="18" charset="0"/>
              </a:rPr>
              <a:t>x</a:t>
            </a:r>
            <a:r>
              <a:rPr lang="en-US" sz="2800" dirty="0" smtClean="0"/>
              <a:t> from </a:t>
            </a:r>
            <a:r>
              <a:rPr lang="en-US" sz="2800" smtClean="0"/>
              <a:t>its peers’ </a:t>
            </a:r>
            <a:r>
              <a:rPr lang="en-US" sz="2800" dirty="0" smtClean="0"/>
              <a:t>possibility list</a:t>
            </a:r>
          </a:p>
          <a:p>
            <a:r>
              <a:rPr lang="en-US" sz="2800" dirty="0" smtClean="0"/>
              <a:t>If none of your peers have value </a:t>
            </a:r>
            <a:r>
              <a:rPr lang="en-US" sz="2800" i="1" dirty="0" smtClean="0">
                <a:latin typeface="Adobe Caslon Pro Bold" pitchFamily="18" charset="0"/>
              </a:rPr>
              <a:t>x</a:t>
            </a:r>
            <a:r>
              <a:rPr lang="en-US" sz="2800" dirty="0" smtClean="0"/>
              <a:t> in their possibility list, you are </a:t>
            </a:r>
            <a:r>
              <a:rPr lang="en-US" sz="2800" i="1" dirty="0" smtClean="0">
                <a:latin typeface="Adobe Caslon Pro Bold" pitchFamily="18" charset="0"/>
              </a:rPr>
              <a:t>x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Constraint Propagation (CP)</a:t>
            </a:r>
            <a:endParaRPr lang="en-US" dirty="0"/>
          </a:p>
        </p:txBody>
      </p:sp>
      <p:pic>
        <p:nvPicPr>
          <p:cNvPr id="6146" name="Picture 2" descr="Sudoku_17d_animation.gif (251×251)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50146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hsan\Google Drive\Pic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85924"/>
            <a:ext cx="35845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Try all possibilities until you hit one that works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Search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22122"/>
              </p:ext>
            </p:extLst>
          </p:nvPr>
        </p:nvGraphicFramePr>
        <p:xfrm>
          <a:off x="177800" y="2067560"/>
          <a:ext cx="2717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Possibility list 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dirty="0" smtClean="0"/>
                        <a:t>{7,2}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514600" y="2057400"/>
            <a:ext cx="991673" cy="381000"/>
            <a:chOff x="4570927" y="3124200"/>
            <a:chExt cx="991673" cy="38100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570927" y="3319780"/>
              <a:ext cx="610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181600" y="3124200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05000" y="1981200"/>
            <a:ext cx="228600" cy="533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7170" name="Picture 2" descr="C:\Users\Ehsan\Google Drive\Pic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85924"/>
            <a:ext cx="3584575" cy="34194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057400" y="1981200"/>
            <a:ext cx="304800" cy="5334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Try all possibilities until you hit one that works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Search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85946"/>
              </p:ext>
            </p:extLst>
          </p:nvPr>
        </p:nvGraphicFramePr>
        <p:xfrm>
          <a:off x="177800" y="2067560"/>
          <a:ext cx="2717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Possibility list 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dirty="0" smtClean="0"/>
                        <a:t>{7,2}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514600" y="2057400"/>
            <a:ext cx="991673" cy="381000"/>
            <a:chOff x="4570927" y="3124200"/>
            <a:chExt cx="991673" cy="38100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570927" y="3319780"/>
              <a:ext cx="610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181600" y="3124200"/>
              <a:ext cx="3810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2" descr="C:\Users\Ehsan\Google Drive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799"/>
            <a:ext cx="3584575" cy="34194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 rot="18990726">
            <a:off x="2828266" y="2699922"/>
            <a:ext cx="1981200" cy="285715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733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C:\Users\Ehsan\Google Drive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3352800"/>
            <a:ext cx="3584575" cy="34194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Arrow 18"/>
          <p:cNvSpPr/>
          <p:nvPr/>
        </p:nvSpPr>
        <p:spPr>
          <a:xfrm rot="13802821">
            <a:off x="4507769" y="2768417"/>
            <a:ext cx="1981200" cy="270228"/>
          </a:xfrm>
          <a:prstGeom prst="leftArrow">
            <a:avLst>
              <a:gd name="adj1" fmla="val 50000"/>
              <a:gd name="adj2" fmla="val 11346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62600" y="3733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BE67-5A02-4CDD-BD29-B106C02D93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751</Words>
  <Application>Microsoft Office PowerPoint</Application>
  <PresentationFormat>On-screen Show (4:3)</PresentationFormat>
  <Paragraphs>246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Solving a Sudoku in Parallel</vt:lpstr>
      <vt:lpstr>  Sudoku</vt:lpstr>
      <vt:lpstr>  Sudoku Singleton</vt:lpstr>
      <vt:lpstr>  Sudoku Peers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Sudoku in Parallel</dc:title>
  <dc:creator>Ehsan</dc:creator>
  <cp:lastModifiedBy>Rafat Rashid</cp:lastModifiedBy>
  <cp:revision>77</cp:revision>
  <dcterms:created xsi:type="dcterms:W3CDTF">2012-12-08T17:44:18Z</dcterms:created>
  <dcterms:modified xsi:type="dcterms:W3CDTF">2012-12-12T23:49:31Z</dcterms:modified>
</cp:coreProperties>
</file>