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6" r:id="rId2"/>
    <p:sldId id="278" r:id="rId3"/>
    <p:sldId id="257" r:id="rId4"/>
    <p:sldId id="264" r:id="rId5"/>
    <p:sldId id="275" r:id="rId6"/>
    <p:sldId id="267" r:id="rId7"/>
    <p:sldId id="273" r:id="rId8"/>
    <p:sldId id="280" r:id="rId9"/>
    <p:sldId id="274" r:id="rId10"/>
    <p:sldId id="279" r:id="rId11"/>
    <p:sldId id="277" r:id="rId12"/>
    <p:sldId id="276" r:id="rId13"/>
    <p:sldId id="270" r:id="rId14"/>
    <p:sldId id="271" r:id="rId15"/>
    <p:sldId id="281" r:id="rId16"/>
    <p:sldId id="259" r:id="rId17"/>
    <p:sldId id="261" r:id="rId18"/>
    <p:sldId id="263" r:id="rId19"/>
    <p:sldId id="268" r:id="rId20"/>
    <p:sldId id="265" r:id="rId21"/>
    <p:sldId id="269" r:id="rId22"/>
    <p:sldId id="260" r:id="rId23"/>
    <p:sldId id="25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AE9F"/>
    <a:srgbClr val="2C88D9"/>
    <a:srgbClr val="E8833A"/>
    <a:srgbClr val="D3455B"/>
    <a:srgbClr val="788896"/>
    <a:srgbClr val="BD34D1"/>
    <a:srgbClr val="F7C325"/>
    <a:srgbClr val="F0F4F7"/>
    <a:srgbClr val="424F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61" autoAdjust="0"/>
    <p:restoredTop sz="88568" autoAdjust="0"/>
  </p:normalViewPr>
  <p:slideViewPr>
    <p:cSldViewPr snapToGrid="0">
      <p:cViewPr varScale="1">
        <p:scale>
          <a:sx n="76" d="100"/>
          <a:sy n="76" d="100"/>
        </p:scale>
        <p:origin x="119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587C75-1698-4E99-B627-BC28AE6E7568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C8FE4B-F9EA-429D-BEE6-C3838DC5788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218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Why</a:t>
            </a:r>
            <a:r>
              <a:rPr lang="fr-FR" dirty="0"/>
              <a:t> </a:t>
            </a:r>
            <a:r>
              <a:rPr lang="fr-FR" dirty="0" err="1"/>
              <a:t>such</a:t>
            </a:r>
            <a:r>
              <a:rPr lang="fr-FR" dirty="0"/>
              <a:t> data troncature </a:t>
            </a:r>
            <a:r>
              <a:rPr lang="fr-FR" dirty="0" err="1"/>
              <a:t>statement</a:t>
            </a:r>
            <a:r>
              <a:rPr lang="fr-FR" dirty="0"/>
              <a:t> : </a:t>
            </a:r>
          </a:p>
          <a:p>
            <a:pPr marL="171450" indent="-171450">
              <a:buFontTx/>
              <a:buChar char="-"/>
            </a:pPr>
            <a:r>
              <a:rPr lang="fr-FR" dirty="0"/>
              <a:t>Identification of </a:t>
            </a:r>
            <a:r>
              <a:rPr lang="fr-FR" dirty="0" err="1"/>
              <a:t>unexpectedly</a:t>
            </a:r>
            <a:r>
              <a:rPr lang="fr-FR" dirty="0"/>
              <a:t> </a:t>
            </a:r>
            <a:r>
              <a:rPr lang="fr-FR" dirty="0" err="1"/>
              <a:t>poor</a:t>
            </a:r>
            <a:r>
              <a:rPr lang="fr-FR" dirty="0"/>
              <a:t> </a:t>
            </a:r>
            <a:r>
              <a:rPr lang="fr-FR" dirty="0" err="1"/>
              <a:t>quantities</a:t>
            </a:r>
            <a:r>
              <a:rPr lang="fr-FR" dirty="0"/>
              <a:t> of a </a:t>
            </a:r>
            <a:r>
              <a:rPr lang="fr-FR" dirty="0" err="1"/>
              <a:t>given</a:t>
            </a:r>
            <a:r>
              <a:rPr lang="fr-FR" dirty="0"/>
              <a:t> type of </a:t>
            </a:r>
            <a:r>
              <a:rPr lang="fr-FR" dirty="0" err="1"/>
              <a:t>order</a:t>
            </a:r>
            <a:r>
              <a:rPr lang="fr-FR" dirty="0"/>
              <a:t> (</a:t>
            </a:r>
            <a:r>
              <a:rPr lang="fr-FR" dirty="0" err="1"/>
              <a:t>multi_orders</a:t>
            </a:r>
            <a:r>
              <a:rPr lang="fr-FR" dirty="0"/>
              <a:t>, </a:t>
            </a:r>
            <a:r>
              <a:rPr lang="fr-FR" dirty="0" err="1"/>
              <a:t>multi_products</a:t>
            </a:r>
            <a:r>
              <a:rPr lang="fr-FR" dirty="0"/>
              <a:t>) </a:t>
            </a:r>
          </a:p>
          <a:p>
            <a:pPr marL="0" indent="0">
              <a:buFontTx/>
              <a:buNone/>
            </a:pPr>
            <a:r>
              <a:rPr lang="fr-FR" dirty="0" err="1"/>
              <a:t>Consequence</a:t>
            </a:r>
            <a:r>
              <a:rPr lang="fr-FR" dirty="0"/>
              <a:t> for the </a:t>
            </a:r>
            <a:r>
              <a:rPr lang="fr-FR" dirty="0" err="1"/>
              <a:t>study</a:t>
            </a:r>
            <a:r>
              <a:rPr lang="fr-FR" dirty="0"/>
              <a:t> :</a:t>
            </a:r>
          </a:p>
          <a:p>
            <a:pPr marL="171450" indent="-171450">
              <a:buFontTx/>
              <a:buChar char="-"/>
            </a:pPr>
            <a:r>
              <a:rPr lang="fr-FR" dirty="0" err="1"/>
              <a:t>Rebuild</a:t>
            </a:r>
            <a:r>
              <a:rPr lang="fr-FR" dirty="0"/>
              <a:t> a </a:t>
            </a:r>
            <a:r>
              <a:rPr lang="fr-FR" dirty="0" err="1"/>
              <a:t>balanced</a:t>
            </a:r>
            <a:r>
              <a:rPr lang="fr-FR" dirty="0"/>
              <a:t> </a:t>
            </a:r>
            <a:r>
              <a:rPr lang="fr-FR" dirty="0" err="1"/>
              <a:t>dataset</a:t>
            </a:r>
            <a:r>
              <a:rPr lang="fr-FR" dirty="0"/>
              <a:t>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imply</a:t>
            </a:r>
            <a:r>
              <a:rPr lang="fr-FR" dirty="0"/>
              <a:t> to </a:t>
            </a:r>
            <a:r>
              <a:rPr lang="fr-FR" dirty="0" err="1"/>
              <a:t>adjust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an </a:t>
            </a:r>
            <a:r>
              <a:rPr lang="fr-FR" dirty="0" err="1"/>
              <a:t>additionnal</a:t>
            </a:r>
            <a:r>
              <a:rPr lang="fr-FR" dirty="0"/>
              <a:t> </a:t>
            </a:r>
            <a:r>
              <a:rPr lang="fr-FR" dirty="0" err="1"/>
              <a:t>sample</a:t>
            </a:r>
            <a:r>
              <a:rPr lang="fr-FR" dirty="0"/>
              <a:t> of original datas. For instance : how </a:t>
            </a:r>
            <a:r>
              <a:rPr lang="fr-FR" dirty="0" err="1"/>
              <a:t>many</a:t>
            </a:r>
            <a:r>
              <a:rPr lang="fr-FR" dirty="0"/>
              <a:t> </a:t>
            </a:r>
            <a:r>
              <a:rPr lang="fr-FR" dirty="0" err="1"/>
              <a:t>single_orders</a:t>
            </a:r>
            <a:r>
              <a:rPr lang="fr-FR" dirty="0"/>
              <a:t>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keep</a:t>
            </a:r>
            <a:r>
              <a:rPr lang="fr-FR" dirty="0"/>
              <a:t>, on </a:t>
            </a:r>
            <a:r>
              <a:rPr lang="fr-FR" dirty="0" err="1"/>
              <a:t>which</a:t>
            </a:r>
            <a:r>
              <a:rPr lang="fr-FR" dirty="0"/>
              <a:t> basis ?</a:t>
            </a:r>
          </a:p>
          <a:p>
            <a:pPr marL="0" indent="0">
              <a:buFontTx/>
              <a:buNone/>
            </a:pP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rather</a:t>
            </a:r>
            <a:r>
              <a:rPr lang="fr-FR" dirty="0"/>
              <a:t> </a:t>
            </a:r>
            <a:r>
              <a:rPr lang="fr-FR" dirty="0" err="1"/>
              <a:t>get</a:t>
            </a:r>
            <a:r>
              <a:rPr lang="fr-FR" dirty="0"/>
              <a:t> to a </a:t>
            </a:r>
            <a:r>
              <a:rPr lang="fr-FR" dirty="0" err="1"/>
              <a:t>clearly</a:t>
            </a:r>
            <a:r>
              <a:rPr lang="fr-FR" dirty="0"/>
              <a:t> </a:t>
            </a:r>
            <a:r>
              <a:rPr lang="fr-FR" dirty="0" err="1"/>
              <a:t>biased</a:t>
            </a:r>
            <a:r>
              <a:rPr lang="fr-FR" dirty="0"/>
              <a:t> </a:t>
            </a:r>
            <a:r>
              <a:rPr lang="fr-FR" dirty="0" err="1"/>
              <a:t>dataset</a:t>
            </a:r>
            <a:r>
              <a:rPr lang="fr-FR" dirty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C8FE4B-F9EA-429D-BEE6-C3838DC578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56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9/24/2020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9/24/2020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183767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410" y="118714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9/24/2020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182880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586" y="237335"/>
            <a:ext cx="10571998" cy="9704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9/24/2020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1846555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410" y="243002"/>
            <a:ext cx="10571998" cy="970450"/>
          </a:xfrm>
        </p:spPr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9/24/2020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9/24/2020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9/24/2020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9/24/2020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9/24/2020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olistbr/brazilian-ecommerc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5.png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17.svg"/><Relationship Id="rId10" Type="http://schemas.microsoft.com/office/2007/relationships/hdphoto" Target="../media/hdphoto1.wdp"/><Relationship Id="rId4" Type="http://schemas.openxmlformats.org/officeDocument/2006/relationships/image" Target="../media/image16.png"/><Relationship Id="rId9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16.pn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16.pn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672BEF-9993-4F86-AADC-1F8E786E11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2654" y="488272"/>
            <a:ext cx="6839185" cy="4350059"/>
          </a:xfrm>
        </p:spPr>
        <p:txBody>
          <a:bodyPr>
            <a:normAutofit fontScale="90000"/>
          </a:bodyPr>
          <a:lstStyle/>
          <a:p>
            <a:r>
              <a:rPr lang="fr-FR" dirty="0" err="1">
                <a:solidFill>
                  <a:schemeClr val="accent3"/>
                </a:solidFill>
              </a:rPr>
              <a:t>Olist</a:t>
            </a:r>
            <a:r>
              <a:rPr lang="fr-FR" sz="4800" dirty="0"/>
              <a:t> Marketplace:</a:t>
            </a:r>
            <a:br>
              <a:rPr lang="fr-FR" sz="4800" b="0" dirty="0"/>
            </a:br>
            <a:r>
              <a:rPr lang="fr-FR" sz="4800" b="0" i="1" dirty="0"/>
              <a:t>Customer Segmentation</a:t>
            </a:r>
            <a:br>
              <a:rPr lang="fr-FR" sz="4800" b="0" i="1" dirty="0"/>
            </a:br>
            <a:br>
              <a:rPr lang="fr-FR" sz="4800" dirty="0"/>
            </a:br>
            <a:br>
              <a:rPr lang="fr-FR" sz="4800" dirty="0"/>
            </a:br>
            <a:r>
              <a:rPr lang="fr-FR" sz="2200" b="0" dirty="0">
                <a:sym typeface="Wingdings 2" panose="05020102010507070707" pitchFamily="18" charset="2"/>
              </a:rPr>
              <a:t> </a:t>
            </a:r>
            <a:r>
              <a:rPr lang="en-US" sz="2200" b="0" dirty="0"/>
              <a:t>Rely on </a:t>
            </a:r>
            <a:r>
              <a:rPr lang="en-US" sz="2200" b="0" dirty="0" err="1"/>
              <a:t>Olist</a:t>
            </a:r>
            <a:r>
              <a:rPr lang="en-US" sz="2200" b="0" dirty="0"/>
              <a:t> datasets shared through Kaggle*,</a:t>
            </a:r>
            <a:br>
              <a:rPr lang="en-US" sz="2200" b="0" dirty="0"/>
            </a:br>
            <a:r>
              <a:rPr lang="fr-FR" sz="2200" b="0" dirty="0">
                <a:sym typeface="Wingdings 2" panose="05020102010507070707" pitchFamily="18" charset="2"/>
              </a:rPr>
              <a:t> </a:t>
            </a:r>
            <a:r>
              <a:rPr lang="en-US" sz="2200" b="0" dirty="0"/>
              <a:t>Help marketing teams to understand customers,</a:t>
            </a:r>
            <a:br>
              <a:rPr lang="en-US" sz="2200" b="0" dirty="0"/>
            </a:br>
            <a:r>
              <a:rPr lang="fr-FR" sz="2200" b="0" dirty="0">
                <a:sym typeface="Wingdings 2" panose="05020102010507070707" pitchFamily="18" charset="2"/>
              </a:rPr>
              <a:t> </a:t>
            </a:r>
            <a:r>
              <a:rPr lang="en-US" sz="2200" b="0" dirty="0"/>
              <a:t>Through a usable </a:t>
            </a:r>
            <a:r>
              <a:rPr lang="en-US" sz="2200" dirty="0"/>
              <a:t>segmentation</a:t>
            </a:r>
            <a:r>
              <a:rPr lang="en-US" sz="2200" b="0" dirty="0"/>
              <a:t>,</a:t>
            </a:r>
            <a:br>
              <a:rPr lang="en-US" sz="2200" b="0" dirty="0"/>
            </a:br>
            <a:r>
              <a:rPr lang="fr-FR" sz="2200" b="0" dirty="0">
                <a:sym typeface="Wingdings 2" panose="05020102010507070707" pitchFamily="18" charset="2"/>
              </a:rPr>
              <a:t> </a:t>
            </a:r>
            <a:r>
              <a:rPr lang="en-US" sz="2200" b="0" dirty="0"/>
              <a:t>Identify the right update interval</a:t>
            </a:r>
            <a:br>
              <a:rPr lang="en-US" sz="2200" i="1" dirty="0"/>
            </a:br>
            <a:endParaRPr lang="fr-FR" sz="22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8E09DBE-4639-4641-BF7E-AD59BF810A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0942" y="5907064"/>
            <a:ext cx="7060897" cy="713628"/>
          </a:xfrm>
          <a:effectLst/>
        </p:spPr>
        <p:txBody>
          <a:bodyPr>
            <a:normAutofit/>
          </a:bodyPr>
          <a:lstStyle/>
          <a:p>
            <a:endParaRPr lang="en-US" dirty="0"/>
          </a:p>
          <a:p>
            <a:pPr algn="r"/>
            <a:r>
              <a:rPr lang="en-US" sz="1400" i="1" dirty="0"/>
              <a:t>* </a:t>
            </a:r>
            <a:r>
              <a:rPr lang="en-US" sz="1400" i="1" u="sng" dirty="0">
                <a:hlinkClick r:id="rId2"/>
              </a:rPr>
              <a:t>https://www.kaggle.com/olistbr/brazilian-ecommerce</a:t>
            </a:r>
            <a:endParaRPr lang="en-US" sz="1400" i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9E0B9CF-B27D-4193-B217-EF614E7A6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59" y="0"/>
            <a:ext cx="465065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4">
            <a:extLst>
              <a:ext uri="{FF2B5EF4-FFF2-40B4-BE49-F238E27FC236}">
                <a16:creationId xmlns:a16="http://schemas.microsoft.com/office/drawing/2014/main" id="{AFEEC2B0-DD70-40E3-B299-D2FA7870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84806" y="639097"/>
            <a:ext cx="3363730" cy="5582150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4FC7AE6-E97F-4A1B-91FB-AA3996149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4095" y="1006715"/>
            <a:ext cx="2745153" cy="146865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DDA8E6E-786F-4C58-A108-C38D18FD87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4557" y="2658194"/>
            <a:ext cx="2364227" cy="155448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951AE74-5A3F-41F1-BCBE-C442014EB1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6646" y="4352584"/>
            <a:ext cx="2580050" cy="155448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8FFA3AFC-DADC-48DE-80F7-D5B7CDC713EC}"/>
              </a:ext>
            </a:extLst>
          </p:cNvPr>
          <p:cNvSpPr txBox="1"/>
          <p:nvPr/>
        </p:nvSpPr>
        <p:spPr>
          <a:xfrm>
            <a:off x="85022" y="5063549"/>
            <a:ext cx="64187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 steps 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Perform EDA &amp; Feature Engineering to enhance data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Try a variety of modelling approaches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Select the best model and its improvements</a:t>
            </a:r>
          </a:p>
        </p:txBody>
      </p:sp>
    </p:spTree>
    <p:extLst>
      <p:ext uri="{BB962C8B-B14F-4D97-AF65-F5344CB8AC3E}">
        <p14:creationId xmlns:p14="http://schemas.microsoft.com/office/powerpoint/2010/main" val="1665921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C18698-7E41-4C10-B133-88BACBDB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Use an </a:t>
            </a:r>
            <a:r>
              <a:rPr lang="fr-FR" dirty="0" err="1"/>
              <a:t>alternate</a:t>
            </a:r>
            <a:r>
              <a:rPr lang="fr-FR" dirty="0"/>
              <a:t> </a:t>
            </a:r>
            <a:r>
              <a:rPr lang="fr-FR" dirty="0" err="1"/>
              <a:t>approach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3CD896-BA35-43A7-8374-BC42C4A24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491" y="1830402"/>
            <a:ext cx="10554574" cy="2631065"/>
          </a:xfrm>
        </p:spPr>
        <p:txBody>
          <a:bodyPr>
            <a:normAutofit fontScale="92500" lnSpcReduction="20000"/>
          </a:bodyPr>
          <a:lstStyle/>
          <a:p>
            <a:r>
              <a:rPr lang="fr-FR" dirty="0" err="1"/>
              <a:t>Idea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to </a:t>
            </a:r>
            <a:r>
              <a:rPr lang="fr-FR" dirty="0" err="1"/>
              <a:t>perform</a:t>
            </a:r>
            <a:r>
              <a:rPr lang="fr-FR" dirty="0"/>
              <a:t> K-Modes technique, </a:t>
            </a:r>
            <a:r>
              <a:rPr lang="fr-FR" dirty="0" err="1"/>
              <a:t>dedicated</a:t>
            </a:r>
            <a:r>
              <a:rPr lang="fr-FR" dirty="0"/>
              <a:t> to </a:t>
            </a:r>
            <a:r>
              <a:rPr lang="fr-FR" dirty="0" err="1"/>
              <a:t>categorical</a:t>
            </a:r>
            <a:r>
              <a:rPr lang="fr-FR" dirty="0"/>
              <a:t> </a:t>
            </a:r>
            <a:r>
              <a:rPr lang="fr-FR" dirty="0" err="1"/>
              <a:t>features</a:t>
            </a:r>
            <a:r>
              <a:rPr lang="fr-FR" dirty="0"/>
              <a:t>, on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features</a:t>
            </a:r>
            <a:r>
              <a:rPr lang="fr-FR" dirty="0"/>
              <a:t>.</a:t>
            </a:r>
          </a:p>
          <a:p>
            <a:pPr lvl="1"/>
            <a:r>
              <a:rPr lang="fr-FR" dirty="0"/>
              <a:t>Pros : </a:t>
            </a:r>
            <a:r>
              <a:rPr lang="fr-FR" dirty="0" err="1"/>
              <a:t>get</a:t>
            </a:r>
            <a:r>
              <a:rPr lang="fr-FR" dirty="0"/>
              <a:t> </a:t>
            </a:r>
            <a:r>
              <a:rPr lang="fr-FR" dirty="0" err="1"/>
              <a:t>clear</a:t>
            </a:r>
            <a:r>
              <a:rPr lang="fr-FR" dirty="0"/>
              <a:t> </a:t>
            </a:r>
            <a:r>
              <a:rPr lang="fr-FR" dirty="0" err="1"/>
              <a:t>centroïd</a:t>
            </a:r>
            <a:r>
              <a:rPr lang="fr-FR" dirty="0"/>
              <a:t> </a:t>
            </a:r>
            <a:r>
              <a:rPr lang="fr-FR" dirty="0" err="1"/>
              <a:t>details</a:t>
            </a:r>
            <a:r>
              <a:rPr lang="fr-FR" dirty="0"/>
              <a:t> and cluster description</a:t>
            </a:r>
          </a:p>
          <a:p>
            <a:pPr lvl="1"/>
            <a:r>
              <a:rPr lang="fr-FR" dirty="0"/>
              <a:t>Cons : </a:t>
            </a:r>
            <a:r>
              <a:rPr lang="fr-FR" dirty="0" err="1"/>
              <a:t>consider</a:t>
            </a:r>
            <a:r>
              <a:rPr lang="fr-FR" dirty="0"/>
              <a:t> ordinal as </a:t>
            </a:r>
            <a:r>
              <a:rPr lang="fr-FR" dirty="0" err="1"/>
              <a:t>categorical</a:t>
            </a:r>
            <a:r>
              <a:rPr lang="fr-FR" dirty="0"/>
              <a:t> </a:t>
            </a:r>
            <a:r>
              <a:rPr lang="fr-FR" dirty="0" err="1"/>
              <a:t>features</a:t>
            </a:r>
            <a:r>
              <a:rPr lang="fr-FR" dirty="0"/>
              <a:t>, </a:t>
            </a:r>
            <a:r>
              <a:rPr lang="fr-FR" dirty="0" err="1"/>
              <a:t>losing</a:t>
            </a:r>
            <a:r>
              <a:rPr lang="fr-FR" dirty="0"/>
              <a:t> the « real » distance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err="1"/>
              <a:t>levels</a:t>
            </a:r>
            <a:endParaRPr lang="en-US" dirty="0"/>
          </a:p>
          <a:p>
            <a:pPr lvl="1"/>
            <a:r>
              <a:rPr lang="en-US" dirty="0"/>
              <a:t>Method : starting with an initial centroids seed, refine clusters by minimizing dissimilarity (Hamming distance from cluster mode).</a:t>
            </a:r>
          </a:p>
          <a:p>
            <a:pPr lvl="1"/>
            <a:r>
              <a:rPr lang="en-US" dirty="0"/>
              <a:t>! Currently a research topic, to find the most efficient technique.</a:t>
            </a:r>
          </a:p>
          <a:p>
            <a:pPr lvl="1"/>
            <a:r>
              <a:rPr lang="en-US" dirty="0"/>
              <a:t>Basics : many seeds, few clusters, and of course few features and especially few categories (prevent having too small populated categories)</a:t>
            </a:r>
          </a:p>
          <a:p>
            <a:pPr lvl="1"/>
            <a:r>
              <a:rPr lang="en-US" dirty="0"/>
              <a:t>Evaluation : the lowest cost gives the best clustering.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4715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1A60F8-F15A-4395-AE74-8798B82C0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Funnel</a:t>
            </a:r>
            <a:r>
              <a:rPr lang="fr-FR" dirty="0"/>
              <a:t> : issue </a:t>
            </a:r>
            <a:r>
              <a:rPr lang="fr-FR" dirty="0" err="1"/>
              <a:t>synthesis</a:t>
            </a:r>
            <a:r>
              <a:rPr lang="fr-FR" dirty="0"/>
              <a:t> &amp; </a:t>
            </a:r>
            <a:r>
              <a:rPr lang="fr-FR" dirty="0" err="1"/>
              <a:t>strategy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3FB7C4-AEBB-4EF8-B3F1-13A5DD3BA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277" y="1701179"/>
            <a:ext cx="10554574" cy="4026381"/>
          </a:xfrm>
        </p:spPr>
        <p:txBody>
          <a:bodyPr>
            <a:normAutofit fontScale="85000" lnSpcReduction="20000"/>
          </a:bodyPr>
          <a:lstStyle/>
          <a:p>
            <a:endParaRPr lang="fr-FR" dirty="0"/>
          </a:p>
          <a:p>
            <a:r>
              <a:rPr lang="fr-FR" dirty="0"/>
              <a:t>Data Science </a:t>
            </a:r>
            <a:r>
              <a:rPr lang="fr-FR" dirty="0" err="1"/>
              <a:t>approach</a:t>
            </a:r>
            <a:r>
              <a:rPr lang="fr-FR" dirty="0"/>
              <a:t> relies on </a:t>
            </a:r>
            <a:r>
              <a:rPr lang="fr-FR" dirty="0" err="1"/>
              <a:t>facts</a:t>
            </a:r>
            <a:r>
              <a:rPr lang="fr-FR" dirty="0"/>
              <a:t> an maths, </a:t>
            </a:r>
            <a:r>
              <a:rPr lang="fr-FR" dirty="0" err="1"/>
              <a:t>rather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usual</a:t>
            </a:r>
            <a:r>
              <a:rPr lang="fr-FR" dirty="0"/>
              <a:t> marketing practices. </a:t>
            </a:r>
          </a:p>
          <a:p>
            <a:r>
              <a:rPr lang="fr-FR" dirty="0" err="1"/>
              <a:t>Such</a:t>
            </a:r>
            <a:r>
              <a:rPr lang="fr-FR" dirty="0"/>
              <a:t> </a:t>
            </a:r>
            <a:r>
              <a:rPr lang="fr-FR" dirty="0" err="1"/>
              <a:t>approach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</a:t>
            </a:r>
            <a:r>
              <a:rPr lang="fr-FR" dirty="0" err="1"/>
              <a:t>could</a:t>
            </a:r>
            <a:r>
              <a:rPr lang="fr-FR" dirty="0"/>
              <a:t> help to </a:t>
            </a:r>
            <a:r>
              <a:rPr lang="fr-FR" dirty="0" err="1"/>
              <a:t>find</a:t>
            </a:r>
            <a:r>
              <a:rPr lang="fr-FR" dirty="0"/>
              <a:t> disruptive </a:t>
            </a:r>
            <a:r>
              <a:rPr lang="fr-FR" dirty="0" err="1"/>
              <a:t>recipe</a:t>
            </a:r>
            <a:r>
              <a:rPr lang="fr-FR" dirty="0"/>
              <a:t>.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features</a:t>
            </a:r>
            <a:r>
              <a:rPr lang="fr-FR" dirty="0"/>
              <a:t> as input of clustering </a:t>
            </a:r>
            <a:r>
              <a:rPr lang="fr-FR" dirty="0" err="1"/>
              <a:t>algorithm</a:t>
            </a:r>
            <a:r>
              <a:rPr lang="fr-FR" dirty="0"/>
              <a:t> ?</a:t>
            </a:r>
          </a:p>
          <a:p>
            <a:endParaRPr lang="fr-FR" dirty="0"/>
          </a:p>
          <a:p>
            <a:pPr lvl="1"/>
            <a:r>
              <a:rPr lang="fr-FR" dirty="0" err="1"/>
              <a:t>Reduced</a:t>
            </a:r>
            <a:r>
              <a:rPr lang="fr-FR" dirty="0"/>
              <a:t> </a:t>
            </a:r>
            <a:r>
              <a:rPr lang="fr-FR" dirty="0" err="1"/>
              <a:t>number</a:t>
            </a:r>
            <a:r>
              <a:rPr lang="fr-FR" dirty="0"/>
              <a:t> of </a:t>
            </a:r>
            <a:r>
              <a:rPr lang="fr-FR" dirty="0" err="1"/>
              <a:t>features</a:t>
            </a:r>
            <a:r>
              <a:rPr lang="fr-FR" dirty="0"/>
              <a:t>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actionability</a:t>
            </a: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endParaRPr lang="fr-FR" dirty="0"/>
          </a:p>
          <a:p>
            <a:r>
              <a:rPr lang="fr-FR" dirty="0" err="1"/>
              <a:t>Haw</a:t>
            </a:r>
            <a:r>
              <a:rPr lang="fr-FR" dirty="0"/>
              <a:t> </a:t>
            </a:r>
            <a:r>
              <a:rPr lang="fr-FR" dirty="0" err="1"/>
              <a:t>many</a:t>
            </a:r>
            <a:r>
              <a:rPr lang="fr-FR" dirty="0"/>
              <a:t> clusters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target</a:t>
            </a:r>
            <a:r>
              <a:rPr lang="fr-FR" dirty="0"/>
              <a:t> ?</a:t>
            </a:r>
          </a:p>
          <a:p>
            <a:pPr lvl="1"/>
            <a:r>
              <a:rPr lang="fr-FR" dirty="0"/>
              <a:t>Is </a:t>
            </a:r>
            <a:r>
              <a:rPr lang="fr-FR" dirty="0" err="1"/>
              <a:t>there</a:t>
            </a:r>
            <a:r>
              <a:rPr lang="fr-FR" dirty="0"/>
              <a:t> a « marketing » optimal cluster </a:t>
            </a:r>
            <a:r>
              <a:rPr lang="fr-FR" dirty="0" err="1"/>
              <a:t>number</a:t>
            </a:r>
            <a:r>
              <a:rPr lang="fr-FR" dirty="0"/>
              <a:t> ?</a:t>
            </a:r>
          </a:p>
          <a:p>
            <a:pPr marL="457200" lvl="1" indent="0">
              <a:buNone/>
            </a:pPr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754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9B0B39-6CE0-4203-812F-5EA1B6EC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(Fast) </a:t>
            </a:r>
            <a:r>
              <a:rPr lang="fr-FR" dirty="0" err="1"/>
              <a:t>Forward</a:t>
            </a:r>
            <a:r>
              <a:rPr lang="fr-FR" dirty="0"/>
              <a:t> </a:t>
            </a:r>
            <a:r>
              <a:rPr lang="fr-FR" dirty="0" err="1"/>
              <a:t>Selector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1B6989-2CA7-49D1-8521-A61B833FF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963" y="1346479"/>
            <a:ext cx="10554574" cy="5392807"/>
          </a:xfrm>
        </p:spPr>
        <p:txBody>
          <a:bodyPr>
            <a:normAutofit fontScale="85000" lnSpcReduction="10000"/>
          </a:bodyPr>
          <a:lstStyle/>
          <a:p>
            <a:r>
              <a:rPr lang="fr-FR" dirty="0"/>
              <a:t>Aim </a:t>
            </a:r>
            <a:r>
              <a:rPr lang="fr-FR" dirty="0" err="1"/>
              <a:t>is</a:t>
            </a:r>
            <a:r>
              <a:rPr lang="fr-FR" dirty="0"/>
              <a:t> to </a:t>
            </a:r>
            <a:r>
              <a:rPr lang="fr-FR" dirty="0" err="1"/>
              <a:t>get</a:t>
            </a:r>
            <a:r>
              <a:rPr lang="fr-FR" dirty="0"/>
              <a:t> an </a:t>
            </a:r>
            <a:r>
              <a:rPr lang="fr-FR" dirty="0" err="1"/>
              <a:t>idea</a:t>
            </a:r>
            <a:r>
              <a:rPr lang="fr-FR" dirty="0"/>
              <a:t> of the </a:t>
            </a:r>
            <a:r>
              <a:rPr lang="fr-FR" dirty="0" err="1"/>
              <a:t>most</a:t>
            </a:r>
            <a:r>
              <a:rPr lang="fr-FR" dirty="0"/>
              <a:t> </a:t>
            </a:r>
            <a:r>
              <a:rPr lang="fr-FR" dirty="0" err="1"/>
              <a:t>valuable</a:t>
            </a:r>
            <a:r>
              <a:rPr lang="fr-FR" dirty="0"/>
              <a:t> </a:t>
            </a:r>
            <a:r>
              <a:rPr lang="fr-FR" dirty="0" err="1"/>
              <a:t>features</a:t>
            </a:r>
            <a:r>
              <a:rPr lang="fr-FR" dirty="0"/>
              <a:t> to </a:t>
            </a:r>
            <a:r>
              <a:rPr lang="fr-FR" dirty="0" err="1"/>
              <a:t>perform</a:t>
            </a:r>
            <a:r>
              <a:rPr lang="fr-FR" dirty="0"/>
              <a:t> segmentation. </a:t>
            </a:r>
          </a:p>
          <a:p>
            <a:endParaRPr lang="fr-FR" dirty="0"/>
          </a:p>
          <a:p>
            <a:r>
              <a:rPr lang="fr-FR" dirty="0" err="1"/>
              <a:t>Unfortunately</a:t>
            </a:r>
            <a:r>
              <a:rPr lang="fr-FR" dirty="0"/>
              <a:t>, </a:t>
            </a:r>
            <a:r>
              <a:rPr lang="fr-FR" dirty="0" err="1"/>
              <a:t>neither</a:t>
            </a:r>
            <a:r>
              <a:rPr lang="fr-FR" dirty="0"/>
              <a:t> </a:t>
            </a:r>
            <a:r>
              <a:rPr lang="fr-FR" dirty="0" err="1"/>
              <a:t>feature</a:t>
            </a:r>
            <a:r>
              <a:rPr lang="fr-FR" dirty="0"/>
              <a:t> combination technique </a:t>
            </a:r>
            <a:r>
              <a:rPr lang="fr-FR" dirty="0" err="1"/>
              <a:t>seems</a:t>
            </a:r>
            <a:r>
              <a:rPr lang="fr-FR" dirty="0"/>
              <a:t> </a:t>
            </a:r>
            <a:r>
              <a:rPr lang="fr-FR" dirty="0" err="1"/>
              <a:t>embedded</a:t>
            </a:r>
            <a:r>
              <a:rPr lang="fr-FR" dirty="0"/>
              <a:t> in pipeline, </a:t>
            </a:r>
            <a:r>
              <a:rPr lang="fr-FR" dirty="0" err="1"/>
              <a:t>nor</a:t>
            </a:r>
            <a:r>
              <a:rPr lang="fr-FR" dirty="0"/>
              <a:t> </a:t>
            </a:r>
            <a:r>
              <a:rPr lang="fr-FR" dirty="0" err="1"/>
              <a:t>features</a:t>
            </a:r>
            <a:r>
              <a:rPr lang="fr-FR" dirty="0"/>
              <a:t> </a:t>
            </a:r>
            <a:r>
              <a:rPr lang="fr-FR" dirty="0" err="1"/>
              <a:t>selection’s</a:t>
            </a:r>
            <a:r>
              <a:rPr lang="fr-FR" dirty="0"/>
              <a:t> </a:t>
            </a:r>
            <a:r>
              <a:rPr lang="fr-FR" dirty="0" err="1"/>
              <a:t>algorithms</a:t>
            </a:r>
            <a:r>
              <a:rPr lang="fr-FR" dirty="0"/>
              <a:t> in </a:t>
            </a:r>
            <a:r>
              <a:rPr lang="fr-FR" dirty="0" err="1"/>
              <a:t>such</a:t>
            </a:r>
            <a:r>
              <a:rPr lang="fr-FR" dirty="0"/>
              <a:t> </a:t>
            </a:r>
            <a:r>
              <a:rPr lang="fr-FR" dirty="0" err="1"/>
              <a:t>unsupervized</a:t>
            </a:r>
            <a:r>
              <a:rPr lang="fr-FR" dirty="0"/>
              <a:t> </a:t>
            </a:r>
            <a:r>
              <a:rPr lang="fr-FR" dirty="0" err="1"/>
              <a:t>context</a:t>
            </a:r>
            <a:r>
              <a:rPr lang="fr-FR" dirty="0"/>
              <a:t> (</a:t>
            </a:r>
            <a:r>
              <a:rPr lang="fr-FR" dirty="0" err="1"/>
              <a:t>unlike</a:t>
            </a:r>
            <a:r>
              <a:rPr lang="fr-FR" dirty="0"/>
              <a:t> </a:t>
            </a:r>
            <a:r>
              <a:rPr lang="fr-FR" dirty="0" err="1"/>
              <a:t>feature’s</a:t>
            </a:r>
            <a:r>
              <a:rPr lang="fr-FR" dirty="0"/>
              <a:t> importance or coef. </a:t>
            </a:r>
            <a:r>
              <a:rPr lang="fr-FR" dirty="0" err="1"/>
              <a:t>weights</a:t>
            </a:r>
            <a:r>
              <a:rPr lang="fr-FR" dirty="0"/>
              <a:t>).</a:t>
            </a:r>
          </a:p>
          <a:p>
            <a:endParaRPr lang="fr-FR" dirty="0"/>
          </a:p>
          <a:p>
            <a:r>
              <a:rPr lang="fr-FR" dirty="0"/>
              <a:t>An </a:t>
            </a:r>
            <a:r>
              <a:rPr lang="fr-FR" dirty="0" err="1"/>
              <a:t>idea</a:t>
            </a:r>
            <a:r>
              <a:rPr lang="fr-FR" dirty="0"/>
              <a:t> to </a:t>
            </a:r>
            <a:r>
              <a:rPr lang="fr-FR" dirty="0" err="1"/>
              <a:t>assess</a:t>
            </a:r>
            <a:r>
              <a:rPr lang="fr-FR" dirty="0"/>
              <a:t>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feature</a:t>
            </a:r>
            <a:r>
              <a:rPr lang="fr-FR" dirty="0"/>
              <a:t> for </a:t>
            </a:r>
            <a:r>
              <a:rPr lang="fr-FR" dirty="0" err="1"/>
              <a:t>further</a:t>
            </a:r>
            <a:r>
              <a:rPr lang="fr-FR" dirty="0"/>
              <a:t> clustering, </a:t>
            </a:r>
            <a:r>
              <a:rPr lang="fr-FR" dirty="0" err="1"/>
              <a:t>is</a:t>
            </a:r>
            <a:r>
              <a:rPr lang="fr-FR" dirty="0"/>
              <a:t> to </a:t>
            </a:r>
            <a:r>
              <a:rPr lang="fr-FR" dirty="0" err="1"/>
              <a:t>proceed</a:t>
            </a:r>
            <a:r>
              <a:rPr lang="fr-FR" dirty="0"/>
              <a:t> by :</a:t>
            </a:r>
          </a:p>
          <a:p>
            <a:pPr lvl="1"/>
            <a:r>
              <a:rPr lang="fr-FR" dirty="0"/>
              <a:t>1. </a:t>
            </a:r>
            <a:r>
              <a:rPr lang="fr-FR" dirty="0" err="1"/>
              <a:t>Performing</a:t>
            </a:r>
            <a:r>
              <a:rPr lang="fr-FR" dirty="0"/>
              <a:t> K-</a:t>
            </a:r>
            <a:r>
              <a:rPr lang="fr-FR" dirty="0" err="1"/>
              <a:t>means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feature</a:t>
            </a:r>
            <a:r>
              <a:rPr lang="fr-FR" dirty="0"/>
              <a:t> </a:t>
            </a:r>
            <a:r>
              <a:rPr lang="fr-FR" dirty="0" err="1"/>
              <a:t>individually</a:t>
            </a:r>
            <a:r>
              <a:rPr lang="fr-FR" dirty="0"/>
              <a:t>, </a:t>
            </a:r>
            <a:r>
              <a:rPr lang="fr-FR" dirty="0" err="1"/>
              <a:t>targetting</a:t>
            </a:r>
            <a:r>
              <a:rPr lang="fr-FR" dirty="0"/>
              <a:t> a </a:t>
            </a:r>
            <a:r>
              <a:rPr lang="fr-FR" dirty="0" err="1"/>
              <a:t>given</a:t>
            </a:r>
            <a:r>
              <a:rPr lang="fr-FR" dirty="0"/>
              <a:t> k clusters </a:t>
            </a:r>
            <a:r>
              <a:rPr lang="fr-FR" dirty="0" err="1"/>
              <a:t>number</a:t>
            </a:r>
            <a:r>
              <a:rPr lang="fr-FR" dirty="0"/>
              <a:t>.</a:t>
            </a:r>
          </a:p>
          <a:p>
            <a:pPr lvl="1"/>
            <a:r>
              <a:rPr lang="fr-FR" dirty="0"/>
              <a:t>2. </a:t>
            </a:r>
            <a:r>
              <a:rPr lang="fr-FR" dirty="0" err="1"/>
              <a:t>Get</a:t>
            </a:r>
            <a:r>
              <a:rPr lang="fr-FR" dirty="0"/>
              <a:t> clustering performance</a:t>
            </a:r>
          </a:p>
          <a:p>
            <a:pPr lvl="1"/>
            <a:r>
              <a:rPr lang="fr-FR" dirty="0"/>
              <a:t>3. </a:t>
            </a:r>
            <a:r>
              <a:rPr lang="fr-FR" dirty="0" err="1"/>
              <a:t>Keep</a:t>
            </a:r>
            <a:r>
              <a:rPr lang="fr-FR" dirty="0"/>
              <a:t> the </a:t>
            </a:r>
            <a:r>
              <a:rPr lang="fr-FR" dirty="0" err="1"/>
              <a:t>feature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gives</a:t>
            </a:r>
            <a:r>
              <a:rPr lang="fr-FR" dirty="0"/>
              <a:t> the best </a:t>
            </a:r>
            <a:r>
              <a:rPr lang="fr-FR" dirty="0" err="1"/>
              <a:t>result</a:t>
            </a:r>
            <a:r>
              <a:rPr lang="fr-FR" dirty="0"/>
              <a:t>.</a:t>
            </a:r>
          </a:p>
          <a:p>
            <a:pPr lvl="1"/>
            <a:r>
              <a:rPr lang="fr-FR" dirty="0" err="1"/>
              <a:t>Proceed</a:t>
            </a:r>
            <a:r>
              <a:rPr lang="fr-FR" dirty="0"/>
              <a:t> the </a:t>
            </a:r>
            <a:r>
              <a:rPr lang="fr-FR" dirty="0" err="1"/>
              <a:t>same</a:t>
            </a:r>
            <a:r>
              <a:rPr lang="fr-FR" dirty="0"/>
              <a:t> </a:t>
            </a:r>
            <a:r>
              <a:rPr lang="fr-FR" dirty="0" err="1"/>
              <a:t>loop</a:t>
            </a:r>
            <a:r>
              <a:rPr lang="fr-FR" dirty="0"/>
              <a:t> 1 to 3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remaining</a:t>
            </a:r>
            <a:r>
              <a:rPr lang="fr-FR" dirty="0"/>
              <a:t> </a:t>
            </a:r>
            <a:r>
              <a:rPr lang="fr-FR" dirty="0" err="1"/>
              <a:t>features</a:t>
            </a:r>
            <a:r>
              <a:rPr lang="fr-FR" dirty="0"/>
              <a:t>, </a:t>
            </a:r>
            <a:r>
              <a:rPr lang="fr-FR" dirty="0" err="1"/>
              <a:t>until</a:t>
            </a:r>
            <a:r>
              <a:rPr lang="fr-FR" dirty="0"/>
              <a:t> n « </a:t>
            </a:r>
            <a:r>
              <a:rPr lang="fr-FR" dirty="0" err="1"/>
              <a:t>most</a:t>
            </a:r>
            <a:r>
              <a:rPr lang="fr-FR" dirty="0"/>
              <a:t> </a:t>
            </a:r>
            <a:r>
              <a:rPr lang="fr-FR" dirty="0" err="1"/>
              <a:t>valuable</a:t>
            </a:r>
            <a:r>
              <a:rPr lang="fr-FR" dirty="0"/>
              <a:t> » </a:t>
            </a:r>
            <a:r>
              <a:rPr lang="fr-FR" dirty="0" err="1"/>
              <a:t>features</a:t>
            </a:r>
            <a:r>
              <a:rPr lang="fr-FR" dirty="0"/>
              <a:t> </a:t>
            </a:r>
            <a:r>
              <a:rPr lang="fr-FR" dirty="0" err="1"/>
              <a:t>seems</a:t>
            </a:r>
            <a:r>
              <a:rPr lang="fr-FR" dirty="0"/>
              <a:t> </a:t>
            </a:r>
            <a:r>
              <a:rPr lang="fr-FR" dirty="0" err="1"/>
              <a:t>found</a:t>
            </a:r>
            <a:r>
              <a:rPr lang="fr-FR" dirty="0"/>
              <a:t>.</a:t>
            </a:r>
            <a:endParaRPr lang="en-US" dirty="0"/>
          </a:p>
          <a:p>
            <a:endParaRPr lang="fr-FR" dirty="0"/>
          </a:p>
          <a:p>
            <a:r>
              <a:rPr lang="fr-FR" dirty="0" err="1"/>
              <a:t>Implementation</a:t>
            </a:r>
            <a:r>
              <a:rPr lang="fr-FR" dirty="0"/>
              <a:t> made on 2 </a:t>
            </a:r>
            <a:r>
              <a:rPr lang="fr-FR" dirty="0" err="1"/>
              <a:t>scoring</a:t>
            </a:r>
            <a:r>
              <a:rPr lang="fr-FR" dirty="0"/>
              <a:t> </a:t>
            </a:r>
            <a:r>
              <a:rPr lang="fr-FR" dirty="0" err="1"/>
              <a:t>methods</a:t>
            </a:r>
            <a:r>
              <a:rPr lang="fr-FR" dirty="0"/>
              <a:t> : max of silhouette score, min of Davies-</a:t>
            </a:r>
            <a:r>
              <a:rPr lang="fr-FR" dirty="0" err="1"/>
              <a:t>Bouldin</a:t>
            </a:r>
            <a:r>
              <a:rPr lang="fr-FR" dirty="0"/>
              <a:t> Index, 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 err="1"/>
              <a:t>We</a:t>
            </a:r>
            <a:r>
              <a:rPr lang="fr-FR" dirty="0"/>
              <a:t> are able to </a:t>
            </a:r>
            <a:r>
              <a:rPr lang="fr-FR" dirty="0" err="1"/>
              <a:t>submit</a:t>
            </a:r>
            <a:r>
              <a:rPr lang="fr-FR" dirty="0"/>
              <a:t> to marketing </a:t>
            </a:r>
            <a:r>
              <a:rPr lang="fr-FR" dirty="0" err="1"/>
              <a:t>departement</a:t>
            </a:r>
            <a:r>
              <a:rPr lang="fr-FR" dirty="0"/>
              <a:t> </a:t>
            </a:r>
            <a:r>
              <a:rPr lang="fr-FR" dirty="0" err="1"/>
              <a:t>alternate</a:t>
            </a:r>
            <a:r>
              <a:rPr lang="fr-FR" dirty="0"/>
              <a:t> </a:t>
            </a:r>
            <a:r>
              <a:rPr lang="fr-FR" dirty="0" err="1"/>
              <a:t>subsets</a:t>
            </a:r>
            <a:r>
              <a:rPr lang="fr-FR" dirty="0"/>
              <a:t> of </a:t>
            </a:r>
            <a:r>
              <a:rPr lang="fr-FR" dirty="0" err="1"/>
              <a:t>features</a:t>
            </a:r>
            <a:r>
              <a:rPr lang="fr-FR" dirty="0"/>
              <a:t>, </a:t>
            </a:r>
            <a:r>
              <a:rPr lang="fr-FR" dirty="0" err="1"/>
              <a:t>based</a:t>
            </a:r>
            <a:r>
              <a:rPr lang="fr-FR" dirty="0"/>
              <a:t> on </a:t>
            </a:r>
            <a:r>
              <a:rPr lang="fr-FR" dirty="0" err="1"/>
              <a:t>our</a:t>
            </a:r>
            <a:r>
              <a:rPr lang="fr-FR" dirty="0"/>
              <a:t> observations : </a:t>
            </a:r>
          </a:p>
          <a:p>
            <a:r>
              <a:rPr lang="fr-FR" dirty="0"/>
              <a:t>The « model </a:t>
            </a:r>
            <a:r>
              <a:rPr lang="fr-FR" dirty="0" err="1"/>
              <a:t>sensitivity</a:t>
            </a:r>
            <a:r>
              <a:rPr lang="fr-FR" dirty="0"/>
              <a:t> » </a:t>
            </a:r>
            <a:r>
              <a:rPr lang="fr-FR" dirty="0" err="1"/>
              <a:t>according</a:t>
            </a:r>
            <a:r>
              <a:rPr lang="fr-FR" dirty="0"/>
              <a:t> to the </a:t>
            </a:r>
            <a:r>
              <a:rPr lang="fr-FR" dirty="0" err="1"/>
              <a:t>feature’s</a:t>
            </a:r>
            <a:r>
              <a:rPr lang="fr-FR" dirty="0"/>
              <a:t> distribution.</a:t>
            </a:r>
          </a:p>
          <a:p>
            <a:r>
              <a:rPr lang="fr-FR" dirty="0"/>
              <a:t>A </a:t>
            </a:r>
            <a:r>
              <a:rPr lang="fr-FR" dirty="0" err="1"/>
              <a:t>small</a:t>
            </a:r>
            <a:r>
              <a:rPr lang="fr-FR" dirty="0"/>
              <a:t> </a:t>
            </a:r>
            <a:r>
              <a:rPr lang="fr-FR" dirty="0" err="1"/>
              <a:t>number</a:t>
            </a:r>
            <a:r>
              <a:rPr lang="fr-FR" dirty="0"/>
              <a:t> of </a:t>
            </a:r>
            <a:r>
              <a:rPr lang="fr-FR" dirty="0" err="1"/>
              <a:t>features</a:t>
            </a:r>
            <a:r>
              <a:rPr lang="fr-FR" dirty="0"/>
              <a:t> </a:t>
            </a:r>
            <a:r>
              <a:rPr lang="fr-FR" dirty="0" err="1"/>
              <a:t>generaly</a:t>
            </a:r>
            <a:r>
              <a:rPr lang="fr-FR" dirty="0"/>
              <a:t> leads to high clustering scores. This trend </a:t>
            </a:r>
            <a:r>
              <a:rPr lang="fr-FR" dirty="0" err="1"/>
              <a:t>explains</a:t>
            </a:r>
            <a:r>
              <a:rPr lang="fr-FR" dirty="0"/>
              <a:t> </a:t>
            </a:r>
            <a:r>
              <a:rPr lang="fr-FR" dirty="0" err="1"/>
              <a:t>why</a:t>
            </a:r>
            <a:r>
              <a:rPr lang="fr-FR" dirty="0"/>
              <a:t> </a:t>
            </a:r>
            <a:r>
              <a:rPr lang="fr-FR" dirty="0" err="1"/>
              <a:t>dimensionality</a:t>
            </a:r>
            <a:r>
              <a:rPr lang="fr-FR" dirty="0"/>
              <a:t> </a:t>
            </a:r>
            <a:r>
              <a:rPr lang="fr-FR" dirty="0" err="1"/>
              <a:t>reduction</a:t>
            </a:r>
            <a:r>
              <a:rPr lang="fr-FR" dirty="0"/>
              <a:t> techniques are </a:t>
            </a:r>
            <a:r>
              <a:rPr lang="fr-FR" dirty="0" err="1"/>
              <a:t>so</a:t>
            </a:r>
            <a:r>
              <a:rPr lang="fr-FR" dirty="0"/>
              <a:t> </a:t>
            </a:r>
            <a:r>
              <a:rPr lang="fr-FR" dirty="0" err="1"/>
              <a:t>valuable</a:t>
            </a:r>
            <a:r>
              <a:rPr lang="fr-FR" dirty="0"/>
              <a:t> in clustering.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5037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057A60-101B-48EC-ABE2-73E2E3E2F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C81135-3521-4D07-9E6A-20113710C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A1401A2-ACE6-4FF9-AA03-3DF62EF57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43" y="2335719"/>
            <a:ext cx="3560886" cy="417986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EF58A3D-A4C5-4CFF-9C9A-86874046D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929" y="2335719"/>
            <a:ext cx="3576733" cy="417986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D0388B5-DD11-4F3D-B416-5CCF75B476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4633" y="2335718"/>
            <a:ext cx="3561915" cy="417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188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A73488-64EB-4DD6-A386-E4661D7B0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Pipeline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11EECD-A30D-45EE-A60A-95BDA5600903}"/>
              </a:ext>
            </a:extLst>
          </p:cNvPr>
          <p:cNvSpPr/>
          <p:nvPr/>
        </p:nvSpPr>
        <p:spPr>
          <a:xfrm>
            <a:off x="2283694" y="2234954"/>
            <a:ext cx="1418294" cy="50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Combine 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E49079-0871-4DAB-97E8-E34E011F754D}"/>
              </a:ext>
            </a:extLst>
          </p:cNvPr>
          <p:cNvSpPr/>
          <p:nvPr/>
        </p:nvSpPr>
        <p:spPr>
          <a:xfrm>
            <a:off x="100852" y="1925346"/>
            <a:ext cx="1727947" cy="619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EDA </a:t>
            </a:r>
            <a:r>
              <a:rPr lang="fr-FR" dirty="0" err="1"/>
              <a:t>with</a:t>
            </a:r>
            <a:r>
              <a:rPr lang="fr-FR" dirty="0"/>
              <a:t> clean </a:t>
            </a:r>
            <a:r>
              <a:rPr lang="fr-FR" dirty="0" err="1"/>
              <a:t>dtypes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0330AC-81DC-4CBF-BA0D-9FFAE0960967}"/>
              </a:ext>
            </a:extLst>
          </p:cNvPr>
          <p:cNvSpPr/>
          <p:nvPr/>
        </p:nvSpPr>
        <p:spPr>
          <a:xfrm>
            <a:off x="2280321" y="4783977"/>
            <a:ext cx="1418294" cy="50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Reduce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4FD6A7-BD6F-4E1C-96D8-8007AEF9F96D}"/>
              </a:ext>
            </a:extLst>
          </p:cNvPr>
          <p:cNvSpPr/>
          <p:nvPr/>
        </p:nvSpPr>
        <p:spPr>
          <a:xfrm>
            <a:off x="2280322" y="3082860"/>
            <a:ext cx="1418294" cy="50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Transform</a:t>
            </a:r>
            <a:endParaRPr lang="en-US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A535E8B-CC86-4389-AE5D-B41CFC26A418}"/>
              </a:ext>
            </a:extLst>
          </p:cNvPr>
          <p:cNvSpPr txBox="1"/>
          <p:nvPr/>
        </p:nvSpPr>
        <p:spPr>
          <a:xfrm>
            <a:off x="4057009" y="2929187"/>
            <a:ext cx="609895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preprocessor = </a:t>
            </a:r>
            <a:r>
              <a:rPr lang="en-US" sz="1400" dirty="0" err="1"/>
              <a:t>make_column_transformer</a:t>
            </a:r>
            <a:r>
              <a:rPr lang="en-US" sz="1400" dirty="0"/>
              <a:t>(</a:t>
            </a:r>
          </a:p>
          <a:p>
            <a:r>
              <a:rPr lang="en-US" sz="1400" dirty="0"/>
              <a:t>    (</a:t>
            </a:r>
            <a:r>
              <a:rPr lang="en-US" sz="1400" dirty="0" err="1"/>
              <a:t>numerical_pipeline</a:t>
            </a:r>
            <a:r>
              <a:rPr lang="en-US" sz="1400" dirty="0"/>
              <a:t>, </a:t>
            </a:r>
            <a:r>
              <a:rPr lang="en-US" sz="1400" dirty="0" err="1"/>
              <a:t>numerical_features</a:t>
            </a:r>
            <a:r>
              <a:rPr lang="en-US" sz="1400" dirty="0"/>
              <a:t>),</a:t>
            </a:r>
          </a:p>
          <a:p>
            <a:r>
              <a:rPr lang="en-US" sz="1400" dirty="0"/>
              <a:t>    (</a:t>
            </a:r>
            <a:r>
              <a:rPr lang="en-US" sz="1400" dirty="0" err="1"/>
              <a:t>categorical_pipeline</a:t>
            </a:r>
            <a:r>
              <a:rPr lang="en-US" sz="1400" dirty="0"/>
              <a:t>, </a:t>
            </a:r>
            <a:r>
              <a:rPr lang="en-US" sz="1400" dirty="0" err="1"/>
              <a:t>categorical_features</a:t>
            </a:r>
            <a:r>
              <a:rPr lang="en-US" sz="1400" dirty="0"/>
              <a:t>),</a:t>
            </a:r>
          </a:p>
          <a:p>
            <a:r>
              <a:rPr lang="en-US" sz="1400" dirty="0"/>
              <a:t>    </a:t>
            </a:r>
            <a:r>
              <a:rPr lang="en-US" sz="1400" dirty="0">
                <a:solidFill>
                  <a:schemeClr val="accent1"/>
                </a:solidFill>
              </a:rPr>
              <a:t>? </a:t>
            </a:r>
            <a:r>
              <a:rPr lang="en-US" sz="1400" dirty="0" err="1">
                <a:solidFill>
                  <a:schemeClr val="accent1"/>
                </a:solidFill>
              </a:rPr>
              <a:t>Ordinal_pipeline</a:t>
            </a:r>
            <a:r>
              <a:rPr lang="en-US" sz="1400" dirty="0">
                <a:solidFill>
                  <a:schemeClr val="accent1"/>
                </a:solidFill>
              </a:rPr>
              <a:t> : - 3, +3</a:t>
            </a:r>
            <a:r>
              <a:rPr lang="en-US" sz="1400" dirty="0"/>
              <a:t>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C2E3A26-5AA9-4527-B18B-72AB17283286}"/>
              </a:ext>
            </a:extLst>
          </p:cNvPr>
          <p:cNvSpPr txBox="1"/>
          <p:nvPr/>
        </p:nvSpPr>
        <p:spPr>
          <a:xfrm>
            <a:off x="4064081" y="2126620"/>
            <a:ext cx="233926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 err="1"/>
              <a:t>Numerical</a:t>
            </a:r>
            <a:endParaRPr lang="fr-FR" sz="1400" dirty="0"/>
          </a:p>
          <a:p>
            <a:r>
              <a:rPr lang="fr-FR" sz="1400" dirty="0" err="1"/>
              <a:t>Categorical</a:t>
            </a:r>
            <a:endParaRPr lang="fr-FR" sz="1400" dirty="0"/>
          </a:p>
          <a:p>
            <a:r>
              <a:rPr lang="fr-FR" sz="1400" dirty="0">
                <a:solidFill>
                  <a:schemeClr val="accent1"/>
                </a:solidFill>
              </a:rPr>
              <a:t>Ordinal ?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BDB86C50-FD5B-499D-973B-0C519E751D4C}"/>
              </a:ext>
            </a:extLst>
          </p:cNvPr>
          <p:cNvSpPr/>
          <p:nvPr/>
        </p:nvSpPr>
        <p:spPr>
          <a:xfrm>
            <a:off x="1979720" y="2379216"/>
            <a:ext cx="177554" cy="1653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èche : bas 11">
            <a:extLst>
              <a:ext uri="{FF2B5EF4-FFF2-40B4-BE49-F238E27FC236}">
                <a16:creationId xmlns:a16="http://schemas.microsoft.com/office/drawing/2014/main" id="{F49F3010-FB4D-46F4-BE66-29BC78261F24}"/>
              </a:ext>
            </a:extLst>
          </p:cNvPr>
          <p:cNvSpPr/>
          <p:nvPr/>
        </p:nvSpPr>
        <p:spPr>
          <a:xfrm>
            <a:off x="2876364" y="2830043"/>
            <a:ext cx="193003" cy="1916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28CBCF9-29CC-491E-B829-D2949398839B}"/>
              </a:ext>
            </a:extLst>
          </p:cNvPr>
          <p:cNvSpPr txBox="1"/>
          <p:nvPr/>
        </p:nvSpPr>
        <p:spPr>
          <a:xfrm>
            <a:off x="5923867" y="2126620"/>
            <a:ext cx="599514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 err="1">
                <a:solidFill>
                  <a:schemeClr val="accent1"/>
                </a:solidFill>
              </a:rPr>
              <a:t>Mutual</a:t>
            </a:r>
            <a:r>
              <a:rPr lang="fr-FR" sz="1400" dirty="0">
                <a:solidFill>
                  <a:schemeClr val="accent1"/>
                </a:solidFill>
              </a:rPr>
              <a:t> exclusion? </a:t>
            </a:r>
          </a:p>
          <a:p>
            <a:r>
              <a:rPr lang="fr-FR" sz="1400" dirty="0" err="1"/>
              <a:t>Numerical</a:t>
            </a:r>
            <a:r>
              <a:rPr lang="fr-FR" sz="1400" dirty="0"/>
              <a:t> : </a:t>
            </a:r>
            <a:r>
              <a:rPr lang="en-US" sz="1400" dirty="0" err="1"/>
              <a:t>order_purchase_dayofweek</a:t>
            </a:r>
            <a:r>
              <a:rPr lang="en-US" sz="1400" dirty="0"/>
              <a:t>,  </a:t>
            </a:r>
            <a:r>
              <a:rPr lang="en-US" sz="1400" dirty="0" err="1"/>
              <a:t>order_purchase_hour</a:t>
            </a:r>
            <a:r>
              <a:rPr lang="fr-FR" sz="1400" dirty="0"/>
              <a:t> </a:t>
            </a:r>
          </a:p>
          <a:p>
            <a:r>
              <a:rPr lang="fr-FR" sz="1400" dirty="0" err="1"/>
              <a:t>Categorical</a:t>
            </a:r>
            <a:r>
              <a:rPr lang="fr-FR" sz="1400" dirty="0"/>
              <a:t> : </a:t>
            </a:r>
            <a:r>
              <a:rPr lang="fr-FR" sz="1400" dirty="0" err="1"/>
              <a:t>Purchase_Time_Zone</a:t>
            </a:r>
            <a:r>
              <a:rPr lang="fr-FR" sz="1400" dirty="0"/>
              <a:t> 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92442E-7DEE-41F2-8A8C-7630C886714F}"/>
              </a:ext>
            </a:extLst>
          </p:cNvPr>
          <p:cNvSpPr/>
          <p:nvPr/>
        </p:nvSpPr>
        <p:spPr>
          <a:xfrm>
            <a:off x="2280322" y="3930766"/>
            <a:ext cx="1418294" cy="50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Select</a:t>
            </a:r>
            <a:endParaRPr lang="en-US" dirty="0"/>
          </a:p>
        </p:txBody>
      </p:sp>
      <p:sp>
        <p:nvSpPr>
          <p:cNvPr id="19" name="Flèche : bas 18">
            <a:extLst>
              <a:ext uri="{FF2B5EF4-FFF2-40B4-BE49-F238E27FC236}">
                <a16:creationId xmlns:a16="http://schemas.microsoft.com/office/drawing/2014/main" id="{1E9981FE-3242-49F3-A34F-AF41A3AC702A}"/>
              </a:ext>
            </a:extLst>
          </p:cNvPr>
          <p:cNvSpPr/>
          <p:nvPr/>
        </p:nvSpPr>
        <p:spPr>
          <a:xfrm>
            <a:off x="2909570" y="3619154"/>
            <a:ext cx="159797" cy="2253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BC85E20A-DC8C-41A7-9495-6FE85DBC82A7}"/>
              </a:ext>
            </a:extLst>
          </p:cNvPr>
          <p:cNvSpPr txBox="1"/>
          <p:nvPr/>
        </p:nvSpPr>
        <p:spPr>
          <a:xfrm>
            <a:off x="4125897" y="4029890"/>
            <a:ext cx="15047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accent1"/>
                </a:solidFill>
              </a:rPr>
              <a:t>Kbest</a:t>
            </a:r>
            <a:r>
              <a:rPr lang="en-US" sz="1400" dirty="0">
                <a:solidFill>
                  <a:schemeClr val="accent1"/>
                </a:solidFill>
              </a:rPr>
              <a:t> ?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76933798-AA87-4939-8113-EC8D342F2DFF}"/>
              </a:ext>
            </a:extLst>
          </p:cNvPr>
          <p:cNvSpPr txBox="1"/>
          <p:nvPr/>
        </p:nvSpPr>
        <p:spPr>
          <a:xfrm>
            <a:off x="3968232" y="4805520"/>
            <a:ext cx="29030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PCA, </a:t>
            </a:r>
            <a:r>
              <a:rPr lang="fr-FR" sz="1400" dirty="0">
                <a:solidFill>
                  <a:schemeClr val="accent1"/>
                </a:solidFill>
              </a:rPr>
              <a:t>T-</a:t>
            </a:r>
            <a:r>
              <a:rPr lang="fr-FR" sz="1400" dirty="0" err="1">
                <a:solidFill>
                  <a:schemeClr val="accent1"/>
                </a:solidFill>
              </a:rPr>
              <a:t>sne</a:t>
            </a:r>
            <a:r>
              <a:rPr lang="fr-FR" sz="1400" dirty="0">
                <a:solidFill>
                  <a:schemeClr val="accent1"/>
                </a:solidFill>
              </a:rPr>
              <a:t> ?, </a:t>
            </a:r>
            <a:r>
              <a:rPr lang="fr-FR" sz="1400" dirty="0"/>
              <a:t> no </a:t>
            </a:r>
            <a:r>
              <a:rPr lang="fr-FR" sz="1400" dirty="0" err="1"/>
              <a:t>reduction</a:t>
            </a:r>
            <a:r>
              <a:rPr lang="fr-FR" sz="1400" dirty="0"/>
              <a:t>, </a:t>
            </a:r>
            <a:r>
              <a:rPr lang="fr-FR" sz="1400" dirty="0" err="1"/>
              <a:t>both</a:t>
            </a:r>
            <a:endParaRPr lang="en-US" sz="1400" dirty="0"/>
          </a:p>
        </p:txBody>
      </p:sp>
      <p:sp>
        <p:nvSpPr>
          <p:cNvPr id="32" name="Flèche : bas 31">
            <a:extLst>
              <a:ext uri="{FF2B5EF4-FFF2-40B4-BE49-F238E27FC236}">
                <a16:creationId xmlns:a16="http://schemas.microsoft.com/office/drawing/2014/main" id="{3152F048-086F-45D2-8486-4BCD3CA5AFAB}"/>
              </a:ext>
            </a:extLst>
          </p:cNvPr>
          <p:cNvSpPr/>
          <p:nvPr/>
        </p:nvSpPr>
        <p:spPr>
          <a:xfrm>
            <a:off x="2884087" y="4497712"/>
            <a:ext cx="159797" cy="2253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7B71316-D241-4817-B1D1-1D8570D0662B}"/>
              </a:ext>
            </a:extLst>
          </p:cNvPr>
          <p:cNvSpPr/>
          <p:nvPr/>
        </p:nvSpPr>
        <p:spPr>
          <a:xfrm>
            <a:off x="2280321" y="5591328"/>
            <a:ext cx="1418294" cy="50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Cluster</a:t>
            </a:r>
            <a:endParaRPr lang="en-US" dirty="0"/>
          </a:p>
        </p:txBody>
      </p:sp>
      <p:sp>
        <p:nvSpPr>
          <p:cNvPr id="34" name="Flèche : bas 33">
            <a:extLst>
              <a:ext uri="{FF2B5EF4-FFF2-40B4-BE49-F238E27FC236}">
                <a16:creationId xmlns:a16="http://schemas.microsoft.com/office/drawing/2014/main" id="{0B42C95A-B6DA-43B9-90D6-294C5ACCFCB9}"/>
              </a:ext>
            </a:extLst>
          </p:cNvPr>
          <p:cNvSpPr/>
          <p:nvPr/>
        </p:nvSpPr>
        <p:spPr>
          <a:xfrm>
            <a:off x="2884087" y="5305063"/>
            <a:ext cx="159797" cy="2253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8A493C70-78B2-4075-8A9A-E63E4279861B}"/>
              </a:ext>
            </a:extLst>
          </p:cNvPr>
          <p:cNvSpPr txBox="1"/>
          <p:nvPr/>
        </p:nvSpPr>
        <p:spPr>
          <a:xfrm>
            <a:off x="3968232" y="5690452"/>
            <a:ext cx="65784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K-</a:t>
            </a:r>
            <a:r>
              <a:rPr lang="fr-FR" sz="1400" dirty="0" err="1"/>
              <a:t>Means</a:t>
            </a:r>
            <a:r>
              <a:rPr lang="fr-FR" sz="1400" dirty="0"/>
              <a:t>, </a:t>
            </a:r>
            <a:r>
              <a:rPr lang="fr-FR" sz="1400" dirty="0" err="1"/>
              <a:t>Agglomerative</a:t>
            </a:r>
            <a:r>
              <a:rPr lang="fr-FR" sz="1400" dirty="0"/>
              <a:t> Clustering, DBSCAN, </a:t>
            </a:r>
            <a:r>
              <a:rPr lang="fr-FR" sz="1400" dirty="0">
                <a:solidFill>
                  <a:schemeClr val="accent1"/>
                </a:solidFill>
              </a:rPr>
              <a:t>K-Modes? K-Prototypes ?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4961004-FD0A-4D27-802C-0593F667CC9C}"/>
              </a:ext>
            </a:extLst>
          </p:cNvPr>
          <p:cNvSpPr/>
          <p:nvPr/>
        </p:nvSpPr>
        <p:spPr>
          <a:xfrm>
            <a:off x="2511973" y="6243317"/>
            <a:ext cx="1418294" cy="50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Quality</a:t>
            </a:r>
            <a:endParaRPr lang="fr-FR" dirty="0"/>
          </a:p>
          <a:p>
            <a:pPr algn="ctr"/>
            <a:r>
              <a:rPr lang="fr-FR" dirty="0" err="1"/>
              <a:t>Assess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1E91F12-3342-470D-9BD8-4ABCEFB762D7}"/>
              </a:ext>
            </a:extLst>
          </p:cNvPr>
          <p:cNvSpPr/>
          <p:nvPr/>
        </p:nvSpPr>
        <p:spPr>
          <a:xfrm>
            <a:off x="964825" y="6243317"/>
            <a:ext cx="1418294" cy="50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Stability</a:t>
            </a:r>
            <a:endParaRPr lang="fr-FR" dirty="0"/>
          </a:p>
          <a:p>
            <a:pPr algn="ctr"/>
            <a:r>
              <a:rPr lang="fr-FR" dirty="0" err="1"/>
              <a:t>Assess</a:t>
            </a:r>
            <a:endParaRPr lang="en-US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096CA4D7-D4F3-4C98-B57C-3788A0F148A3}"/>
              </a:ext>
            </a:extLst>
          </p:cNvPr>
          <p:cNvSpPr txBox="1"/>
          <p:nvPr/>
        </p:nvSpPr>
        <p:spPr>
          <a:xfrm>
            <a:off x="79721" y="5903893"/>
            <a:ext cx="84346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CV -&gt; </a:t>
            </a:r>
            <a:r>
              <a:rPr lang="fr-FR" sz="1400" dirty="0" err="1"/>
              <a:t>persp</a:t>
            </a:r>
            <a:r>
              <a:rPr lang="fr-FR" sz="1400" dirty="0"/>
              <a:t>.</a:t>
            </a:r>
          </a:p>
          <a:p>
            <a:r>
              <a:rPr lang="fr-FR" sz="1400" dirty="0">
                <a:solidFill>
                  <a:schemeClr val="accent1"/>
                </a:solidFill>
              </a:rPr>
              <a:t>ARI </a:t>
            </a:r>
          </a:p>
          <a:p>
            <a:r>
              <a:rPr lang="fr-FR" sz="1400" dirty="0">
                <a:solidFill>
                  <a:schemeClr val="accent1"/>
                </a:solidFill>
              </a:rPr>
              <a:t>Reval?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1EEE8C5B-5097-4C20-8EB2-AB75697DD630}"/>
              </a:ext>
            </a:extLst>
          </p:cNvPr>
          <p:cNvSpPr txBox="1"/>
          <p:nvPr/>
        </p:nvSpPr>
        <p:spPr>
          <a:xfrm>
            <a:off x="3968232" y="6234720"/>
            <a:ext cx="29869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Silhouette vs Davies-</a:t>
            </a:r>
            <a:r>
              <a:rPr lang="fr-FR" sz="1400" dirty="0" err="1"/>
              <a:t>bouldin</a:t>
            </a:r>
            <a:r>
              <a:rPr lang="fr-FR" sz="1400" dirty="0"/>
              <a:t>,  (</a:t>
            </a:r>
            <a:r>
              <a:rPr lang="fr-FR" sz="1400" dirty="0" err="1"/>
              <a:t>elbow</a:t>
            </a:r>
            <a:r>
              <a:rPr lang="fr-FR" sz="1400" dirty="0"/>
              <a:t> </a:t>
            </a:r>
            <a:r>
              <a:rPr lang="fr-FR" sz="1400" dirty="0" err="1"/>
              <a:t>is</a:t>
            </a:r>
            <a:r>
              <a:rPr lang="fr-FR" sz="1400" dirty="0"/>
              <a:t> </a:t>
            </a:r>
            <a:r>
              <a:rPr lang="fr-FR" sz="1400" dirty="0" err="1"/>
              <a:t>visual</a:t>
            </a:r>
            <a:r>
              <a:rPr lang="fr-FR" sz="1400" dirty="0"/>
              <a:t>), 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0522B30-3B8E-4D48-8BC9-CD509F149EF9}"/>
              </a:ext>
            </a:extLst>
          </p:cNvPr>
          <p:cNvSpPr/>
          <p:nvPr/>
        </p:nvSpPr>
        <p:spPr>
          <a:xfrm>
            <a:off x="8327170" y="2986093"/>
            <a:ext cx="3435658" cy="266987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/>
              <a:t>Search</a:t>
            </a:r>
            <a:r>
              <a:rPr lang="fr-FR" dirty="0"/>
              <a:t> </a:t>
            </a:r>
            <a:r>
              <a:rPr lang="fr-FR" dirty="0" err="1"/>
              <a:t>space</a:t>
            </a:r>
            <a:r>
              <a:rPr lang="fr-FR" dirty="0"/>
              <a:t> :</a:t>
            </a:r>
          </a:p>
          <a:p>
            <a:r>
              <a:rPr lang="fr-FR" dirty="0">
                <a:solidFill>
                  <a:schemeClr val="accent1"/>
                </a:solidFill>
              </a:rPr>
              <a:t>C : </a:t>
            </a:r>
            <a:r>
              <a:rPr lang="fr-FR" dirty="0" err="1">
                <a:solidFill>
                  <a:schemeClr val="accent1"/>
                </a:solidFill>
              </a:rPr>
              <a:t>Features</a:t>
            </a:r>
            <a:r>
              <a:rPr lang="fr-FR" dirty="0">
                <a:solidFill>
                  <a:schemeClr val="accent1"/>
                </a:solidFill>
              </a:rPr>
              <a:t> Combination?</a:t>
            </a:r>
          </a:p>
          <a:p>
            <a:r>
              <a:rPr lang="fr-FR" dirty="0">
                <a:solidFill>
                  <a:schemeClr val="tx1"/>
                </a:solidFill>
              </a:rPr>
              <a:t>Transformer</a:t>
            </a:r>
            <a:r>
              <a:rPr lang="fr-FR" dirty="0">
                <a:solidFill>
                  <a:schemeClr val="accent1"/>
                </a:solidFill>
              </a:rPr>
              <a:t> </a:t>
            </a:r>
          </a:p>
          <a:p>
            <a:r>
              <a:rPr lang="fr-FR" dirty="0"/>
              <a:t>S : </a:t>
            </a:r>
            <a:r>
              <a:rPr lang="en-US" b="0" i="0" dirty="0">
                <a:solidFill>
                  <a:srgbClr val="FFFFFF"/>
                </a:solidFill>
                <a:effectLst/>
              </a:rPr>
              <a:t>{</a:t>
            </a:r>
            <a:r>
              <a:rPr lang="en-US" b="0" i="0" dirty="0">
                <a:solidFill>
                  <a:srgbClr val="D1F1A9"/>
                </a:solidFill>
                <a:effectLst/>
              </a:rPr>
              <a:t>'</a:t>
            </a:r>
            <a:r>
              <a:rPr lang="en-US" b="0" i="0" dirty="0" err="1">
                <a:solidFill>
                  <a:srgbClr val="D1F1A9"/>
                </a:solidFill>
                <a:effectLst/>
              </a:rPr>
              <a:t>selector__k</a:t>
            </a:r>
            <a:r>
              <a:rPr lang="en-US" b="0" i="0" dirty="0">
                <a:solidFill>
                  <a:srgbClr val="D1F1A9"/>
                </a:solidFill>
                <a:effectLst/>
              </a:rPr>
              <a:t>'</a:t>
            </a:r>
            <a:r>
              <a:rPr lang="en-US" b="0" i="0" dirty="0">
                <a:solidFill>
                  <a:srgbClr val="FFFFFF"/>
                </a:solidFill>
                <a:effectLst/>
              </a:rPr>
              <a:t>: [</a:t>
            </a:r>
            <a:r>
              <a:rPr lang="en-US" b="0" i="0" dirty="0">
                <a:solidFill>
                  <a:srgbClr val="FFC58F"/>
                </a:solidFill>
                <a:effectLst/>
              </a:rPr>
              <a:t>5</a:t>
            </a:r>
            <a:r>
              <a:rPr lang="en-US" b="0" i="0" dirty="0">
                <a:solidFill>
                  <a:srgbClr val="FFFFFF"/>
                </a:solidFill>
                <a:effectLst/>
              </a:rPr>
              <a:t>, </a:t>
            </a:r>
            <a:r>
              <a:rPr lang="en-US" b="0" i="0" dirty="0">
                <a:solidFill>
                  <a:srgbClr val="FFC58F"/>
                </a:solidFill>
                <a:effectLst/>
              </a:rPr>
              <a:t>10</a:t>
            </a:r>
            <a:r>
              <a:rPr lang="en-US" b="0" i="0" dirty="0">
                <a:solidFill>
                  <a:srgbClr val="FFFFFF"/>
                </a:solidFill>
                <a:effectLst/>
              </a:rPr>
              <a:t>, </a:t>
            </a:r>
            <a:r>
              <a:rPr lang="en-US" b="0" i="0" dirty="0">
                <a:solidFill>
                  <a:srgbClr val="FFC58F"/>
                </a:solidFill>
                <a:effectLst/>
              </a:rPr>
              <a:t>20</a:t>
            </a:r>
            <a:r>
              <a:rPr lang="en-US" b="0" i="0" dirty="0">
                <a:solidFill>
                  <a:srgbClr val="FFFFFF"/>
                </a:solidFill>
                <a:effectLst/>
              </a:rPr>
              <a:t>, </a:t>
            </a:r>
            <a:r>
              <a:rPr lang="en-US" b="0" i="0" dirty="0">
                <a:solidFill>
                  <a:srgbClr val="FFC58F"/>
                </a:solidFill>
                <a:effectLst/>
              </a:rPr>
              <a:t>30</a:t>
            </a:r>
            <a:r>
              <a:rPr lang="en-US" b="0" i="0" dirty="0">
                <a:solidFill>
                  <a:srgbClr val="FFFFFF"/>
                </a:solidFill>
                <a:effectLst/>
              </a:rPr>
              <a:t>]}</a:t>
            </a:r>
          </a:p>
          <a:p>
            <a:r>
              <a:rPr lang="en-US" dirty="0">
                <a:solidFill>
                  <a:srgbClr val="FFFFFF"/>
                </a:solidFill>
              </a:rPr>
              <a:t>R : {‘PCA’: , …}</a:t>
            </a:r>
          </a:p>
          <a:p>
            <a:r>
              <a:rPr lang="fr-FR" dirty="0"/>
              <a:t>M : {‘</a:t>
            </a:r>
            <a:r>
              <a:rPr lang="fr-FR" dirty="0" err="1"/>
              <a:t>Nb_cluster</a:t>
            </a:r>
            <a:r>
              <a:rPr lang="fr-FR" dirty="0"/>
              <a:t>’</a:t>
            </a:r>
          </a:p>
          <a:p>
            <a:endParaRPr lang="fr-FR" dirty="0"/>
          </a:p>
          <a:p>
            <a:endParaRPr lang="fr-FR" dirty="0"/>
          </a:p>
          <a:p>
            <a:pPr algn="ctr"/>
            <a:endParaRPr lang="en-US" dirty="0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D2445EBD-7BA4-4780-81FB-324CD40E885B}"/>
              </a:ext>
            </a:extLst>
          </p:cNvPr>
          <p:cNvSpPr/>
          <p:nvPr/>
        </p:nvSpPr>
        <p:spPr>
          <a:xfrm>
            <a:off x="3462290" y="2126620"/>
            <a:ext cx="467977" cy="417944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Co*</a:t>
            </a:r>
            <a:endParaRPr lang="en-US" sz="1200" dirty="0"/>
          </a:p>
        </p:txBody>
      </p:sp>
      <p:sp>
        <p:nvSpPr>
          <p:cNvPr id="48" name="Flèche : bas 47">
            <a:extLst>
              <a:ext uri="{FF2B5EF4-FFF2-40B4-BE49-F238E27FC236}">
                <a16:creationId xmlns:a16="http://schemas.microsoft.com/office/drawing/2014/main" id="{9197C246-C3FD-4818-980E-C310341DD80F}"/>
              </a:ext>
            </a:extLst>
          </p:cNvPr>
          <p:cNvSpPr/>
          <p:nvPr/>
        </p:nvSpPr>
        <p:spPr>
          <a:xfrm rot="10800000">
            <a:off x="853279" y="5198993"/>
            <a:ext cx="300818" cy="491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082FA80-0C55-471F-BADC-3D6C09ABA9EF}"/>
              </a:ext>
            </a:extLst>
          </p:cNvPr>
          <p:cNvSpPr/>
          <p:nvPr/>
        </p:nvSpPr>
        <p:spPr>
          <a:xfrm>
            <a:off x="133967" y="4512139"/>
            <a:ext cx="1727947" cy="619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Visualize</a:t>
            </a:r>
            <a:endParaRPr lang="fr-FR" dirty="0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1F595E07-369B-4E3A-BC35-2C9B8C30E289}"/>
              </a:ext>
            </a:extLst>
          </p:cNvPr>
          <p:cNvSpPr/>
          <p:nvPr/>
        </p:nvSpPr>
        <p:spPr>
          <a:xfrm>
            <a:off x="2050333" y="2907461"/>
            <a:ext cx="550823" cy="417943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1 x</a:t>
            </a:r>
            <a:endParaRPr lang="en-US" sz="110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ED4842A2-2654-4D00-9F47-2893A9695931}"/>
              </a:ext>
            </a:extLst>
          </p:cNvPr>
          <p:cNvSpPr/>
          <p:nvPr/>
        </p:nvSpPr>
        <p:spPr>
          <a:xfrm>
            <a:off x="3487774" y="3783745"/>
            <a:ext cx="554769" cy="417943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S*</a:t>
            </a:r>
            <a:endParaRPr lang="en-US" sz="1200" dirty="0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2900BFD9-3412-47B4-B524-8312BDC4F739}"/>
              </a:ext>
            </a:extLst>
          </p:cNvPr>
          <p:cNvSpPr/>
          <p:nvPr/>
        </p:nvSpPr>
        <p:spPr>
          <a:xfrm>
            <a:off x="3418894" y="4652837"/>
            <a:ext cx="554769" cy="417943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R*</a:t>
            </a:r>
            <a:endParaRPr lang="en-US" sz="1200" dirty="0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CD4CADE9-B930-44D0-8602-804877162EB2}"/>
              </a:ext>
            </a:extLst>
          </p:cNvPr>
          <p:cNvSpPr/>
          <p:nvPr/>
        </p:nvSpPr>
        <p:spPr>
          <a:xfrm>
            <a:off x="3463316" y="5486401"/>
            <a:ext cx="554769" cy="417943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Cl*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3940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F9C18A-12D4-4A74-BD6A-4604EE7D9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PCA : </a:t>
            </a:r>
            <a:r>
              <a:rPr lang="fr-FR" dirty="0" err="1"/>
              <a:t>feature</a:t>
            </a:r>
            <a:r>
              <a:rPr lang="fr-FR" dirty="0"/>
              <a:t> type </a:t>
            </a:r>
            <a:r>
              <a:rPr lang="fr-FR" dirty="0" err="1"/>
              <a:t>sensitivity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66C7D3-EAD8-4AA3-B2A4-2F81EDD0D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59F5A8D-71C8-4FE9-9DB5-35AA3F532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62" y="2174098"/>
            <a:ext cx="2902428" cy="216679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58A2DB2-BC0B-44D0-B1D1-0A9EF8BD2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6390" y="2174099"/>
            <a:ext cx="2832977" cy="216679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75891BE-5C31-4695-84AD-8B084B0929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9367" y="2174098"/>
            <a:ext cx="2804082" cy="21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949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e 30">
            <a:extLst>
              <a:ext uri="{FF2B5EF4-FFF2-40B4-BE49-F238E27FC236}">
                <a16:creationId xmlns:a16="http://schemas.microsoft.com/office/drawing/2014/main" id="{8E2F8B2C-915A-4A5D-9D78-F872C6A10187}"/>
              </a:ext>
            </a:extLst>
          </p:cNvPr>
          <p:cNvGrpSpPr/>
          <p:nvPr/>
        </p:nvGrpSpPr>
        <p:grpSpPr>
          <a:xfrm>
            <a:off x="6345914" y="3943406"/>
            <a:ext cx="4823396" cy="2293399"/>
            <a:chOff x="6345914" y="3943406"/>
            <a:chExt cx="4823396" cy="2293399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CE12770A-7BDF-40FD-BAB6-382837C1A6F9}"/>
                </a:ext>
              </a:extLst>
            </p:cNvPr>
            <p:cNvSpPr/>
            <p:nvPr/>
          </p:nvSpPr>
          <p:spPr>
            <a:xfrm rot="1100895">
              <a:off x="6345914" y="3943406"/>
              <a:ext cx="2089773" cy="1325994"/>
            </a:xfrm>
            <a:prstGeom prst="ellipse">
              <a:avLst/>
            </a:prstGeom>
            <a:solidFill>
              <a:srgbClr val="E8833A"/>
            </a:solidFill>
            <a:ln>
              <a:solidFill>
                <a:srgbClr val="E883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F5BF2ED8-C45C-4E1F-8688-9811E66A88C7}"/>
                </a:ext>
              </a:extLst>
            </p:cNvPr>
            <p:cNvSpPr txBox="1"/>
            <p:nvPr/>
          </p:nvSpPr>
          <p:spPr>
            <a:xfrm>
              <a:off x="6783648" y="3969770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items</a:t>
              </a:r>
              <a:endParaRPr lang="en-US" b="1" dirty="0"/>
            </a:p>
          </p:txBody>
        </p:sp>
        <p:pic>
          <p:nvPicPr>
            <p:cNvPr id="34" name="Image 33">
              <a:extLst>
                <a:ext uri="{FF2B5EF4-FFF2-40B4-BE49-F238E27FC236}">
                  <a16:creationId xmlns:a16="http://schemas.microsoft.com/office/drawing/2014/main" id="{E5ADBF5D-29F9-4114-B857-008A51ED5F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l="-594" t="4816" r="4312" b="4386"/>
            <a:stretch/>
          </p:blipFill>
          <p:spPr>
            <a:xfrm>
              <a:off x="7249812" y="4297447"/>
              <a:ext cx="702525" cy="511877"/>
            </a:xfrm>
            <a:prstGeom prst="rect">
              <a:avLst/>
            </a:prstGeom>
          </p:spPr>
        </p:pic>
        <p:pic>
          <p:nvPicPr>
            <p:cNvPr id="40" name="Image 39">
              <a:extLst>
                <a:ext uri="{FF2B5EF4-FFF2-40B4-BE49-F238E27FC236}">
                  <a16:creationId xmlns:a16="http://schemas.microsoft.com/office/drawing/2014/main" id="{7DAC59CA-690E-4FA4-9BBF-39134999FE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244585" y="4857958"/>
              <a:ext cx="738659" cy="532100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E2BA02B-B28F-4A47-B24B-9F8E603ACA14}"/>
                </a:ext>
              </a:extLst>
            </p:cNvPr>
            <p:cNvSpPr/>
            <p:nvPr/>
          </p:nvSpPr>
          <p:spPr>
            <a:xfrm>
              <a:off x="8390353" y="4205480"/>
              <a:ext cx="2778957" cy="2031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u="sng" dirty="0" err="1">
                  <a:solidFill>
                    <a:srgbClr val="E8833A"/>
                  </a:solidFill>
                </a:rPr>
                <a:t>charm_price</a:t>
              </a:r>
              <a:endParaRPr lang="en-US" b="1" u="sng" dirty="0">
                <a:solidFill>
                  <a:srgbClr val="E8833A"/>
                </a:solidFill>
              </a:endParaRPr>
            </a:p>
            <a:p>
              <a:r>
                <a:rPr lang="en-US" b="1" i="1" u="sng" dirty="0" err="1">
                  <a:solidFill>
                    <a:srgbClr val="E8833A"/>
                  </a:solidFill>
                </a:rPr>
                <a:t>freight_percentage</a:t>
              </a:r>
              <a:endParaRPr lang="en-US" b="1" i="1" u="sng" dirty="0">
                <a:solidFill>
                  <a:srgbClr val="E8833A"/>
                </a:solidFill>
              </a:endParaRPr>
            </a:p>
            <a:p>
              <a:r>
                <a:rPr lang="en-US" i="1" dirty="0" err="1">
                  <a:solidFill>
                    <a:srgbClr val="E8833A"/>
                  </a:solidFill>
                </a:rPr>
                <a:t>product_price</a:t>
              </a:r>
              <a:endParaRPr lang="en-US" i="1" dirty="0">
                <a:solidFill>
                  <a:srgbClr val="E8833A"/>
                </a:solidFill>
              </a:endParaRPr>
            </a:p>
            <a:p>
              <a:r>
                <a:rPr lang="en-US" i="1" dirty="0" err="1">
                  <a:solidFill>
                    <a:srgbClr val="E8833A"/>
                  </a:solidFill>
                </a:rPr>
                <a:t>product_freight</a:t>
              </a:r>
              <a:endParaRPr lang="en-US" i="1" dirty="0">
                <a:solidFill>
                  <a:srgbClr val="E8833A"/>
                </a:solidFill>
              </a:endParaRPr>
            </a:p>
            <a:p>
              <a:r>
                <a:rPr lang="en-US" i="1" dirty="0" err="1">
                  <a:solidFill>
                    <a:srgbClr val="E8833A"/>
                  </a:solidFill>
                </a:rPr>
                <a:t>total_price</a:t>
              </a:r>
              <a:endParaRPr lang="en-US" i="1" dirty="0">
                <a:solidFill>
                  <a:srgbClr val="E8833A"/>
                </a:solidFill>
              </a:endParaRPr>
            </a:p>
            <a:p>
              <a:r>
                <a:rPr lang="en-US" i="1" dirty="0" err="1">
                  <a:solidFill>
                    <a:srgbClr val="E8833A"/>
                  </a:solidFill>
                </a:rPr>
                <a:t>total_freight</a:t>
              </a:r>
              <a:endParaRPr lang="en-US" i="1" dirty="0">
                <a:solidFill>
                  <a:srgbClr val="E8833A"/>
                </a:solidFill>
              </a:endParaRPr>
            </a:p>
            <a:p>
              <a:r>
                <a:rPr lang="en-US" i="1" dirty="0" err="1">
                  <a:solidFill>
                    <a:srgbClr val="E8833A"/>
                  </a:solidFill>
                </a:rPr>
                <a:t>items_qty</a:t>
              </a:r>
              <a:endParaRPr lang="en-US" i="1" dirty="0">
                <a:solidFill>
                  <a:srgbClr val="E8833A"/>
                </a:solidFill>
              </a:endParaRPr>
            </a:p>
          </p:txBody>
        </p:sp>
        <p:pic>
          <p:nvPicPr>
            <p:cNvPr id="21" name="Graphique 20" descr="Chariot de courses">
              <a:extLst>
                <a:ext uri="{FF2B5EF4-FFF2-40B4-BE49-F238E27FC236}">
                  <a16:creationId xmlns:a16="http://schemas.microsoft.com/office/drawing/2014/main" id="{DBBBD600-3F13-4707-852F-D2B272B48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697207" y="4237565"/>
              <a:ext cx="547378" cy="547378"/>
            </a:xfrm>
            <a:prstGeom prst="rect">
              <a:avLst/>
            </a:prstGeom>
          </p:spPr>
        </p:pic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CD177322-B9AA-4F08-8621-2C45D074D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1AAE9F"/>
                </a:solidFill>
              </a:rPr>
              <a:t>Customer-</a:t>
            </a:r>
            <a:r>
              <a:rPr lang="fr-FR" dirty="0" err="1">
                <a:solidFill>
                  <a:srgbClr val="1AAE9F"/>
                </a:solidFill>
              </a:rPr>
              <a:t>Centric</a:t>
            </a:r>
            <a:r>
              <a:rPr lang="fr-FR" dirty="0"/>
              <a:t> </a:t>
            </a:r>
            <a:r>
              <a:rPr lang="fr-FR" dirty="0" err="1"/>
              <a:t>features</a:t>
            </a:r>
            <a:endParaRPr lang="en-US" dirty="0"/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C3CCC0E6-F2F5-47CA-BE5C-6E4AE11E5935}"/>
              </a:ext>
            </a:extLst>
          </p:cNvPr>
          <p:cNvGrpSpPr/>
          <p:nvPr/>
        </p:nvGrpSpPr>
        <p:grpSpPr>
          <a:xfrm>
            <a:off x="-48328" y="3035998"/>
            <a:ext cx="5389811" cy="1439301"/>
            <a:chOff x="-48328" y="3035998"/>
            <a:chExt cx="5389811" cy="1439301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AE8D56E-2A82-40A1-B796-96DDB9457AD5}"/>
                </a:ext>
              </a:extLst>
            </p:cNvPr>
            <p:cNvSpPr/>
            <p:nvPr/>
          </p:nvSpPr>
          <p:spPr>
            <a:xfrm rot="11579535">
              <a:off x="3251710" y="3035998"/>
              <a:ext cx="2089773" cy="1325994"/>
            </a:xfrm>
            <a:prstGeom prst="ellipse">
              <a:avLst/>
            </a:prstGeom>
            <a:solidFill>
              <a:srgbClr val="D3455B"/>
            </a:solidFill>
            <a:ln>
              <a:solidFill>
                <a:srgbClr val="D345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8F7A32BD-EB0B-4F72-A157-FD5404AA74D8}"/>
                </a:ext>
              </a:extLst>
            </p:cNvPr>
            <p:cNvSpPr txBox="1"/>
            <p:nvPr/>
          </p:nvSpPr>
          <p:spPr>
            <a:xfrm>
              <a:off x="3679309" y="3086736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err="1"/>
                <a:t>orders</a:t>
              </a:r>
              <a:endParaRPr lang="en-US" b="1" dirty="0"/>
            </a:p>
          </p:txBody>
        </p:sp>
        <p:pic>
          <p:nvPicPr>
            <p:cNvPr id="52" name="Image 51">
              <a:extLst>
                <a:ext uri="{FF2B5EF4-FFF2-40B4-BE49-F238E27FC236}">
                  <a16:creationId xmlns:a16="http://schemas.microsoft.com/office/drawing/2014/main" id="{98D6734F-B36E-4756-9034-C4EB3F1E4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3768735" y="3435887"/>
              <a:ext cx="715357" cy="711124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A4F0FCF-ACF5-4C83-9B78-F8824674BB2C}"/>
                </a:ext>
              </a:extLst>
            </p:cNvPr>
            <p:cNvSpPr/>
            <p:nvPr/>
          </p:nvSpPr>
          <p:spPr>
            <a:xfrm>
              <a:off x="-48328" y="3274970"/>
              <a:ext cx="3345623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b="1" u="sng" dirty="0" err="1">
                  <a:solidFill>
                    <a:srgbClr val="D3455B"/>
                  </a:solidFill>
                </a:rPr>
                <a:t>purchase_time_zone</a:t>
              </a:r>
              <a:endParaRPr lang="en-US" b="1" u="sng" dirty="0">
                <a:solidFill>
                  <a:srgbClr val="D3455B"/>
                </a:solidFill>
              </a:endParaRPr>
            </a:p>
            <a:p>
              <a:pPr algn="r"/>
              <a:r>
                <a:rPr lang="en-US" b="1" i="1" dirty="0" err="1">
                  <a:solidFill>
                    <a:srgbClr val="D3455B"/>
                  </a:solidFill>
                </a:rPr>
                <a:t>delivery_vs_estimated</a:t>
              </a:r>
              <a:endParaRPr lang="en-US" b="1" i="1" dirty="0">
                <a:solidFill>
                  <a:srgbClr val="D3455B"/>
                </a:solidFill>
              </a:endParaRPr>
            </a:p>
            <a:p>
              <a:pPr algn="r"/>
              <a:r>
                <a:rPr lang="en-US" i="1" dirty="0" err="1">
                  <a:solidFill>
                    <a:srgbClr val="D3455B"/>
                  </a:solidFill>
                </a:rPr>
                <a:t>order_purchase_dayofweek</a:t>
              </a:r>
              <a:endParaRPr lang="en-US" i="1" dirty="0">
                <a:solidFill>
                  <a:srgbClr val="D3455B"/>
                </a:solidFill>
              </a:endParaRPr>
            </a:p>
            <a:p>
              <a:pPr algn="r"/>
              <a:r>
                <a:rPr lang="en-US" i="1" dirty="0" err="1">
                  <a:solidFill>
                    <a:srgbClr val="D3455B"/>
                  </a:solidFill>
                </a:rPr>
                <a:t>order_purchase_hour</a:t>
              </a:r>
              <a:endParaRPr lang="en-US" i="1" dirty="0">
                <a:solidFill>
                  <a:srgbClr val="D3455B"/>
                </a:solidFill>
              </a:endParaRPr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CD96C37-ECB5-4868-8CAF-80868AB31BEC}"/>
              </a:ext>
            </a:extLst>
          </p:cNvPr>
          <p:cNvGrpSpPr/>
          <p:nvPr/>
        </p:nvGrpSpPr>
        <p:grpSpPr>
          <a:xfrm>
            <a:off x="301086" y="4129728"/>
            <a:ext cx="4973649" cy="2691917"/>
            <a:chOff x="301086" y="4129728"/>
            <a:chExt cx="4973649" cy="2691917"/>
          </a:xfrm>
        </p:grpSpPr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35149DF7-0BDE-4819-888E-3D0DE3E16C61}"/>
                </a:ext>
              </a:extLst>
            </p:cNvPr>
            <p:cNvSpPr/>
            <p:nvPr/>
          </p:nvSpPr>
          <p:spPr>
            <a:xfrm rot="18777061">
              <a:off x="3566851" y="4511618"/>
              <a:ext cx="2089773" cy="1325994"/>
            </a:xfrm>
            <a:prstGeom prst="ellipse">
              <a:avLst/>
            </a:prstGeom>
            <a:solidFill>
              <a:srgbClr val="BD34D1"/>
            </a:solidFill>
            <a:ln>
              <a:solidFill>
                <a:srgbClr val="BD34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58CEDE13-D58D-46B0-AE1C-9CA2AEF3DAB1}"/>
                </a:ext>
              </a:extLst>
            </p:cNvPr>
            <p:cNvSpPr txBox="1"/>
            <p:nvPr/>
          </p:nvSpPr>
          <p:spPr>
            <a:xfrm>
              <a:off x="4064096" y="4712607"/>
              <a:ext cx="1024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err="1"/>
                <a:t>reviews</a:t>
              </a:r>
              <a:endParaRPr lang="en-US" b="1" dirty="0"/>
            </a:p>
          </p:txBody>
        </p:sp>
        <p:pic>
          <p:nvPicPr>
            <p:cNvPr id="42" name="Image 41">
              <a:extLst>
                <a:ext uri="{FF2B5EF4-FFF2-40B4-BE49-F238E27FC236}">
                  <a16:creationId xmlns:a16="http://schemas.microsoft.com/office/drawing/2014/main" id="{C60A0801-4FDE-4A73-A7F2-5019BD3508A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4157916" y="5034281"/>
              <a:ext cx="796676" cy="655253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FF9BF08-0C13-4177-84BD-C30469388199}"/>
                </a:ext>
              </a:extLst>
            </p:cNvPr>
            <p:cNvSpPr/>
            <p:nvPr/>
          </p:nvSpPr>
          <p:spPr>
            <a:xfrm>
              <a:off x="301086" y="4790320"/>
              <a:ext cx="3506542" cy="2031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b="1" u="sng" dirty="0" err="1">
                  <a:solidFill>
                    <a:srgbClr val="BD34D1"/>
                  </a:solidFill>
                </a:rPr>
                <a:t>product_review_mean</a:t>
              </a:r>
              <a:endParaRPr lang="en-US" b="1" u="sng" dirty="0">
                <a:solidFill>
                  <a:srgbClr val="BD34D1"/>
                </a:solidFill>
              </a:endParaRPr>
            </a:p>
            <a:p>
              <a:pPr algn="r"/>
              <a:r>
                <a:rPr lang="en-US" b="1" i="1" dirty="0" err="1">
                  <a:solidFill>
                    <a:srgbClr val="BD34D1"/>
                  </a:solidFill>
                </a:rPr>
                <a:t>review</a:t>
              </a:r>
              <a:r>
                <a:rPr lang="en-US" b="1" i="1" u="sng" dirty="0" err="1">
                  <a:solidFill>
                    <a:srgbClr val="BD34D1"/>
                  </a:solidFill>
                </a:rPr>
                <a:t>_gap</a:t>
              </a:r>
              <a:endParaRPr lang="en-US" b="1" i="1" u="sng" dirty="0">
                <a:solidFill>
                  <a:srgbClr val="BD34D1"/>
                </a:solidFill>
              </a:endParaRPr>
            </a:p>
            <a:p>
              <a:pPr algn="r"/>
              <a:r>
                <a:rPr lang="en-US" b="1" i="1" dirty="0" err="1">
                  <a:solidFill>
                    <a:srgbClr val="BD34D1"/>
                  </a:solidFill>
                </a:rPr>
                <a:t>review_answer_delay</a:t>
              </a:r>
              <a:endParaRPr lang="en-US" b="1" i="1" dirty="0">
                <a:solidFill>
                  <a:srgbClr val="BD34D1"/>
                </a:solidFill>
              </a:endParaRPr>
            </a:p>
            <a:p>
              <a:pPr algn="r"/>
              <a:r>
                <a:rPr lang="en-US" i="1" dirty="0" err="1">
                  <a:solidFill>
                    <a:srgbClr val="BD34D1"/>
                  </a:solidFill>
                </a:rPr>
                <a:t>customer_review_mean</a:t>
              </a:r>
              <a:endParaRPr lang="en-US" i="1" dirty="0">
                <a:solidFill>
                  <a:srgbClr val="BD34D1"/>
                </a:solidFill>
              </a:endParaRPr>
            </a:p>
            <a:p>
              <a:pPr algn="r"/>
              <a:r>
                <a:rPr lang="en-US" i="1" dirty="0" err="1">
                  <a:solidFill>
                    <a:srgbClr val="BD34D1"/>
                  </a:solidFill>
                </a:rPr>
                <a:t>product_review_count</a:t>
              </a:r>
              <a:endParaRPr lang="en-US" i="1" dirty="0">
                <a:solidFill>
                  <a:srgbClr val="BD34D1"/>
                </a:solidFill>
              </a:endParaRPr>
            </a:p>
            <a:p>
              <a:pPr algn="r"/>
              <a:r>
                <a:rPr lang="en-US" i="1" dirty="0" err="1">
                  <a:solidFill>
                    <a:srgbClr val="BD34D1"/>
                  </a:solidFill>
                </a:rPr>
                <a:t>customer_review_count</a:t>
              </a:r>
              <a:endParaRPr lang="en-US" i="1" dirty="0">
                <a:solidFill>
                  <a:srgbClr val="BD34D1"/>
                </a:solidFill>
              </a:endParaRPr>
            </a:p>
            <a:p>
              <a:pPr algn="r"/>
              <a:r>
                <a:rPr lang="en-US" i="1" dirty="0"/>
                <a:t>Nb. the score is for the </a:t>
              </a:r>
              <a:r>
                <a:rPr lang="en-US" i="1" u="sng" dirty="0"/>
                <a:t>Order</a:t>
              </a:r>
            </a:p>
          </p:txBody>
        </p:sp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42ADDB90-E698-4A82-8B52-3F20AD6E2721}"/>
              </a:ext>
            </a:extLst>
          </p:cNvPr>
          <p:cNvGrpSpPr/>
          <p:nvPr/>
        </p:nvGrpSpPr>
        <p:grpSpPr>
          <a:xfrm>
            <a:off x="5508464" y="4630865"/>
            <a:ext cx="3493347" cy="2174401"/>
            <a:chOff x="5508464" y="4630865"/>
            <a:chExt cx="3493347" cy="2174401"/>
          </a:xfrm>
        </p:grpSpPr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710E4DF1-23BC-490C-9E6D-8B21FE2B7F08}"/>
                </a:ext>
              </a:extLst>
            </p:cNvPr>
            <p:cNvSpPr/>
            <p:nvPr/>
          </p:nvSpPr>
          <p:spPr>
            <a:xfrm rot="15287207">
              <a:off x="5126574" y="5012755"/>
              <a:ext cx="2089773" cy="1325994"/>
            </a:xfrm>
            <a:prstGeom prst="ellipse">
              <a:avLst/>
            </a:prstGeom>
            <a:solidFill>
              <a:srgbClr val="2C88D9"/>
            </a:solidFill>
            <a:ln>
              <a:solidFill>
                <a:srgbClr val="2C88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B31E17A3-F41D-4B0E-B5AE-B386ACA94074}"/>
                </a:ext>
              </a:extLst>
            </p:cNvPr>
            <p:cNvSpPr txBox="1"/>
            <p:nvPr/>
          </p:nvSpPr>
          <p:spPr>
            <a:xfrm>
              <a:off x="5651316" y="5282048"/>
              <a:ext cx="9877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err="1"/>
                <a:t>geoloc</a:t>
              </a:r>
              <a:endParaRPr lang="en-US" b="1" dirty="0"/>
            </a:p>
          </p:txBody>
        </p:sp>
        <p:pic>
          <p:nvPicPr>
            <p:cNvPr id="43" name="Image 42">
              <a:extLst>
                <a:ext uri="{FF2B5EF4-FFF2-40B4-BE49-F238E27FC236}">
                  <a16:creationId xmlns:a16="http://schemas.microsoft.com/office/drawing/2014/main" id="{C1113912-0194-4CEE-98AB-34D687DF2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5806038" y="5621762"/>
              <a:ext cx="663308" cy="632928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5B1110-CC01-4569-81CD-FC09541ABB99}"/>
                </a:ext>
              </a:extLst>
            </p:cNvPr>
            <p:cNvSpPr/>
            <p:nvPr/>
          </p:nvSpPr>
          <p:spPr>
            <a:xfrm>
              <a:off x="6849313" y="5881936"/>
              <a:ext cx="215249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i="1" u="sng" dirty="0" err="1">
                  <a:solidFill>
                    <a:srgbClr val="2C88D9"/>
                  </a:solidFill>
                </a:rPr>
                <a:t>cust_sell_dist</a:t>
              </a:r>
              <a:endParaRPr lang="en-US" b="1" i="1" u="sng" dirty="0">
                <a:solidFill>
                  <a:srgbClr val="2C88D9"/>
                </a:solidFill>
              </a:endParaRPr>
            </a:p>
            <a:p>
              <a:r>
                <a:rPr lang="en-US" i="1" dirty="0" err="1">
                  <a:solidFill>
                    <a:srgbClr val="2C88D9"/>
                  </a:solidFill>
                </a:rPr>
                <a:t>seller_state</a:t>
              </a:r>
              <a:endParaRPr lang="en-US" i="1" dirty="0">
                <a:solidFill>
                  <a:srgbClr val="2C88D9"/>
                </a:solidFill>
              </a:endParaRPr>
            </a:p>
            <a:p>
              <a:r>
                <a:rPr lang="en-US" i="1" dirty="0" err="1">
                  <a:solidFill>
                    <a:srgbClr val="2C88D9"/>
                  </a:solidFill>
                </a:rPr>
                <a:t>customer_state</a:t>
              </a:r>
              <a:endParaRPr lang="en-US" i="1" dirty="0">
                <a:solidFill>
                  <a:srgbClr val="2C88D9"/>
                </a:solidFill>
              </a:endParaRPr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83B20C85-B14F-4A00-9806-90218DC11ADC}"/>
              </a:ext>
            </a:extLst>
          </p:cNvPr>
          <p:cNvGrpSpPr/>
          <p:nvPr/>
        </p:nvGrpSpPr>
        <p:grpSpPr>
          <a:xfrm>
            <a:off x="1505763" y="1659231"/>
            <a:ext cx="4723961" cy="2089773"/>
            <a:chOff x="1505763" y="1659231"/>
            <a:chExt cx="4723961" cy="2089773"/>
          </a:xfrm>
        </p:grpSpPr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2C054608-9D2C-416A-871D-4563ABF56A17}"/>
                </a:ext>
              </a:extLst>
            </p:cNvPr>
            <p:cNvSpPr/>
            <p:nvPr/>
          </p:nvSpPr>
          <p:spPr>
            <a:xfrm rot="4473680">
              <a:off x="4521840" y="2041121"/>
              <a:ext cx="2089773" cy="1325994"/>
            </a:xfrm>
            <a:prstGeom prst="ellipse">
              <a:avLst/>
            </a:prstGeom>
            <a:solidFill>
              <a:srgbClr val="788896"/>
            </a:solidFill>
            <a:ln>
              <a:solidFill>
                <a:srgbClr val="7888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91C5F64A-5135-44AC-B105-DDF813AC4F42}"/>
                </a:ext>
              </a:extLst>
            </p:cNvPr>
            <p:cNvSpPr txBox="1"/>
            <p:nvPr/>
          </p:nvSpPr>
          <p:spPr>
            <a:xfrm>
              <a:off x="4864436" y="2069801"/>
              <a:ext cx="12987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err="1"/>
                <a:t>payments</a:t>
              </a:r>
              <a:endParaRPr lang="en-US" b="1" dirty="0"/>
            </a:p>
          </p:txBody>
        </p:sp>
        <p:pic>
          <p:nvPicPr>
            <p:cNvPr id="41" name="Image 40">
              <a:extLst>
                <a:ext uri="{FF2B5EF4-FFF2-40B4-BE49-F238E27FC236}">
                  <a16:creationId xmlns:a16="http://schemas.microsoft.com/office/drawing/2014/main" id="{80E749F5-6D1D-4FE2-BD0D-DDD941F2F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015954" y="2423451"/>
              <a:ext cx="926751" cy="67536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C943459-98F9-4D1A-8C2C-7EB5CE4DC4AE}"/>
                </a:ext>
              </a:extLst>
            </p:cNvPr>
            <p:cNvSpPr/>
            <p:nvPr/>
          </p:nvSpPr>
          <p:spPr>
            <a:xfrm>
              <a:off x="1505763" y="1858405"/>
              <a:ext cx="3345623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b="1" u="sng" dirty="0" err="1">
                  <a:solidFill>
                    <a:srgbClr val="788896"/>
                  </a:solidFill>
                </a:rPr>
                <a:t>payment_total</a:t>
              </a:r>
              <a:endParaRPr lang="en-US" b="1" u="sng" dirty="0">
                <a:solidFill>
                  <a:srgbClr val="788896"/>
                </a:solidFill>
              </a:endParaRPr>
            </a:p>
            <a:p>
              <a:pPr algn="r"/>
              <a:r>
                <a:rPr lang="en-US" b="1" dirty="0" err="1">
                  <a:solidFill>
                    <a:srgbClr val="788896"/>
                  </a:solidFill>
                </a:rPr>
                <a:t>main_payment_type</a:t>
              </a:r>
              <a:r>
                <a:rPr lang="en-US" b="1" dirty="0">
                  <a:solidFill>
                    <a:srgbClr val="788896"/>
                  </a:solidFill>
                </a:rPr>
                <a:t>(_cat)</a:t>
              </a:r>
            </a:p>
            <a:p>
              <a:pPr algn="r"/>
              <a:r>
                <a:rPr lang="en-US" i="1" dirty="0" err="1">
                  <a:solidFill>
                    <a:srgbClr val="788896"/>
                  </a:solidFill>
                </a:rPr>
                <a:t>payment_sequence_size</a:t>
              </a:r>
              <a:endParaRPr lang="en-US" i="1" dirty="0">
                <a:solidFill>
                  <a:srgbClr val="788896"/>
                </a:solidFill>
              </a:endParaRPr>
            </a:p>
            <a:p>
              <a:pPr algn="r"/>
              <a:r>
                <a:rPr lang="en-US" i="1" dirty="0" err="1">
                  <a:solidFill>
                    <a:srgbClr val="788896"/>
                  </a:solidFill>
                </a:rPr>
                <a:t>payment_installments_size</a:t>
              </a:r>
              <a:endParaRPr lang="en-US" i="1" dirty="0">
                <a:solidFill>
                  <a:srgbClr val="788896"/>
                </a:solidFill>
              </a:endParaRPr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12D3F016-67B5-4644-A84F-A9361CD44EEF}"/>
              </a:ext>
            </a:extLst>
          </p:cNvPr>
          <p:cNvGrpSpPr/>
          <p:nvPr/>
        </p:nvGrpSpPr>
        <p:grpSpPr>
          <a:xfrm>
            <a:off x="6072352" y="2011047"/>
            <a:ext cx="5676535" cy="2031325"/>
            <a:chOff x="6072352" y="2011047"/>
            <a:chExt cx="5676535" cy="2031325"/>
          </a:xfrm>
        </p:grpSpPr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D260994E-BCA1-4011-B8EB-F2A33CCE4C50}"/>
                </a:ext>
              </a:extLst>
            </p:cNvPr>
            <p:cNvSpPr/>
            <p:nvPr/>
          </p:nvSpPr>
          <p:spPr>
            <a:xfrm rot="19587551">
              <a:off x="6072352" y="2397718"/>
              <a:ext cx="2089773" cy="1325994"/>
            </a:xfrm>
            <a:prstGeom prst="ellipse">
              <a:avLst/>
            </a:prstGeom>
            <a:solidFill>
              <a:srgbClr val="F7C325"/>
            </a:solidFill>
            <a:ln>
              <a:solidFill>
                <a:srgbClr val="F7C3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FF1849C4-A45E-4369-8D7E-0BC29B88E255}"/>
                </a:ext>
              </a:extLst>
            </p:cNvPr>
            <p:cNvSpPr txBox="1"/>
            <p:nvPr/>
          </p:nvSpPr>
          <p:spPr>
            <a:xfrm>
              <a:off x="6667097" y="2481301"/>
              <a:ext cx="1178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err="1"/>
                <a:t>products</a:t>
              </a:r>
              <a:endParaRPr lang="en-US" b="1" dirty="0"/>
            </a:p>
          </p:txBody>
        </p:sp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130B437A-2F95-438A-8B6E-D76A523678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grayscl/>
            </a:blip>
            <a:stretch>
              <a:fillRect/>
            </a:stretch>
          </p:blipFill>
          <p:spPr>
            <a:xfrm>
              <a:off x="6393663" y="2841151"/>
              <a:ext cx="759082" cy="710074"/>
            </a:xfrm>
            <a:prstGeom prst="rect">
              <a:avLst/>
            </a:prstGeom>
          </p:spPr>
        </p:pic>
        <p:pic>
          <p:nvPicPr>
            <p:cNvPr id="54" name="Image 53">
              <a:extLst>
                <a:ext uri="{FF2B5EF4-FFF2-40B4-BE49-F238E27FC236}">
                  <a16:creationId xmlns:a16="http://schemas.microsoft.com/office/drawing/2014/main" id="{D5E64795-93F1-4C82-9336-A5672C242D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grayscl/>
            </a:blip>
            <a:stretch>
              <a:fillRect/>
            </a:stretch>
          </p:blipFill>
          <p:spPr>
            <a:xfrm>
              <a:off x="7224162" y="2836801"/>
              <a:ext cx="759082" cy="728256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EC719FA-7321-4327-AF5F-8F3627013B8F}"/>
                </a:ext>
              </a:extLst>
            </p:cNvPr>
            <p:cNvSpPr/>
            <p:nvPr/>
          </p:nvSpPr>
          <p:spPr>
            <a:xfrm>
              <a:off x="8390353" y="2011047"/>
              <a:ext cx="3358534" cy="2031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u="sng" dirty="0" err="1">
                  <a:solidFill>
                    <a:srgbClr val="FFC000"/>
                  </a:solidFill>
                </a:rPr>
                <a:t>rational_category</a:t>
              </a:r>
              <a:endParaRPr lang="en-US" b="1" u="sng" dirty="0">
                <a:solidFill>
                  <a:srgbClr val="FFC000"/>
                </a:solidFill>
              </a:endParaRPr>
            </a:p>
            <a:p>
              <a:r>
                <a:rPr lang="en-US" i="1" dirty="0" err="1">
                  <a:solidFill>
                    <a:srgbClr val="FFC000"/>
                  </a:solidFill>
                </a:rPr>
                <a:t>product_density</a:t>
              </a:r>
              <a:endParaRPr lang="en-US" i="1" dirty="0">
                <a:solidFill>
                  <a:srgbClr val="FFC000"/>
                </a:solidFill>
              </a:endParaRPr>
            </a:p>
            <a:p>
              <a:r>
                <a:rPr lang="en-US" i="1" dirty="0" err="1">
                  <a:solidFill>
                    <a:srgbClr val="FFC000"/>
                  </a:solidFill>
                </a:rPr>
                <a:t>product_name_length</a:t>
              </a:r>
              <a:endParaRPr lang="en-US" i="1" dirty="0">
                <a:solidFill>
                  <a:srgbClr val="FFC000"/>
                </a:solidFill>
              </a:endParaRPr>
            </a:p>
            <a:p>
              <a:r>
                <a:rPr lang="en-US" i="1" dirty="0" err="1">
                  <a:solidFill>
                    <a:srgbClr val="FFC000"/>
                  </a:solidFill>
                </a:rPr>
                <a:t>product_description_length</a:t>
              </a:r>
              <a:endParaRPr lang="en-US" i="1" dirty="0">
                <a:solidFill>
                  <a:srgbClr val="FFC000"/>
                </a:solidFill>
              </a:endParaRPr>
            </a:p>
            <a:p>
              <a:r>
                <a:rPr lang="en-US" i="1" dirty="0" err="1">
                  <a:solidFill>
                    <a:srgbClr val="FFC000"/>
                  </a:solidFill>
                </a:rPr>
                <a:t>product_photos_qty</a:t>
              </a:r>
              <a:endParaRPr lang="en-US" i="1" dirty="0">
                <a:solidFill>
                  <a:srgbClr val="FFC000"/>
                </a:solidFill>
              </a:endParaRPr>
            </a:p>
            <a:p>
              <a:r>
                <a:rPr lang="en-US" i="1" dirty="0" err="1">
                  <a:solidFill>
                    <a:srgbClr val="FFC000"/>
                  </a:solidFill>
                </a:rPr>
                <a:t>product_weight_g</a:t>
              </a:r>
              <a:endParaRPr lang="en-US" i="1" dirty="0">
                <a:solidFill>
                  <a:srgbClr val="FFC000"/>
                </a:solidFill>
              </a:endParaRPr>
            </a:p>
            <a:p>
              <a:r>
                <a:rPr lang="en-US" i="1" dirty="0" err="1">
                  <a:solidFill>
                    <a:srgbClr val="FFC000"/>
                  </a:solidFill>
                </a:rPr>
                <a:t>product_size</a:t>
              </a:r>
              <a:endParaRPr lang="en-US" i="1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D4FD5850-779D-4C69-B73E-0820D54E99F2}"/>
              </a:ext>
            </a:extLst>
          </p:cNvPr>
          <p:cNvGrpSpPr/>
          <p:nvPr/>
        </p:nvGrpSpPr>
        <p:grpSpPr>
          <a:xfrm>
            <a:off x="5084582" y="3391860"/>
            <a:ext cx="1504952" cy="1360165"/>
            <a:chOff x="5084582" y="3391860"/>
            <a:chExt cx="1504952" cy="1360165"/>
          </a:xfrm>
        </p:grpSpPr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4193DD9C-1E16-4FED-8462-93F5A974EADB}"/>
                </a:ext>
              </a:extLst>
            </p:cNvPr>
            <p:cNvSpPr/>
            <p:nvPr/>
          </p:nvSpPr>
          <p:spPr>
            <a:xfrm>
              <a:off x="5084582" y="3391860"/>
              <a:ext cx="1504952" cy="1360165"/>
            </a:xfrm>
            <a:prstGeom prst="ellipse">
              <a:avLst/>
            </a:prstGeom>
            <a:solidFill>
              <a:srgbClr val="1AAE9F"/>
            </a:solidFill>
            <a:ln>
              <a:solidFill>
                <a:srgbClr val="1AAE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870B628F-8FF6-4907-B7C6-1BBE505E6A15}"/>
                </a:ext>
              </a:extLst>
            </p:cNvPr>
            <p:cNvSpPr txBox="1"/>
            <p:nvPr/>
          </p:nvSpPr>
          <p:spPr>
            <a:xfrm>
              <a:off x="5203498" y="3873993"/>
              <a:ext cx="1229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err="1"/>
                <a:t>customer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3280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410FCF-FA8C-4BA5-90F8-6B6999415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Learn</a:t>
            </a:r>
            <a:r>
              <a:rPr lang="fr-FR" dirty="0"/>
              <a:t> about Clients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F36B7E-10D4-4BA8-A6AF-6D59EE25F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526" y="2201663"/>
            <a:ext cx="10554574" cy="452714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dirty="0"/>
              <a:t>« </a:t>
            </a:r>
            <a:r>
              <a:rPr lang="fr-FR" dirty="0" err="1"/>
              <a:t>naturally</a:t>
            </a:r>
            <a:r>
              <a:rPr lang="fr-FR" dirty="0"/>
              <a:t> » </a:t>
            </a:r>
            <a:r>
              <a:rPr lang="fr-FR" dirty="0" err="1"/>
              <a:t>correlated</a:t>
            </a:r>
            <a:r>
              <a:rPr lang="fr-FR" dirty="0"/>
              <a:t> </a:t>
            </a:r>
            <a:r>
              <a:rPr lang="fr-FR" dirty="0" err="1"/>
              <a:t>features</a:t>
            </a:r>
            <a:endParaRPr lang="fr-FR" dirty="0"/>
          </a:p>
          <a:p>
            <a:pPr marL="0" indent="0">
              <a:buNone/>
            </a:pPr>
            <a:r>
              <a:rPr lang="fr-FR" dirty="0" err="1"/>
              <a:t>Freight</a:t>
            </a:r>
            <a:r>
              <a:rPr lang="fr-FR" dirty="0"/>
              <a:t> value or percentage* versus </a:t>
            </a:r>
            <a:r>
              <a:rPr lang="fr-FR" dirty="0" err="1"/>
              <a:t>density</a:t>
            </a:r>
            <a:r>
              <a:rPr lang="fr-FR" dirty="0"/>
              <a:t>, </a:t>
            </a:r>
            <a:r>
              <a:rPr lang="fr-FR" dirty="0" err="1"/>
              <a:t>because</a:t>
            </a:r>
            <a:r>
              <a:rPr lang="fr-FR" dirty="0"/>
              <a:t> </a:t>
            </a:r>
            <a:r>
              <a:rPr lang="fr-FR" dirty="0" err="1"/>
              <a:t>freight</a:t>
            </a:r>
            <a:r>
              <a:rPr lang="fr-FR" dirty="0"/>
              <a:t> </a:t>
            </a:r>
            <a:r>
              <a:rPr lang="fr-FR" dirty="0" err="1"/>
              <a:t>cost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usually</a:t>
            </a:r>
            <a:r>
              <a:rPr lang="fr-FR" dirty="0"/>
              <a:t> </a:t>
            </a:r>
            <a:r>
              <a:rPr lang="fr-FR" dirty="0" err="1"/>
              <a:t>calculated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weight</a:t>
            </a:r>
            <a:r>
              <a:rPr lang="fr-FR" dirty="0"/>
              <a:t> and volume.</a:t>
            </a:r>
          </a:p>
          <a:p>
            <a:pPr marL="0" indent="0">
              <a:buNone/>
            </a:pPr>
            <a:r>
              <a:rPr lang="fr-FR" dirty="0" err="1"/>
              <a:t>Category</a:t>
            </a:r>
            <a:r>
              <a:rPr lang="fr-FR" dirty="0"/>
              <a:t> </a:t>
            </a:r>
            <a:r>
              <a:rPr lang="fr-FR" dirty="0" err="1"/>
              <a:t>typical</a:t>
            </a:r>
            <a:r>
              <a:rPr lang="fr-FR" dirty="0"/>
              <a:t> values : i.e. </a:t>
            </a:r>
            <a:r>
              <a:rPr lang="fr-FR" dirty="0" err="1"/>
              <a:t>Furnitures</a:t>
            </a:r>
            <a:r>
              <a:rPr lang="fr-FR" dirty="0"/>
              <a:t> are high vol. </a:t>
            </a:r>
            <a:r>
              <a:rPr lang="fr-FR" dirty="0" err="1"/>
              <a:t>products</a:t>
            </a:r>
            <a:r>
              <a:rPr lang="fr-FR" dirty="0"/>
              <a:t>, basic </a:t>
            </a:r>
            <a:r>
              <a:rPr lang="fr-FR" dirty="0" err="1"/>
              <a:t>goods</a:t>
            </a:r>
            <a:r>
              <a:rPr lang="fr-FR" dirty="0"/>
              <a:t> for </a:t>
            </a:r>
            <a:r>
              <a:rPr lang="fr-FR" dirty="0" err="1"/>
              <a:t>health</a:t>
            </a:r>
            <a:r>
              <a:rPr lang="fr-FR" dirty="0"/>
              <a:t> and </a:t>
            </a:r>
            <a:r>
              <a:rPr lang="fr-FR" dirty="0" err="1"/>
              <a:t>beautye</a:t>
            </a:r>
            <a:r>
              <a:rPr lang="fr-FR" dirty="0"/>
              <a:t> are not has </a:t>
            </a:r>
            <a:r>
              <a:rPr lang="fr-FR" dirty="0" err="1"/>
              <a:t>expensive</a:t>
            </a:r>
            <a:r>
              <a:rPr lang="fr-FR" dirty="0"/>
              <a:t> has </a:t>
            </a:r>
            <a:r>
              <a:rPr lang="fr-FR" dirty="0" err="1"/>
              <a:t>perfumery</a:t>
            </a:r>
            <a:r>
              <a:rPr lang="fr-FR" dirty="0"/>
              <a:t>, etc.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/>
              <a:t>Customer’s</a:t>
            </a:r>
            <a:r>
              <a:rPr lang="fr-FR" dirty="0"/>
              <a:t> </a:t>
            </a:r>
            <a:r>
              <a:rPr lang="fr-FR" dirty="0" err="1"/>
              <a:t>behavior</a:t>
            </a:r>
            <a:r>
              <a:rPr lang="fr-FR" dirty="0"/>
              <a:t> </a:t>
            </a:r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offer</a:t>
            </a:r>
            <a:r>
              <a:rPr lang="fr-FR" dirty="0"/>
              <a:t> actions, </a:t>
            </a:r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try</a:t>
            </a:r>
            <a:r>
              <a:rPr lang="fr-FR" dirty="0"/>
              <a:t> to </a:t>
            </a:r>
            <a:r>
              <a:rPr lang="fr-FR" dirty="0" err="1"/>
              <a:t>see</a:t>
            </a:r>
            <a:r>
              <a:rPr lang="fr-FR" dirty="0"/>
              <a:t> </a:t>
            </a:r>
            <a:r>
              <a:rPr lang="fr-FR" dirty="0" err="1"/>
              <a:t>which</a:t>
            </a:r>
            <a:r>
              <a:rPr lang="fr-FR" dirty="0"/>
              <a:t> actions </a:t>
            </a:r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increase</a:t>
            </a:r>
            <a:r>
              <a:rPr lang="fr-FR" dirty="0"/>
              <a:t> the </a:t>
            </a:r>
            <a:r>
              <a:rPr lang="fr-FR" dirty="0" err="1"/>
              <a:t>selling</a:t>
            </a:r>
            <a:r>
              <a:rPr lang="fr-FR" dirty="0"/>
              <a:t> power </a:t>
            </a:r>
            <a:r>
              <a:rPr lang="fr-FR" dirty="0" err="1"/>
              <a:t>through</a:t>
            </a:r>
            <a:r>
              <a:rPr lang="fr-FR" dirty="0"/>
              <a:t> </a:t>
            </a:r>
            <a:r>
              <a:rPr lang="fr-FR" dirty="0" err="1"/>
              <a:t>Olist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en-US" dirty="0"/>
              <a:t>Total price is not that easy to handle by </a:t>
            </a:r>
            <a:r>
              <a:rPr lang="en-US" dirty="0" err="1"/>
              <a:t>Olist</a:t>
            </a:r>
            <a:r>
              <a:rPr lang="en-US" dirty="0"/>
              <a:t>, but a “charm pricing” strategy is affordable and could be assessed to be applied to most relevant products in order to increase the sales performance.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Get a better knowledge of what kind of customers is about to by a product at what time is another valuable intel : for categories recommendation such as kart and additional item.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Customer’s </a:t>
            </a:r>
            <a:r>
              <a:rPr lang="en-US" dirty="0" err="1"/>
              <a:t>behaviour</a:t>
            </a:r>
            <a:r>
              <a:rPr lang="en-US" dirty="0"/>
              <a:t> can as well be determined by the product review, and this could also affect its own review score, if correlated each other.</a:t>
            </a:r>
          </a:p>
        </p:txBody>
      </p:sp>
    </p:spTree>
    <p:extLst>
      <p:ext uri="{BB962C8B-B14F-4D97-AF65-F5344CB8AC3E}">
        <p14:creationId xmlns:p14="http://schemas.microsoft.com/office/powerpoint/2010/main" val="3157551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4FBCB3-9A79-4E62-8456-2142CD0ED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E2DAEB-1242-4956-9372-4F5CB1D07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195" y="2031325"/>
            <a:ext cx="10554574" cy="4635713"/>
          </a:xfrm>
        </p:spPr>
        <p:txBody>
          <a:bodyPr>
            <a:normAutofit fontScale="47500" lnSpcReduction="20000"/>
          </a:bodyPr>
          <a:lstStyle/>
          <a:p>
            <a:endParaRPr lang="en-US" dirty="0"/>
          </a:p>
          <a:p>
            <a:r>
              <a:rPr lang="en-US" dirty="0"/>
              <a:t>From Payments-Centric</a:t>
            </a:r>
          </a:p>
          <a:p>
            <a:pPr lvl="1"/>
            <a:r>
              <a:rPr lang="fr-FR" dirty="0"/>
              <a:t>A </a:t>
            </a:r>
            <a:r>
              <a:rPr lang="fr-FR" dirty="0" err="1"/>
              <a:t>customer</a:t>
            </a:r>
            <a:r>
              <a:rPr lang="fr-FR" dirty="0"/>
              <a:t> can </a:t>
            </a:r>
            <a:r>
              <a:rPr lang="fr-FR" dirty="0" err="1"/>
              <a:t>already</a:t>
            </a:r>
            <a:r>
              <a:rPr lang="fr-FR" dirty="0"/>
              <a:t> select the </a:t>
            </a:r>
            <a:r>
              <a:rPr lang="fr-FR" dirty="0" err="1"/>
              <a:t>payment</a:t>
            </a:r>
            <a:r>
              <a:rPr lang="fr-FR" dirty="0"/>
              <a:t> </a:t>
            </a:r>
            <a:r>
              <a:rPr lang="fr-FR" dirty="0" err="1"/>
              <a:t>means</a:t>
            </a:r>
            <a:r>
              <a:rPr lang="fr-FR" dirty="0"/>
              <a:t> and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potential</a:t>
            </a:r>
            <a:r>
              <a:rPr lang="fr-FR" dirty="0"/>
              <a:t> </a:t>
            </a:r>
            <a:r>
              <a:rPr lang="fr-FR" dirty="0" err="1"/>
              <a:t>installements</a:t>
            </a:r>
            <a:r>
              <a:rPr lang="fr-FR" dirty="0"/>
              <a:t>, </a:t>
            </a:r>
            <a:r>
              <a:rPr lang="fr-FR" dirty="0" err="1"/>
              <a:t>although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reveal</a:t>
            </a:r>
            <a:r>
              <a:rPr lang="fr-FR" dirty="0"/>
              <a:t> the </a:t>
            </a:r>
            <a:r>
              <a:rPr lang="fr-FR" dirty="0" err="1"/>
              <a:t>purchase</a:t>
            </a:r>
            <a:r>
              <a:rPr lang="fr-FR" dirty="0"/>
              <a:t> </a:t>
            </a:r>
            <a:r>
              <a:rPr lang="fr-FR" dirty="0" err="1"/>
              <a:t>behavior</a:t>
            </a:r>
            <a:r>
              <a:rPr lang="fr-FR" dirty="0"/>
              <a:t>,</a:t>
            </a:r>
          </a:p>
          <a:p>
            <a:pPr lvl="1"/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try</a:t>
            </a:r>
            <a:r>
              <a:rPr lang="fr-FR" dirty="0"/>
              <a:t> to </a:t>
            </a:r>
            <a:r>
              <a:rPr lang="fr-FR" dirty="0" err="1"/>
              <a:t>improve</a:t>
            </a:r>
            <a:r>
              <a:rPr lang="fr-FR" dirty="0"/>
              <a:t> sales or </a:t>
            </a:r>
            <a:r>
              <a:rPr lang="fr-FR" dirty="0" err="1"/>
              <a:t>favor</a:t>
            </a:r>
            <a:r>
              <a:rPr lang="fr-FR" dirty="0"/>
              <a:t> </a:t>
            </a:r>
            <a:r>
              <a:rPr lang="fr-FR" dirty="0" err="1"/>
              <a:t>highest</a:t>
            </a:r>
            <a:r>
              <a:rPr lang="fr-FR" dirty="0"/>
              <a:t> </a:t>
            </a:r>
            <a:r>
              <a:rPr lang="fr-FR" dirty="0" err="1"/>
              <a:t>expenses</a:t>
            </a:r>
            <a:r>
              <a:rPr lang="fr-FR" dirty="0"/>
              <a:t> for </a:t>
            </a:r>
            <a:r>
              <a:rPr lang="fr-FR" dirty="0" err="1"/>
              <a:t>customers</a:t>
            </a:r>
            <a:r>
              <a:rPr lang="fr-FR" dirty="0"/>
              <a:t>, by </a:t>
            </a:r>
            <a:r>
              <a:rPr lang="fr-FR" dirty="0" err="1"/>
              <a:t>analysing</a:t>
            </a:r>
            <a:r>
              <a:rPr lang="fr-FR" dirty="0"/>
              <a:t> </a:t>
            </a:r>
            <a:r>
              <a:rPr lang="fr-FR" dirty="0" err="1"/>
              <a:t>payment</a:t>
            </a:r>
            <a:r>
              <a:rPr lang="fr-FR" dirty="0"/>
              <a:t> total. </a:t>
            </a:r>
            <a:endParaRPr lang="en-US" dirty="0"/>
          </a:p>
          <a:p>
            <a:r>
              <a:rPr lang="en-US" dirty="0"/>
              <a:t>From Products/Items-Centric</a:t>
            </a:r>
          </a:p>
          <a:p>
            <a:pPr lvl="1"/>
            <a:r>
              <a:rPr lang="en-US" dirty="0"/>
              <a:t>Product sales comparisons based on their detailed descriptions would be valuable to take actions to enhance seller’s products database.</a:t>
            </a:r>
          </a:p>
          <a:p>
            <a:pPr lvl="1"/>
            <a:r>
              <a:rPr lang="en-US" dirty="0"/>
              <a:t>Charm pricing could affect Customer behavior.</a:t>
            </a:r>
          </a:p>
          <a:p>
            <a:pPr lvl="1"/>
            <a:r>
              <a:rPr lang="fr-FR" dirty="0" err="1"/>
              <a:t>Freight</a:t>
            </a:r>
            <a:r>
              <a:rPr lang="fr-FR" dirty="0"/>
              <a:t> value </a:t>
            </a:r>
            <a:r>
              <a:rPr lang="fr-FR" dirty="0" err="1"/>
              <a:t>beeing</a:t>
            </a:r>
            <a:r>
              <a:rPr lang="fr-FR" dirty="0"/>
              <a:t> </a:t>
            </a:r>
            <a:r>
              <a:rPr lang="fr-FR" dirty="0" err="1"/>
              <a:t>usually</a:t>
            </a:r>
            <a:r>
              <a:rPr lang="fr-FR" dirty="0"/>
              <a:t> </a:t>
            </a:r>
            <a:r>
              <a:rPr lang="fr-FR" dirty="0" err="1"/>
              <a:t>determined</a:t>
            </a:r>
            <a:r>
              <a:rPr lang="fr-FR" dirty="0"/>
              <a:t> by </a:t>
            </a:r>
            <a:r>
              <a:rPr lang="fr-FR" dirty="0" err="1"/>
              <a:t>product</a:t>
            </a:r>
            <a:r>
              <a:rPr lang="fr-FR" dirty="0"/>
              <a:t> </a:t>
            </a:r>
            <a:r>
              <a:rPr lang="fr-FR" dirty="0" err="1"/>
              <a:t>Weight</a:t>
            </a:r>
            <a:r>
              <a:rPr lang="fr-FR" dirty="0"/>
              <a:t> and Volume, </a:t>
            </a:r>
            <a:r>
              <a:rPr lang="fr-FR" dirty="0" err="1"/>
              <a:t>those</a:t>
            </a:r>
            <a:r>
              <a:rPr lang="fr-FR" dirty="0"/>
              <a:t> </a:t>
            </a:r>
            <a:r>
              <a:rPr lang="fr-FR" dirty="0" err="1"/>
              <a:t>features</a:t>
            </a:r>
            <a:r>
              <a:rPr lang="fr-FR" dirty="0"/>
              <a:t> </a:t>
            </a:r>
            <a:r>
              <a:rPr lang="fr-FR" dirty="0" err="1"/>
              <a:t>may</a:t>
            </a:r>
            <a:r>
              <a:rPr lang="fr-FR" dirty="0"/>
              <a:t> have an </a:t>
            </a:r>
            <a:r>
              <a:rPr lang="fr-FR" dirty="0" err="1"/>
              <a:t>hidden</a:t>
            </a:r>
            <a:r>
              <a:rPr lang="fr-FR" dirty="0"/>
              <a:t> impact on </a:t>
            </a:r>
            <a:r>
              <a:rPr lang="fr-FR" dirty="0" err="1"/>
              <a:t>Customer’s</a:t>
            </a:r>
            <a:r>
              <a:rPr lang="fr-FR" dirty="0"/>
              <a:t> </a:t>
            </a:r>
            <a:r>
              <a:rPr lang="fr-FR" dirty="0" err="1"/>
              <a:t>behavior</a:t>
            </a:r>
            <a:r>
              <a:rPr lang="fr-FR" dirty="0"/>
              <a:t>  </a:t>
            </a:r>
          </a:p>
          <a:p>
            <a:r>
              <a:rPr lang="en-US" dirty="0"/>
              <a:t>From </a:t>
            </a:r>
            <a:r>
              <a:rPr lang="en-US" dirty="0" err="1"/>
              <a:t>Geoloc</a:t>
            </a:r>
            <a:r>
              <a:rPr lang="en-US" dirty="0"/>
              <a:t>-Centric:</a:t>
            </a:r>
          </a:p>
          <a:p>
            <a:pPr lvl="1"/>
            <a:r>
              <a:rPr lang="en-US" dirty="0"/>
              <a:t>A marketplace offers a virtualization of Seller-Customer relations, a deeper look on this hidden aspect and its impact to the customer behavior could be valuable to understand how the real </a:t>
            </a:r>
            <a:r>
              <a:rPr lang="en-US" dirty="0" err="1"/>
              <a:t>cust</a:t>
            </a:r>
            <a:r>
              <a:rPr lang="en-US" dirty="0"/>
              <a:t>-seller distance influence the sales.</a:t>
            </a:r>
          </a:p>
          <a:p>
            <a:r>
              <a:rPr lang="en-US" dirty="0"/>
              <a:t>From Order-Centric</a:t>
            </a:r>
          </a:p>
          <a:p>
            <a:pPr lvl="1"/>
            <a:r>
              <a:rPr lang="en-US" dirty="0" err="1"/>
              <a:t>delivery_vs_estimated</a:t>
            </a:r>
            <a:r>
              <a:rPr lang="en-US" dirty="0"/>
              <a:t> would be valuable to remedy unsatisfaction consequences, and its consequence on Review scores.</a:t>
            </a:r>
          </a:p>
          <a:p>
            <a:r>
              <a:rPr lang="en-US" dirty="0"/>
              <a:t>From Review-Centric</a:t>
            </a:r>
          </a:p>
          <a:p>
            <a:pPr lvl="1"/>
            <a:r>
              <a:rPr lang="en-US" dirty="0"/>
              <a:t>Is the review score given by the customer correlated with the average score? Does the score affects the sales of a product?</a:t>
            </a:r>
          </a:p>
          <a:p>
            <a:pPr lvl="1"/>
            <a:r>
              <a:rPr lang="en-US" dirty="0"/>
              <a:t>Client review would be valuable to remedy unsatisfaction consequences. Does the client follow the crowd?</a:t>
            </a:r>
          </a:p>
          <a:p>
            <a:r>
              <a:rPr lang="fr-FR" dirty="0"/>
              <a:t>Customer-</a:t>
            </a:r>
            <a:r>
              <a:rPr lang="fr-FR" dirty="0" err="1"/>
              <a:t>Centric</a:t>
            </a:r>
            <a:r>
              <a:rPr lang="fr-FR" dirty="0"/>
              <a:t> </a:t>
            </a:r>
            <a:r>
              <a:rPr lang="fr-FR" dirty="0" err="1"/>
              <a:t>selection</a:t>
            </a:r>
            <a:r>
              <a:rPr lang="fr-FR" dirty="0"/>
              <a:t> :</a:t>
            </a:r>
          </a:p>
          <a:p>
            <a:pPr marL="457200" lvl="1" indent="0">
              <a:buNone/>
            </a:pPr>
            <a:r>
              <a:rPr lang="fr-FR" dirty="0"/>
              <a:t>	</a:t>
            </a:r>
            <a:r>
              <a:rPr lang="fr-FR" dirty="0" err="1"/>
              <a:t>Payment</a:t>
            </a:r>
            <a:r>
              <a:rPr lang="fr-FR" dirty="0"/>
              <a:t> Total</a:t>
            </a:r>
          </a:p>
          <a:p>
            <a:pPr marL="457200" lvl="1" indent="0">
              <a:buNone/>
            </a:pPr>
            <a:r>
              <a:rPr lang="fr-FR" dirty="0"/>
              <a:t>	</a:t>
            </a:r>
            <a:r>
              <a:rPr lang="fr-FR" dirty="0" err="1"/>
              <a:t>Freight</a:t>
            </a:r>
            <a:r>
              <a:rPr lang="fr-FR" dirty="0"/>
              <a:t> Percentage</a:t>
            </a:r>
          </a:p>
          <a:p>
            <a:pPr marL="457200" lvl="1" indent="0">
              <a:buNone/>
            </a:pPr>
            <a:r>
              <a:rPr lang="fr-FR" dirty="0"/>
              <a:t>	Customer – Seller Distance</a:t>
            </a:r>
          </a:p>
          <a:p>
            <a:pPr marL="457200" lvl="1" indent="0">
              <a:buNone/>
            </a:pPr>
            <a:r>
              <a:rPr lang="fr-FR" dirty="0"/>
              <a:t>	</a:t>
            </a:r>
            <a:r>
              <a:rPr lang="fr-FR" dirty="0" err="1"/>
              <a:t>Charm</a:t>
            </a:r>
            <a:r>
              <a:rPr lang="fr-FR" dirty="0"/>
              <a:t> Price</a:t>
            </a:r>
          </a:p>
          <a:p>
            <a:pPr marL="457200" lvl="1" indent="0">
              <a:buNone/>
            </a:pPr>
            <a:r>
              <a:rPr lang="fr-FR" dirty="0"/>
              <a:t>	</a:t>
            </a:r>
            <a:r>
              <a:rPr lang="fr-FR" dirty="0" err="1"/>
              <a:t>Review</a:t>
            </a:r>
            <a:r>
              <a:rPr lang="fr-FR" dirty="0"/>
              <a:t> Score Gap</a:t>
            </a:r>
          </a:p>
          <a:p>
            <a:pPr marL="457200" lvl="1" indent="0">
              <a:buNone/>
            </a:pPr>
            <a:r>
              <a:rPr lang="fr-FR" dirty="0"/>
              <a:t>If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want</a:t>
            </a:r>
            <a:r>
              <a:rPr lang="fr-FR" dirty="0"/>
              <a:t> to </a:t>
            </a:r>
            <a:r>
              <a:rPr lang="fr-FR" dirty="0" err="1"/>
              <a:t>get</a:t>
            </a:r>
            <a:r>
              <a:rPr lang="fr-FR" dirty="0"/>
              <a:t> to new </a:t>
            </a:r>
            <a:r>
              <a:rPr lang="fr-FR" dirty="0" err="1"/>
              <a:t>customers</a:t>
            </a:r>
            <a:r>
              <a:rPr lang="fr-FR" dirty="0"/>
              <a:t>, an </a:t>
            </a:r>
            <a:r>
              <a:rPr lang="fr-FR" dirty="0" err="1"/>
              <a:t>idea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to </a:t>
            </a:r>
            <a:r>
              <a:rPr lang="fr-FR" dirty="0" err="1"/>
              <a:t>get</a:t>
            </a:r>
            <a:r>
              <a:rPr lang="fr-FR" dirty="0"/>
              <a:t> a </a:t>
            </a:r>
            <a:r>
              <a:rPr lang="fr-FR" dirty="0" err="1"/>
              <a:t>picture</a:t>
            </a:r>
            <a:r>
              <a:rPr lang="fr-FR" dirty="0"/>
              <a:t> of </a:t>
            </a:r>
            <a:r>
              <a:rPr lang="fr-FR" dirty="0" err="1"/>
              <a:t>When</a:t>
            </a:r>
            <a:r>
              <a:rPr lang="fr-FR" dirty="0"/>
              <a:t> and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they</a:t>
            </a:r>
            <a:r>
              <a:rPr lang="fr-FR" dirty="0"/>
              <a:t> </a:t>
            </a:r>
            <a:r>
              <a:rPr lang="fr-FR" dirty="0" err="1"/>
              <a:t>buy</a:t>
            </a:r>
            <a:r>
              <a:rPr lang="fr-FR" dirty="0"/>
              <a:t>, by </a:t>
            </a:r>
            <a:r>
              <a:rPr lang="fr-FR" dirty="0" err="1"/>
              <a:t>catching</a:t>
            </a:r>
            <a:r>
              <a:rPr lang="fr-FR" dirty="0"/>
              <a:t> </a:t>
            </a:r>
            <a:r>
              <a:rPr lang="fr-FR" dirty="0" err="1"/>
              <a:t>their</a:t>
            </a:r>
            <a:r>
              <a:rPr lang="fr-FR" dirty="0"/>
              <a:t> favorite Time </a:t>
            </a:r>
            <a:r>
              <a:rPr lang="fr-FR" dirty="0" err="1"/>
              <a:t>Purchase</a:t>
            </a:r>
            <a:r>
              <a:rPr lang="fr-FR" dirty="0"/>
              <a:t> Zone and Product </a:t>
            </a:r>
            <a:r>
              <a:rPr lang="fr-FR" dirty="0" err="1"/>
              <a:t>Category</a:t>
            </a:r>
            <a:r>
              <a:rPr lang="fr-FR" dirty="0"/>
              <a:t>.</a:t>
            </a:r>
          </a:p>
          <a:p>
            <a:pPr marL="457200" lvl="1" indent="0">
              <a:buNone/>
            </a:pP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9F264F-9CA4-40CB-984D-616F5C606BF2}"/>
              </a:ext>
            </a:extLst>
          </p:cNvPr>
          <p:cNvSpPr/>
          <p:nvPr/>
        </p:nvSpPr>
        <p:spPr>
          <a:xfrm>
            <a:off x="8646849" y="1115809"/>
            <a:ext cx="341790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* Customer </a:t>
            </a:r>
            <a:r>
              <a:rPr lang="fr-FR" dirty="0" err="1"/>
              <a:t>shall</a:t>
            </a:r>
            <a:r>
              <a:rPr lang="fr-FR" dirty="0"/>
              <a:t> </a:t>
            </a:r>
            <a:r>
              <a:rPr lang="fr-FR" dirty="0" err="1"/>
              <a:t>surely</a:t>
            </a:r>
            <a:r>
              <a:rPr lang="fr-FR" dirty="0"/>
              <a:t> not </a:t>
            </a:r>
            <a:r>
              <a:rPr lang="fr-FR" dirty="0" err="1"/>
              <a:t>pay</a:t>
            </a:r>
            <a:r>
              <a:rPr lang="fr-FR" dirty="0"/>
              <a:t> </a:t>
            </a:r>
            <a:r>
              <a:rPr lang="fr-FR" dirty="0" err="1"/>
              <a:t>delivery</a:t>
            </a:r>
            <a:r>
              <a:rPr lang="fr-FR" dirty="0"/>
              <a:t> </a:t>
            </a:r>
            <a:r>
              <a:rPr lang="fr-FR" dirty="0" err="1"/>
              <a:t>costs</a:t>
            </a:r>
            <a:r>
              <a:rPr lang="fr-FR" dirty="0"/>
              <a:t> for </a:t>
            </a:r>
            <a:r>
              <a:rPr lang="fr-FR" dirty="0" err="1"/>
              <a:t>any</a:t>
            </a:r>
            <a:r>
              <a:rPr lang="fr-FR" dirty="0"/>
              <a:t> items of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order</a:t>
            </a:r>
            <a:r>
              <a:rPr lang="fr-FR" dirty="0"/>
              <a:t> and </a:t>
            </a:r>
            <a:r>
              <a:rPr lang="fr-FR" dirty="0" err="1"/>
              <a:t>we</a:t>
            </a:r>
            <a:r>
              <a:rPr lang="fr-FR" dirty="0"/>
              <a:t> assume </a:t>
            </a:r>
            <a:r>
              <a:rPr lang="fr-FR" dirty="0" err="1"/>
              <a:t>that</a:t>
            </a:r>
            <a:r>
              <a:rPr lang="fr-FR" dirty="0"/>
              <a:t> for a </a:t>
            </a:r>
            <a:r>
              <a:rPr lang="fr-FR" dirty="0" err="1"/>
              <a:t>given</a:t>
            </a:r>
            <a:r>
              <a:rPr lang="fr-FR" dirty="0"/>
              <a:t> </a:t>
            </a:r>
            <a:r>
              <a:rPr lang="fr-FR" dirty="0" err="1"/>
              <a:t>price</a:t>
            </a:r>
            <a:r>
              <a:rPr lang="fr-FR" dirty="0"/>
              <a:t>, the </a:t>
            </a:r>
            <a:r>
              <a:rPr lang="fr-FR" dirty="0" err="1"/>
              <a:t>costs</a:t>
            </a:r>
            <a:r>
              <a:rPr lang="fr-FR" dirty="0"/>
              <a:t> are </a:t>
            </a:r>
            <a:r>
              <a:rPr lang="fr-FR" dirty="0" err="1"/>
              <a:t>adjusted</a:t>
            </a:r>
            <a:r>
              <a:rPr lang="fr-FR" dirty="0"/>
              <a:t> in case of far distance </a:t>
            </a:r>
            <a:r>
              <a:rPr lang="fr-FR" dirty="0" err="1"/>
              <a:t>delivery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0802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1BE5DB-DF24-480C-BCFE-2B4654DF7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DA39DC-9EEA-4850-A1E9-D7C1E9003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0357" y="-3737561"/>
            <a:ext cx="10554574" cy="3636511"/>
          </a:xfrm>
        </p:spPr>
        <p:txBody>
          <a:bodyPr/>
          <a:lstStyle/>
          <a:p>
            <a:r>
              <a:rPr lang="en-US" dirty="0" err="1"/>
              <a:t>davies_bouldin_score</a:t>
            </a:r>
            <a:r>
              <a:rPr lang="en-US" dirty="0"/>
              <a:t> : 0.8377774761211887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6618DA7-AD4D-4EE7-A39D-B0393FBEC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392" y="2016772"/>
            <a:ext cx="3663934" cy="3223461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B23DB91-F5D8-41B2-8AED-5EA747587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357" y="5240233"/>
            <a:ext cx="3662954" cy="156345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16E28E7-2560-4AD2-B157-1ADA70A78B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2503" y="3282186"/>
            <a:ext cx="3663934" cy="329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526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1F4F0F-44C5-48E6-9D4B-913A4451E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How to </a:t>
            </a:r>
            <a:r>
              <a:rPr lang="fr-FR" dirty="0" err="1"/>
              <a:t>proceed</a:t>
            </a:r>
            <a:r>
              <a:rPr lang="fr-FR" dirty="0"/>
              <a:t> ?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B79044-FE6A-4C4A-8B1D-7998D6FC5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EDA &amp; </a:t>
            </a:r>
            <a:r>
              <a:rPr lang="fr-FR" dirty="0" err="1"/>
              <a:t>Feature</a:t>
            </a:r>
            <a:r>
              <a:rPr lang="fr-FR" dirty="0"/>
              <a:t> Engineering</a:t>
            </a:r>
          </a:p>
          <a:p>
            <a:endParaRPr lang="fr-FR" dirty="0"/>
          </a:p>
          <a:p>
            <a:r>
              <a:rPr lang="fr-FR" dirty="0"/>
              <a:t>Best action for</a:t>
            </a:r>
          </a:p>
          <a:p>
            <a:endParaRPr lang="fr-FR" dirty="0"/>
          </a:p>
          <a:p>
            <a:r>
              <a:rPr lang="fr-FR" dirty="0" err="1"/>
              <a:t>Satbility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91577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689C81-696F-492A-A86F-87C99D433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A73E02-227E-4680-B910-1B8B18791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141FF53-3186-4B53-9D1A-17B8D088B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713" y="2788790"/>
            <a:ext cx="4225303" cy="223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2630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00D2F9-82BF-4B6B-98AE-702499FEF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6ECCEE-3FCA-4CD5-95A9-F269A637A394}"/>
              </a:ext>
            </a:extLst>
          </p:cNvPr>
          <p:cNvSpPr/>
          <p:nvPr/>
        </p:nvSpPr>
        <p:spPr>
          <a:xfrm>
            <a:off x="461639" y="2046505"/>
            <a:ext cx="549527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['</a:t>
            </a:r>
            <a:r>
              <a:rPr lang="en-US" dirty="0" err="1"/>
              <a:t>AroundMed_Paiement</a:t>
            </a:r>
            <a:r>
              <a:rPr lang="en-US" dirty="0"/>
              <a:t>' '</a:t>
            </a:r>
            <a:r>
              <a:rPr lang="en-US" dirty="0" err="1"/>
              <a:t>OnTime_Delivery</a:t>
            </a:r>
            <a:r>
              <a:rPr lang="en-US" dirty="0"/>
              <a:t>' '</a:t>
            </a:r>
            <a:r>
              <a:rPr lang="en-US" dirty="0" err="1"/>
              <a:t>BelowMed_FreightCost</a:t>
            </a:r>
            <a:r>
              <a:rPr lang="en-US" dirty="0"/>
              <a:t>'</a:t>
            </a:r>
          </a:p>
          <a:p>
            <a:r>
              <a:rPr lang="en-US" dirty="0"/>
              <a:t>  '</a:t>
            </a:r>
            <a:r>
              <a:rPr lang="en-US" dirty="0" err="1"/>
              <a:t>Near_Dist</a:t>
            </a:r>
            <a:r>
              <a:rPr lang="en-US" dirty="0"/>
              <a:t>' '</a:t>
            </a:r>
            <a:r>
              <a:rPr lang="en-US" dirty="0" err="1"/>
              <a:t>AroundMed_Review</a:t>
            </a:r>
            <a:r>
              <a:rPr lang="en-US" dirty="0"/>
              <a:t>' '1']</a:t>
            </a:r>
          </a:p>
          <a:p>
            <a:endParaRPr lang="en-US" dirty="0"/>
          </a:p>
          <a:p>
            <a:r>
              <a:rPr lang="en-US" dirty="0"/>
              <a:t> ['</a:t>
            </a:r>
            <a:r>
              <a:rPr lang="en-US" dirty="0" err="1"/>
              <a:t>AroundMed_Paiement</a:t>
            </a:r>
            <a:r>
              <a:rPr lang="en-US" dirty="0"/>
              <a:t>' '</a:t>
            </a:r>
            <a:r>
              <a:rPr lang="en-US" dirty="0" err="1"/>
              <a:t>Late_Delivery</a:t>
            </a:r>
            <a:r>
              <a:rPr lang="en-US" dirty="0"/>
              <a:t>' '</a:t>
            </a:r>
            <a:r>
              <a:rPr lang="en-US" dirty="0" err="1"/>
              <a:t>OverMed_FreightCost</a:t>
            </a:r>
            <a:r>
              <a:rPr lang="en-US" dirty="0"/>
              <a:t>'</a:t>
            </a:r>
          </a:p>
          <a:p>
            <a:r>
              <a:rPr lang="en-US" dirty="0"/>
              <a:t>  '</a:t>
            </a:r>
            <a:r>
              <a:rPr lang="en-US" dirty="0" err="1"/>
              <a:t>AroundMed_Dist</a:t>
            </a:r>
            <a:r>
              <a:rPr lang="en-US" dirty="0"/>
              <a:t>' '</a:t>
            </a:r>
            <a:r>
              <a:rPr lang="en-US" dirty="0" err="1"/>
              <a:t>LowerMed_Review</a:t>
            </a:r>
            <a:r>
              <a:rPr lang="en-US" dirty="0"/>
              <a:t>' '1’]</a:t>
            </a:r>
          </a:p>
          <a:p>
            <a:endParaRPr lang="en-US" dirty="0"/>
          </a:p>
          <a:p>
            <a:r>
              <a:rPr lang="en-US" dirty="0"/>
              <a:t> ['</a:t>
            </a:r>
            <a:r>
              <a:rPr lang="en-US" dirty="0" err="1"/>
              <a:t>Light_Paiement</a:t>
            </a:r>
            <a:r>
              <a:rPr lang="en-US" dirty="0"/>
              <a:t>' '</a:t>
            </a:r>
            <a:r>
              <a:rPr lang="en-US" dirty="0" err="1"/>
              <a:t>OnTime_Delivery</a:t>
            </a:r>
            <a:r>
              <a:rPr lang="en-US" dirty="0"/>
              <a:t>' '</a:t>
            </a:r>
            <a:r>
              <a:rPr lang="en-US" dirty="0" err="1"/>
              <a:t>OverMed_FreightCost</a:t>
            </a:r>
            <a:r>
              <a:rPr lang="en-US" dirty="0"/>
              <a:t>'</a:t>
            </a:r>
          </a:p>
          <a:p>
            <a:r>
              <a:rPr lang="en-US" dirty="0"/>
              <a:t>  '</a:t>
            </a:r>
            <a:r>
              <a:rPr lang="en-US" dirty="0" err="1"/>
              <a:t>AroundMed_Dist</a:t>
            </a:r>
            <a:r>
              <a:rPr lang="en-US" dirty="0"/>
              <a:t>' '</a:t>
            </a:r>
            <a:r>
              <a:rPr lang="en-US" dirty="0" err="1"/>
              <a:t>AroundMed_Review</a:t>
            </a:r>
            <a:r>
              <a:rPr lang="en-US" dirty="0"/>
              <a:t>' '1']</a:t>
            </a:r>
          </a:p>
          <a:p>
            <a:endParaRPr lang="en-US" dirty="0"/>
          </a:p>
          <a:p>
            <a:r>
              <a:rPr lang="en-US" dirty="0"/>
              <a:t> ['</a:t>
            </a:r>
            <a:r>
              <a:rPr lang="en-US" dirty="0" err="1"/>
              <a:t>AroundMed_Paiement</a:t>
            </a:r>
            <a:r>
              <a:rPr lang="en-US" dirty="0"/>
              <a:t>' '</a:t>
            </a:r>
            <a:r>
              <a:rPr lang="en-US" dirty="0" err="1"/>
              <a:t>OnTime_Delivery</a:t>
            </a:r>
            <a:r>
              <a:rPr lang="en-US" dirty="0"/>
              <a:t>' '</a:t>
            </a:r>
            <a:r>
              <a:rPr lang="en-US" dirty="0" err="1"/>
              <a:t>AroundMed_FreightCost</a:t>
            </a:r>
            <a:r>
              <a:rPr lang="en-US" dirty="0"/>
              <a:t>'</a:t>
            </a:r>
          </a:p>
          <a:p>
            <a:r>
              <a:rPr lang="en-US" dirty="0"/>
              <a:t>  '</a:t>
            </a:r>
            <a:r>
              <a:rPr lang="en-US" dirty="0" err="1"/>
              <a:t>AroundMed_Dist</a:t>
            </a:r>
            <a:r>
              <a:rPr lang="en-US" dirty="0"/>
              <a:t>' '</a:t>
            </a:r>
            <a:r>
              <a:rPr lang="en-US" dirty="0" err="1"/>
              <a:t>AroundMed_Review</a:t>
            </a:r>
            <a:r>
              <a:rPr lang="en-US" dirty="0"/>
              <a:t>' '1']</a:t>
            </a:r>
          </a:p>
          <a:p>
            <a:endParaRPr lang="en-US" dirty="0"/>
          </a:p>
          <a:p>
            <a:r>
              <a:rPr lang="en-US" dirty="0"/>
              <a:t> ['</a:t>
            </a:r>
            <a:r>
              <a:rPr lang="en-US" dirty="0" err="1"/>
              <a:t>Light_Paiement</a:t>
            </a:r>
            <a:r>
              <a:rPr lang="en-US" dirty="0"/>
              <a:t>' '</a:t>
            </a:r>
            <a:r>
              <a:rPr lang="en-US" dirty="0" err="1"/>
              <a:t>Late_Delivery</a:t>
            </a:r>
            <a:r>
              <a:rPr lang="en-US" dirty="0"/>
              <a:t>' '</a:t>
            </a:r>
            <a:r>
              <a:rPr lang="en-US" dirty="0" err="1"/>
              <a:t>AroundMed_FreightCost</a:t>
            </a:r>
            <a:r>
              <a:rPr lang="en-US" dirty="0"/>
              <a:t>' '</a:t>
            </a:r>
            <a:r>
              <a:rPr lang="en-US" dirty="0" err="1"/>
              <a:t>Near_Dist</a:t>
            </a:r>
            <a:r>
              <a:rPr lang="en-US" dirty="0"/>
              <a:t>'</a:t>
            </a:r>
          </a:p>
          <a:p>
            <a:r>
              <a:rPr lang="en-US" dirty="0"/>
              <a:t>  '</a:t>
            </a:r>
            <a:r>
              <a:rPr lang="en-US" dirty="0" err="1"/>
              <a:t>UpperMed_Review</a:t>
            </a:r>
            <a:r>
              <a:rPr lang="en-US" dirty="0"/>
              <a:t>' '0']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E410A1-1D61-4576-9082-02405051E067}"/>
              </a:ext>
            </a:extLst>
          </p:cNvPr>
          <p:cNvSpPr/>
          <p:nvPr/>
        </p:nvSpPr>
        <p:spPr>
          <a:xfrm>
            <a:off x="6927361" y="2042267"/>
            <a:ext cx="5368211" cy="5361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['</a:t>
            </a:r>
            <a:r>
              <a:rPr lang="en-US" dirty="0" err="1"/>
              <a:t>AroundMed_Paiement</a:t>
            </a:r>
            <a:r>
              <a:rPr lang="en-US" dirty="0"/>
              <a:t>' '</a:t>
            </a:r>
            <a:r>
              <a:rPr lang="en-US" dirty="0" err="1"/>
              <a:t>Late_Delivery</a:t>
            </a:r>
            <a:r>
              <a:rPr lang="en-US" dirty="0"/>
              <a:t>' '</a:t>
            </a:r>
            <a:r>
              <a:rPr lang="en-US" dirty="0" err="1"/>
              <a:t>BelowMed_FreightCost</a:t>
            </a:r>
            <a:r>
              <a:rPr lang="en-US" dirty="0"/>
              <a:t>' '</a:t>
            </a:r>
            <a:r>
              <a:rPr lang="en-US" dirty="0" err="1"/>
              <a:t>Near_Dist</a:t>
            </a:r>
            <a:r>
              <a:rPr lang="en-US" dirty="0"/>
              <a:t>'</a:t>
            </a:r>
          </a:p>
          <a:p>
            <a:r>
              <a:rPr lang="en-US" dirty="0"/>
              <a:t>  '</a:t>
            </a:r>
            <a:r>
              <a:rPr lang="en-US" dirty="0" err="1"/>
              <a:t>AroundMed_Review</a:t>
            </a:r>
            <a:r>
              <a:rPr lang="en-US" dirty="0"/>
              <a:t>' '1']</a:t>
            </a:r>
          </a:p>
          <a:p>
            <a:endParaRPr lang="en-US" dirty="0"/>
          </a:p>
          <a:p>
            <a:r>
              <a:rPr lang="en-US" dirty="0"/>
              <a:t> ['</a:t>
            </a:r>
            <a:r>
              <a:rPr lang="en-US" dirty="0" err="1"/>
              <a:t>Light_Paiement</a:t>
            </a:r>
            <a:r>
              <a:rPr lang="en-US" dirty="0"/>
              <a:t>' '</a:t>
            </a:r>
            <a:r>
              <a:rPr lang="en-US" dirty="0" err="1"/>
              <a:t>OnTime_Delivery</a:t>
            </a:r>
            <a:r>
              <a:rPr lang="en-US" dirty="0"/>
              <a:t>' '</a:t>
            </a:r>
            <a:r>
              <a:rPr lang="en-US" dirty="0" err="1"/>
              <a:t>OverMed_FreightCost</a:t>
            </a:r>
            <a:r>
              <a:rPr lang="en-US" dirty="0"/>
              <a:t>' '</a:t>
            </a:r>
            <a:r>
              <a:rPr lang="en-US" dirty="0" err="1"/>
              <a:t>Far_Dist</a:t>
            </a:r>
            <a:r>
              <a:rPr lang="en-US" dirty="0"/>
              <a:t>'</a:t>
            </a:r>
          </a:p>
          <a:p>
            <a:r>
              <a:rPr lang="en-US" dirty="0"/>
              <a:t>  '</a:t>
            </a:r>
            <a:r>
              <a:rPr lang="en-US" dirty="0" err="1"/>
              <a:t>AroundMed_Review</a:t>
            </a:r>
            <a:r>
              <a:rPr lang="en-US" dirty="0"/>
              <a:t>' '1']</a:t>
            </a:r>
          </a:p>
          <a:p>
            <a:endParaRPr lang="en-US" dirty="0"/>
          </a:p>
          <a:p>
            <a:r>
              <a:rPr lang="en-US" dirty="0"/>
              <a:t> ['</a:t>
            </a:r>
            <a:r>
              <a:rPr lang="en-US" dirty="0" err="1"/>
              <a:t>Light_Paiement</a:t>
            </a:r>
            <a:r>
              <a:rPr lang="en-US" dirty="0"/>
              <a:t>' '</a:t>
            </a:r>
            <a:r>
              <a:rPr lang="en-US" dirty="0" err="1"/>
              <a:t>OnTime_Delivery</a:t>
            </a:r>
            <a:r>
              <a:rPr lang="en-US" dirty="0"/>
              <a:t>' '</a:t>
            </a:r>
            <a:r>
              <a:rPr lang="en-US" dirty="0" err="1"/>
              <a:t>OverMed_FreightCost</a:t>
            </a:r>
            <a:r>
              <a:rPr lang="en-US" dirty="0"/>
              <a:t>'</a:t>
            </a:r>
          </a:p>
          <a:p>
            <a:r>
              <a:rPr lang="en-US" dirty="0"/>
              <a:t>  '</a:t>
            </a:r>
            <a:r>
              <a:rPr lang="en-US" dirty="0" err="1"/>
              <a:t>AroundMed_Dist</a:t>
            </a:r>
            <a:r>
              <a:rPr lang="en-US" dirty="0"/>
              <a:t>' '</a:t>
            </a:r>
            <a:r>
              <a:rPr lang="en-US" dirty="0" err="1"/>
              <a:t>AroundMed_Review</a:t>
            </a:r>
            <a:r>
              <a:rPr lang="en-US" dirty="0"/>
              <a:t>' '0']</a:t>
            </a:r>
          </a:p>
          <a:p>
            <a:endParaRPr lang="en-US" dirty="0"/>
          </a:p>
          <a:p>
            <a:r>
              <a:rPr lang="en-US" dirty="0"/>
              <a:t> ['</a:t>
            </a:r>
            <a:r>
              <a:rPr lang="en-US" dirty="0" err="1"/>
              <a:t>AroundMed_Paiement</a:t>
            </a:r>
            <a:r>
              <a:rPr lang="en-US" dirty="0"/>
              <a:t>' '</a:t>
            </a:r>
            <a:r>
              <a:rPr lang="en-US" dirty="0" err="1"/>
              <a:t>OnTime_Delivery</a:t>
            </a:r>
            <a:r>
              <a:rPr lang="en-US" dirty="0"/>
              <a:t>' '</a:t>
            </a:r>
            <a:r>
              <a:rPr lang="en-US" dirty="0" err="1"/>
              <a:t>AroundMed_FreightCost</a:t>
            </a:r>
            <a:r>
              <a:rPr lang="en-US" dirty="0"/>
              <a:t>'</a:t>
            </a:r>
          </a:p>
          <a:p>
            <a:r>
              <a:rPr lang="en-US" dirty="0"/>
              <a:t>  '</a:t>
            </a:r>
            <a:r>
              <a:rPr lang="en-US" dirty="0" err="1"/>
              <a:t>AroundMed_Dist</a:t>
            </a:r>
            <a:r>
              <a:rPr lang="en-US" dirty="0"/>
              <a:t>' '</a:t>
            </a:r>
            <a:r>
              <a:rPr lang="en-US" dirty="0" err="1"/>
              <a:t>AroundMed_Review</a:t>
            </a:r>
            <a:r>
              <a:rPr lang="en-US" dirty="0"/>
              <a:t>' '1']</a:t>
            </a:r>
          </a:p>
          <a:p>
            <a:endParaRPr lang="en-US" dirty="0"/>
          </a:p>
          <a:p>
            <a:r>
              <a:rPr lang="en-US" dirty="0"/>
              <a:t> ['</a:t>
            </a:r>
            <a:r>
              <a:rPr lang="en-US" dirty="0" err="1"/>
              <a:t>AroundMed_Paiement</a:t>
            </a:r>
            <a:r>
              <a:rPr lang="en-US" dirty="0"/>
              <a:t>' '</a:t>
            </a:r>
            <a:r>
              <a:rPr lang="en-US" dirty="0" err="1"/>
              <a:t>Soon_Delivery</a:t>
            </a:r>
            <a:r>
              <a:rPr lang="en-US" dirty="0"/>
              <a:t>' '</a:t>
            </a:r>
            <a:r>
              <a:rPr lang="en-US" dirty="0" err="1"/>
              <a:t>AroundMed_FreightCost</a:t>
            </a:r>
            <a:r>
              <a:rPr lang="en-US" dirty="0"/>
              <a:t>'</a:t>
            </a:r>
          </a:p>
          <a:p>
            <a:r>
              <a:rPr lang="en-US" dirty="0"/>
              <a:t>  '</a:t>
            </a:r>
            <a:r>
              <a:rPr lang="en-US" dirty="0" err="1"/>
              <a:t>Near_Dist</a:t>
            </a:r>
            <a:r>
              <a:rPr lang="en-US" dirty="0"/>
              <a:t>' '</a:t>
            </a:r>
            <a:r>
              <a:rPr lang="en-US" dirty="0" err="1"/>
              <a:t>UpperMed_Review</a:t>
            </a:r>
            <a:r>
              <a:rPr lang="en-US" dirty="0"/>
              <a:t>' '1']</a:t>
            </a:r>
          </a:p>
        </p:txBody>
      </p:sp>
    </p:spTree>
    <p:extLst>
      <p:ext uri="{BB962C8B-B14F-4D97-AF65-F5344CB8AC3E}">
        <p14:creationId xmlns:p14="http://schemas.microsoft.com/office/powerpoint/2010/main" val="17427073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17E923-B208-4676-A5BE-755741638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129124-FBC2-46E9-B948-5558336F9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B8FBACB-6165-4812-8159-53AEDCF17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09" y="447188"/>
            <a:ext cx="8334375" cy="519112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DF53CB6-1EA9-434F-A537-20F0A14DA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3888" y="822111"/>
            <a:ext cx="4346723" cy="463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8158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B7EF40-861A-4DA7-8B54-6A4925077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Merge a </a:t>
            </a:r>
            <a:r>
              <a:rPr lang="fr-F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Client-</a:t>
            </a:r>
            <a:r>
              <a:rPr lang="fr-FR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Centric</a:t>
            </a:r>
            <a:r>
              <a:rPr lang="fr-FR" dirty="0"/>
              <a:t> </a:t>
            </a:r>
            <a:r>
              <a:rPr lang="fr-FR" dirty="0" err="1"/>
              <a:t>Dataset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7F138BA-0D05-4A27-89D5-BB0232EBE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804" y="355693"/>
            <a:ext cx="10049996" cy="6055119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66D7A9AF-F76D-443C-A0F9-16A8AB5423A3}"/>
              </a:ext>
            </a:extLst>
          </p:cNvPr>
          <p:cNvSpPr txBox="1"/>
          <p:nvPr/>
        </p:nvSpPr>
        <p:spPr>
          <a:xfrm>
            <a:off x="9834525" y="1362916"/>
            <a:ext cx="1685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err="1">
                <a:solidFill>
                  <a:srgbClr val="424F5A"/>
                </a:solidFill>
                <a:latin typeface="Arial Narrow" panose="020B0606020202030204" pitchFamily="34" charset="0"/>
              </a:rPr>
              <a:t>category_name_translation</a:t>
            </a:r>
            <a:endParaRPr lang="en-US" sz="1100" b="1" dirty="0">
              <a:solidFill>
                <a:srgbClr val="424F5A"/>
              </a:solidFill>
              <a:latin typeface="Arial Narrow" panose="020B0606020202030204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281937E-0BC0-4B00-A03B-47DDC84FB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4807" y="907012"/>
            <a:ext cx="676275" cy="1714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6BAF0F9-78A7-4973-9E7A-30126991AAEC}"/>
              </a:ext>
            </a:extLst>
          </p:cNvPr>
          <p:cNvSpPr/>
          <p:nvPr/>
        </p:nvSpPr>
        <p:spPr>
          <a:xfrm>
            <a:off x="8895982" y="841334"/>
            <a:ext cx="10310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100" b="1" dirty="0" err="1">
                <a:solidFill>
                  <a:srgbClr val="424F5A"/>
                </a:solidFill>
                <a:latin typeface="Arial Narrow" panose="020B0606020202030204" pitchFamily="34" charset="0"/>
              </a:rPr>
              <a:t>category_name</a:t>
            </a:r>
            <a:endParaRPr lang="en-US" sz="1100" b="1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7B678F8-C963-4A1A-BFE5-4BA3F47F79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4525" y="947075"/>
            <a:ext cx="428625" cy="12382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7EDC8FD-2D90-4E9B-9342-446BDD6D6008}"/>
              </a:ext>
            </a:extLst>
          </p:cNvPr>
          <p:cNvSpPr/>
          <p:nvPr/>
        </p:nvSpPr>
        <p:spPr>
          <a:xfrm>
            <a:off x="7549716" y="2154481"/>
            <a:ext cx="785091" cy="145375"/>
          </a:xfrm>
          <a:prstGeom prst="rect">
            <a:avLst/>
          </a:prstGeom>
          <a:solidFill>
            <a:srgbClr val="F0F4F7"/>
          </a:solidFill>
          <a:ln>
            <a:solidFill>
              <a:srgbClr val="F0F4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D5D9A2B-EFCE-480B-A941-53D138DD9480}"/>
              </a:ext>
            </a:extLst>
          </p:cNvPr>
          <p:cNvSpPr txBox="1"/>
          <p:nvPr/>
        </p:nvSpPr>
        <p:spPr>
          <a:xfrm>
            <a:off x="7167049" y="2050183"/>
            <a:ext cx="15504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err="1">
                <a:solidFill>
                  <a:srgbClr val="424F5A"/>
                </a:solidFill>
                <a:latin typeface="Arial Narrow" panose="020B0606020202030204" pitchFamily="34" charset="0"/>
              </a:rPr>
              <a:t>most_important_product</a:t>
            </a:r>
            <a:endParaRPr lang="en-US" sz="1100" b="1" dirty="0">
              <a:solidFill>
                <a:srgbClr val="424F5A"/>
              </a:solidFill>
              <a:latin typeface="Arial Narrow" panose="020B0606020202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409956-1BFD-42E5-B97B-EEB16ED56EEF}"/>
              </a:ext>
            </a:extLst>
          </p:cNvPr>
          <p:cNvSpPr/>
          <p:nvPr/>
        </p:nvSpPr>
        <p:spPr>
          <a:xfrm>
            <a:off x="7479534" y="5478791"/>
            <a:ext cx="988291" cy="261610"/>
          </a:xfrm>
          <a:prstGeom prst="rect">
            <a:avLst/>
          </a:prstGeom>
          <a:solidFill>
            <a:srgbClr val="F0F4F7"/>
          </a:solidFill>
          <a:ln>
            <a:solidFill>
              <a:srgbClr val="F0F4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3926C37-FE70-4DC9-9606-0E4CD0B99415}"/>
              </a:ext>
            </a:extLst>
          </p:cNvPr>
          <p:cNvSpPr txBox="1"/>
          <p:nvPr/>
        </p:nvSpPr>
        <p:spPr>
          <a:xfrm>
            <a:off x="7479534" y="5478791"/>
            <a:ext cx="8066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424F5A"/>
                </a:solidFill>
                <a:latin typeface="Arial Narrow" panose="020B0606020202030204" pitchFamily="34" charset="0"/>
              </a:rPr>
              <a:t>{city, state}</a:t>
            </a:r>
            <a:endParaRPr lang="en-US" sz="1100" b="1" dirty="0">
              <a:solidFill>
                <a:srgbClr val="424F5A"/>
              </a:solidFill>
              <a:latin typeface="Arial Narrow" panose="020B060602020203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8767BFB-E6DB-459A-9836-393CDEA96E39}"/>
              </a:ext>
            </a:extLst>
          </p:cNvPr>
          <p:cNvSpPr/>
          <p:nvPr/>
        </p:nvSpPr>
        <p:spPr>
          <a:xfrm>
            <a:off x="9983598" y="4411991"/>
            <a:ext cx="1055468" cy="261610"/>
          </a:xfrm>
          <a:prstGeom prst="rect">
            <a:avLst/>
          </a:prstGeom>
          <a:solidFill>
            <a:srgbClr val="F0F4F7"/>
          </a:solidFill>
          <a:ln>
            <a:solidFill>
              <a:srgbClr val="F0F4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FEB9D59-BC80-46F2-9662-064B28FC93A2}"/>
              </a:ext>
            </a:extLst>
          </p:cNvPr>
          <p:cNvSpPr txBox="1"/>
          <p:nvPr/>
        </p:nvSpPr>
        <p:spPr>
          <a:xfrm>
            <a:off x="10112904" y="4411991"/>
            <a:ext cx="861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rgbClr val="424F5A"/>
                </a:solidFill>
                <a:latin typeface="Arial Narrow" panose="020B0606020202030204" pitchFamily="34" charset="0"/>
              </a:rPr>
              <a:t>{city, state}</a:t>
            </a:r>
            <a:endParaRPr lang="en-US" sz="1100" b="1" dirty="0">
              <a:solidFill>
                <a:srgbClr val="424F5A"/>
              </a:solidFill>
              <a:latin typeface="Arial Narrow" panose="020B0606020202030204" pitchFamily="34" charset="0"/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25F6D1E9-E551-49C5-BF5A-E6D75F97AD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3807" y="505666"/>
            <a:ext cx="781050" cy="857250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E720B6A5-C793-4120-843E-4B632E91FD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77619" y="2815648"/>
            <a:ext cx="942975" cy="857250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7FBB416E-0387-4524-B3CB-2453FB4F80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408" y="4185449"/>
            <a:ext cx="4225303" cy="254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466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B7EF40-861A-4DA7-8B54-6A4925077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534" y="150526"/>
            <a:ext cx="10571998" cy="970450"/>
          </a:xfrm>
        </p:spPr>
        <p:txBody>
          <a:bodyPr/>
          <a:lstStyle/>
          <a:p>
            <a:r>
              <a:rPr lang="fr-FR" dirty="0"/>
              <a:t>Merge a </a:t>
            </a:r>
            <a:r>
              <a:rPr lang="fr-FR" dirty="0">
                <a:solidFill>
                  <a:srgbClr val="1AAE9F"/>
                </a:solidFill>
              </a:rPr>
              <a:t>Customer-</a:t>
            </a:r>
            <a:r>
              <a:rPr lang="fr-FR" dirty="0" err="1">
                <a:solidFill>
                  <a:srgbClr val="1AAE9F"/>
                </a:solidFill>
              </a:rPr>
              <a:t>Centric</a:t>
            </a:r>
            <a:r>
              <a:rPr lang="fr-FR" dirty="0"/>
              <a:t> </a:t>
            </a:r>
            <a:r>
              <a:rPr lang="fr-FR" dirty="0" err="1"/>
              <a:t>Dataset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97390A-0370-47F9-B9CA-3D688EEDC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55" y="1895908"/>
            <a:ext cx="5741743" cy="334200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1600" b="1" dirty="0">
                <a:solidFill>
                  <a:schemeClr val="accent1"/>
                </a:solidFill>
              </a:rPr>
              <a:t>Data </a:t>
            </a:r>
            <a:r>
              <a:rPr lang="fr-FR" sz="1600" b="1" dirty="0" err="1">
                <a:solidFill>
                  <a:schemeClr val="accent1"/>
                </a:solidFill>
              </a:rPr>
              <a:t>Truncature</a:t>
            </a:r>
            <a:endParaRPr lang="fr-FR" sz="1600" b="1" dirty="0">
              <a:solidFill>
                <a:schemeClr val="accent1"/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fr-FR" sz="1400" b="1" dirty="0" err="1"/>
              <a:t>Orders</a:t>
            </a:r>
            <a:r>
              <a:rPr lang="fr-FR" sz="1400" b="1" dirty="0"/>
              <a:t> </a:t>
            </a:r>
            <a:r>
              <a:rPr lang="fr-FR" sz="1400" b="1" dirty="0" err="1"/>
              <a:t>number</a:t>
            </a:r>
            <a:r>
              <a:rPr lang="fr-FR" sz="1400" b="1" dirty="0"/>
              <a:t> </a:t>
            </a:r>
            <a:r>
              <a:rPr lang="fr-FR" sz="1400" b="1" dirty="0" err="1"/>
              <a:t>rise</a:t>
            </a:r>
            <a:r>
              <a:rPr lang="fr-FR" sz="1400" b="1" dirty="0"/>
              <a:t> </a:t>
            </a:r>
            <a:r>
              <a:rPr lang="fr-FR" sz="1400" b="1" dirty="0" err="1"/>
              <a:t>from</a:t>
            </a:r>
            <a:r>
              <a:rPr lang="fr-FR" sz="1400" b="1" dirty="0"/>
              <a:t> end 2016 and </a:t>
            </a:r>
            <a:r>
              <a:rPr lang="fr-FR" sz="1400" b="1" dirty="0" err="1"/>
              <a:t>is</a:t>
            </a:r>
            <a:r>
              <a:rPr lang="fr-FR" sz="1400" b="1" dirty="0"/>
              <a:t> stable in 2018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fr-FR" sz="1400" b="1" dirty="0" err="1"/>
              <a:t>Only</a:t>
            </a:r>
            <a:r>
              <a:rPr lang="fr-FR" sz="1400" b="1" dirty="0"/>
              <a:t> 3 % of </a:t>
            </a:r>
            <a:r>
              <a:rPr lang="fr-FR" sz="1400" b="1" dirty="0" err="1"/>
              <a:t>Customers</a:t>
            </a:r>
            <a:r>
              <a:rPr lang="fr-FR" sz="1400" b="1" dirty="0"/>
              <a:t> made more </a:t>
            </a:r>
            <a:r>
              <a:rPr lang="fr-FR" sz="1400" b="1" dirty="0" err="1"/>
              <a:t>than</a:t>
            </a:r>
            <a:r>
              <a:rPr lang="fr-FR" sz="1400" b="1" dirty="0"/>
              <a:t> a Single </a:t>
            </a:r>
            <a:r>
              <a:rPr lang="fr-FR" sz="1400" b="1" dirty="0" err="1"/>
              <a:t>Order</a:t>
            </a:r>
            <a:r>
              <a:rPr lang="fr-FR" sz="1400" b="1" dirty="0"/>
              <a:t> !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b="1" dirty="0"/>
              <a:t>RFM</a:t>
            </a:r>
            <a:r>
              <a:rPr lang="fr-FR" dirty="0"/>
              <a:t>* techniques are </a:t>
            </a:r>
            <a:r>
              <a:rPr lang="fr-FR" b="1" dirty="0">
                <a:solidFill>
                  <a:srgbClr val="FF0000"/>
                </a:solidFill>
              </a:rPr>
              <a:t>not </a:t>
            </a:r>
            <a:r>
              <a:rPr lang="fr-FR" b="1" dirty="0" err="1">
                <a:solidFill>
                  <a:srgbClr val="FF0000"/>
                </a:solidFill>
              </a:rPr>
              <a:t>valid</a:t>
            </a:r>
            <a:endParaRPr lang="fr-FR" b="1" dirty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fr-FR" sz="1400" b="1" dirty="0" err="1"/>
              <a:t>Only</a:t>
            </a:r>
            <a:r>
              <a:rPr lang="fr-FR" sz="1400" b="1" dirty="0"/>
              <a:t> 3 % of </a:t>
            </a:r>
            <a:r>
              <a:rPr lang="fr-FR" sz="1400" b="1" dirty="0" err="1"/>
              <a:t>Orders</a:t>
            </a:r>
            <a:r>
              <a:rPr lang="fr-FR" sz="1400" b="1" dirty="0"/>
              <a:t> are not </a:t>
            </a:r>
            <a:r>
              <a:rPr lang="fr-FR" sz="1400" b="1" dirty="0" err="1"/>
              <a:t>single_product</a:t>
            </a:r>
            <a:r>
              <a:rPr lang="fr-FR" sz="1400" dirty="0"/>
              <a:t> &amp; 10% multi-item in shopping </a:t>
            </a:r>
            <a:r>
              <a:rPr lang="fr-FR" sz="1400" dirty="0" err="1"/>
              <a:t>carts</a:t>
            </a:r>
            <a:endParaRPr lang="fr-FR" sz="14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fr-FR" dirty="0" err="1"/>
              <a:t>Simplified</a:t>
            </a:r>
            <a:r>
              <a:rPr lang="fr-FR" dirty="0"/>
              <a:t> </a:t>
            </a:r>
            <a:r>
              <a:rPr lang="fr-FR" b="1" dirty="0"/>
              <a:t>1:1</a:t>
            </a:r>
            <a:r>
              <a:rPr lang="fr-FR" dirty="0"/>
              <a:t> </a:t>
            </a:r>
            <a:r>
              <a:rPr lang="fr-FR" dirty="0" err="1"/>
              <a:t>cardinality</a:t>
            </a:r>
            <a:r>
              <a:rPr lang="fr-FR" dirty="0"/>
              <a:t> for {</a:t>
            </a:r>
            <a:r>
              <a:rPr lang="fr-FR" dirty="0" err="1"/>
              <a:t>Customer_unique</a:t>
            </a:r>
            <a:r>
              <a:rPr lang="fr-FR" dirty="0"/>
              <a:t> – </a:t>
            </a:r>
            <a:r>
              <a:rPr lang="fr-FR" dirty="0" err="1"/>
              <a:t>Order</a:t>
            </a:r>
            <a:r>
              <a:rPr lang="fr-FR" dirty="0"/>
              <a:t> – Product – </a:t>
            </a:r>
            <a:r>
              <a:rPr lang="fr-FR" dirty="0" err="1"/>
              <a:t>Review</a:t>
            </a:r>
            <a:r>
              <a:rPr lang="fr-FR" dirty="0"/>
              <a:t>}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b="1" dirty="0" err="1">
                <a:solidFill>
                  <a:srgbClr val="00B050"/>
                </a:solidFill>
              </a:rPr>
              <a:t>valid</a:t>
            </a:r>
            <a:endParaRPr lang="fr-FR" b="1" dirty="0">
              <a:solidFill>
                <a:srgbClr val="00B050"/>
              </a:solidFill>
            </a:endParaRPr>
          </a:p>
          <a:p>
            <a:pPr marL="114300" indent="0">
              <a:buNone/>
            </a:pPr>
            <a:r>
              <a:rPr lang="fr-FR" sz="1200" i="1" dirty="0"/>
              <a:t>* </a:t>
            </a:r>
            <a:r>
              <a:rPr lang="fr-FR" sz="1200" b="1" i="1" dirty="0" err="1"/>
              <a:t>R</a:t>
            </a:r>
            <a:r>
              <a:rPr lang="fr-FR" sz="1200" i="1" dirty="0" err="1"/>
              <a:t>ecency</a:t>
            </a:r>
            <a:r>
              <a:rPr lang="fr-FR" sz="1200" i="1" dirty="0"/>
              <a:t> and </a:t>
            </a:r>
            <a:r>
              <a:rPr lang="fr-FR" sz="1200" b="1" i="1" dirty="0"/>
              <a:t>F</a:t>
            </a:r>
            <a:r>
              <a:rPr lang="fr-FR" sz="1200" i="1" dirty="0"/>
              <a:t>requency </a:t>
            </a:r>
            <a:r>
              <a:rPr lang="fr-FR" sz="1200" i="1" dirty="0" err="1"/>
              <a:t>would</a:t>
            </a:r>
            <a:r>
              <a:rPr lang="fr-FR" sz="1200" i="1" dirty="0"/>
              <a:t> </a:t>
            </a:r>
            <a:r>
              <a:rPr lang="fr-FR" sz="1200" i="1" dirty="0" err="1"/>
              <a:t>require</a:t>
            </a:r>
            <a:r>
              <a:rPr lang="fr-FR" sz="1200" i="1" dirty="0"/>
              <a:t> the </a:t>
            </a:r>
            <a:r>
              <a:rPr lang="fr-FR" sz="1200" i="1" dirty="0" err="1"/>
              <a:t>knowledge</a:t>
            </a:r>
            <a:r>
              <a:rPr lang="fr-FR" sz="1200" i="1" dirty="0"/>
              <a:t> of multiple </a:t>
            </a:r>
            <a:r>
              <a:rPr lang="fr-FR" sz="1200" i="1" dirty="0" err="1"/>
              <a:t>timestamped</a:t>
            </a:r>
            <a:r>
              <a:rPr lang="fr-FR" sz="1200" i="1" dirty="0"/>
              <a:t> </a:t>
            </a:r>
            <a:r>
              <a:rPr lang="fr-FR" sz="1200" i="1" dirty="0" err="1"/>
              <a:t>orders</a:t>
            </a:r>
            <a:r>
              <a:rPr lang="fr-FR" sz="1200" i="1" dirty="0"/>
              <a:t> and </a:t>
            </a:r>
            <a:r>
              <a:rPr lang="fr-FR" sz="1200" i="1" dirty="0" err="1"/>
              <a:t>senseful</a:t>
            </a:r>
            <a:r>
              <a:rPr lang="fr-FR" sz="1200" i="1" dirty="0"/>
              <a:t> </a:t>
            </a:r>
            <a:r>
              <a:rPr lang="fr-FR" sz="1200" i="1" dirty="0" err="1"/>
              <a:t>anteriority</a:t>
            </a:r>
            <a:r>
              <a:rPr lang="fr-FR" sz="1200" i="1" dirty="0"/>
              <a:t>.</a:t>
            </a:r>
            <a:endParaRPr lang="en-US" sz="1200" i="1" dirty="0"/>
          </a:p>
          <a:p>
            <a:pPr lvl="2">
              <a:buFont typeface="Wingdings" panose="05000000000000000000" pitchFamily="2" charset="2"/>
              <a:buChar char="Ø"/>
            </a:pPr>
            <a:endParaRPr lang="fr-FR" b="1" dirty="0">
              <a:solidFill>
                <a:srgbClr val="1AAE9F"/>
              </a:solidFill>
            </a:endParaRPr>
          </a:p>
        </p:txBody>
      </p:sp>
      <p:pic>
        <p:nvPicPr>
          <p:cNvPr id="57" name="Image 56">
            <a:extLst>
              <a:ext uri="{FF2B5EF4-FFF2-40B4-BE49-F238E27FC236}">
                <a16:creationId xmlns:a16="http://schemas.microsoft.com/office/drawing/2014/main" id="{A0D8C0C5-4CD6-470E-A0A0-76286A9F4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679" y="2954475"/>
            <a:ext cx="5812794" cy="3500366"/>
          </a:xfrm>
          <a:prstGeom prst="rect">
            <a:avLst/>
          </a:prstGeom>
        </p:spPr>
      </p:pic>
      <p:grpSp>
        <p:nvGrpSpPr>
          <p:cNvPr id="76" name="Groupe 75">
            <a:extLst>
              <a:ext uri="{FF2B5EF4-FFF2-40B4-BE49-F238E27FC236}">
                <a16:creationId xmlns:a16="http://schemas.microsoft.com/office/drawing/2014/main" id="{6F1FB830-4295-4792-86A1-9AFCBB707D50}"/>
              </a:ext>
            </a:extLst>
          </p:cNvPr>
          <p:cNvGrpSpPr/>
          <p:nvPr/>
        </p:nvGrpSpPr>
        <p:grpSpPr>
          <a:xfrm>
            <a:off x="9153752" y="3658554"/>
            <a:ext cx="1450223" cy="622312"/>
            <a:chOff x="8954406" y="3834277"/>
            <a:chExt cx="1450223" cy="622312"/>
          </a:xfrm>
        </p:grpSpPr>
        <p:sp>
          <p:nvSpPr>
            <p:cNvPr id="59" name="Explosion : 8 points 58">
              <a:extLst>
                <a:ext uri="{FF2B5EF4-FFF2-40B4-BE49-F238E27FC236}">
                  <a16:creationId xmlns:a16="http://schemas.microsoft.com/office/drawing/2014/main" id="{00C5B24D-260E-4A4B-9852-7E00BF20F7DE}"/>
                </a:ext>
              </a:extLst>
            </p:cNvPr>
            <p:cNvSpPr/>
            <p:nvPr/>
          </p:nvSpPr>
          <p:spPr>
            <a:xfrm>
              <a:off x="9019713" y="3921992"/>
              <a:ext cx="1384916" cy="534597"/>
            </a:xfrm>
            <a:prstGeom prst="irregularSeal1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FB0D0CB6-990F-4BB7-B285-F0E46B478E7F}"/>
                </a:ext>
              </a:extLst>
            </p:cNvPr>
            <p:cNvSpPr/>
            <p:nvPr/>
          </p:nvSpPr>
          <p:spPr>
            <a:xfrm>
              <a:off x="8954406" y="3834277"/>
              <a:ext cx="319595" cy="355013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400" b="1" dirty="0"/>
                <a:t>1</a:t>
              </a:r>
              <a:endParaRPr lang="en-US" sz="1400" b="1" dirty="0"/>
            </a:p>
          </p:txBody>
        </p:sp>
      </p:grpSp>
      <p:grpSp>
        <p:nvGrpSpPr>
          <p:cNvPr id="75" name="Groupe 74">
            <a:extLst>
              <a:ext uri="{FF2B5EF4-FFF2-40B4-BE49-F238E27FC236}">
                <a16:creationId xmlns:a16="http://schemas.microsoft.com/office/drawing/2014/main" id="{EC9E3FB7-5CF9-4F25-B409-ED930A488380}"/>
              </a:ext>
            </a:extLst>
          </p:cNvPr>
          <p:cNvGrpSpPr/>
          <p:nvPr/>
        </p:nvGrpSpPr>
        <p:grpSpPr>
          <a:xfrm>
            <a:off x="9949694" y="2974711"/>
            <a:ext cx="1450223" cy="622312"/>
            <a:chOff x="9744981" y="3117750"/>
            <a:chExt cx="1450223" cy="622312"/>
          </a:xfrm>
        </p:grpSpPr>
        <p:sp>
          <p:nvSpPr>
            <p:cNvPr id="61" name="Explosion : 8 points 60">
              <a:extLst>
                <a:ext uri="{FF2B5EF4-FFF2-40B4-BE49-F238E27FC236}">
                  <a16:creationId xmlns:a16="http://schemas.microsoft.com/office/drawing/2014/main" id="{92F07B7D-42E8-40CF-A7C8-D5659AFF6598}"/>
                </a:ext>
              </a:extLst>
            </p:cNvPr>
            <p:cNvSpPr/>
            <p:nvPr/>
          </p:nvSpPr>
          <p:spPr>
            <a:xfrm>
              <a:off x="9810288" y="3205465"/>
              <a:ext cx="1384916" cy="534597"/>
            </a:xfrm>
            <a:prstGeom prst="irregularSeal1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290D83FB-B21F-46C0-B135-270018574C4A}"/>
                </a:ext>
              </a:extLst>
            </p:cNvPr>
            <p:cNvSpPr/>
            <p:nvPr/>
          </p:nvSpPr>
          <p:spPr>
            <a:xfrm>
              <a:off x="9744981" y="3117750"/>
              <a:ext cx="319595" cy="355013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400" b="1" dirty="0"/>
                <a:t>2</a:t>
              </a:r>
              <a:endParaRPr lang="en-US" sz="1400" b="1" dirty="0"/>
            </a:p>
          </p:txBody>
        </p:sp>
      </p:grp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4099F8AA-29A6-47BD-8BA6-FEDBDCA3A9A8}"/>
              </a:ext>
            </a:extLst>
          </p:cNvPr>
          <p:cNvGrpSpPr/>
          <p:nvPr/>
        </p:nvGrpSpPr>
        <p:grpSpPr>
          <a:xfrm>
            <a:off x="7670151" y="5006697"/>
            <a:ext cx="1432269" cy="659173"/>
            <a:chOff x="7522137" y="5146137"/>
            <a:chExt cx="1432269" cy="659173"/>
          </a:xfrm>
        </p:grpSpPr>
        <p:sp>
          <p:nvSpPr>
            <p:cNvPr id="72" name="Explosion : 8 points 71">
              <a:extLst>
                <a:ext uri="{FF2B5EF4-FFF2-40B4-BE49-F238E27FC236}">
                  <a16:creationId xmlns:a16="http://schemas.microsoft.com/office/drawing/2014/main" id="{43C4CB60-230C-4095-AB62-2CCEC2342F64}"/>
                </a:ext>
              </a:extLst>
            </p:cNvPr>
            <p:cNvSpPr/>
            <p:nvPr/>
          </p:nvSpPr>
          <p:spPr>
            <a:xfrm>
              <a:off x="7569490" y="5270713"/>
              <a:ext cx="1384916" cy="534597"/>
            </a:xfrm>
            <a:prstGeom prst="irregularSeal1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F95610D4-4DD0-4758-9C67-12BCB35B5567}"/>
                </a:ext>
              </a:extLst>
            </p:cNvPr>
            <p:cNvSpPr/>
            <p:nvPr/>
          </p:nvSpPr>
          <p:spPr>
            <a:xfrm>
              <a:off x="7522137" y="5146137"/>
              <a:ext cx="319595" cy="28079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400" b="1" dirty="0"/>
                <a:t>3.</a:t>
              </a:r>
              <a:endParaRPr lang="en-US" sz="1400" b="1" dirty="0"/>
            </a:p>
          </p:txBody>
        </p:sp>
      </p:grpSp>
      <p:sp>
        <p:nvSpPr>
          <p:cNvPr id="80" name="Espace réservé du contenu 2">
            <a:extLst>
              <a:ext uri="{FF2B5EF4-FFF2-40B4-BE49-F238E27FC236}">
                <a16:creationId xmlns:a16="http://schemas.microsoft.com/office/drawing/2014/main" id="{867BADFA-3BE9-460D-A897-019ED856E8C7}"/>
              </a:ext>
            </a:extLst>
          </p:cNvPr>
          <p:cNvSpPr txBox="1">
            <a:spLocks/>
          </p:cNvSpPr>
          <p:nvPr/>
        </p:nvSpPr>
        <p:spPr>
          <a:xfrm>
            <a:off x="-23218" y="4888909"/>
            <a:ext cx="5898588" cy="19717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fr-FR" sz="1600" b="1" i="1" dirty="0" err="1"/>
              <a:t>From</a:t>
            </a:r>
            <a:r>
              <a:rPr lang="fr-FR" sz="1600" b="1" i="1" dirty="0"/>
              <a:t> </a:t>
            </a:r>
            <a:r>
              <a:rPr lang="fr-FR" sz="1600" b="1" i="1" dirty="0" err="1">
                <a:solidFill>
                  <a:srgbClr val="D3455B"/>
                </a:solidFill>
              </a:rPr>
              <a:t>Order-Centric</a:t>
            </a:r>
            <a:r>
              <a:rPr lang="fr-FR" sz="1600" b="1" i="1" dirty="0"/>
              <a:t> to </a:t>
            </a:r>
            <a:r>
              <a:rPr lang="fr-FR" sz="1600" b="1" i="1" dirty="0">
                <a:solidFill>
                  <a:srgbClr val="1AAE9F"/>
                </a:solidFill>
              </a:rPr>
              <a:t>Customer-</a:t>
            </a:r>
            <a:r>
              <a:rPr lang="fr-FR" sz="1600" b="1" i="1" dirty="0" err="1">
                <a:solidFill>
                  <a:srgbClr val="1AAE9F"/>
                </a:solidFill>
              </a:rPr>
              <a:t>Centric</a:t>
            </a:r>
            <a:r>
              <a:rPr lang="fr-FR" sz="1600" b="1" i="1" dirty="0"/>
              <a:t> data:</a:t>
            </a:r>
          </a:p>
          <a:p>
            <a:pPr marL="457200" lvl="1" indent="0">
              <a:buNone/>
            </a:pPr>
            <a:r>
              <a:rPr lang="fr-FR" sz="1400" b="1" dirty="0"/>
              <a:t>1. </a:t>
            </a:r>
            <a:r>
              <a:rPr lang="fr-FR" sz="1400" dirty="0" err="1"/>
              <a:t>Focused</a:t>
            </a:r>
            <a:r>
              <a:rPr lang="fr-FR" sz="1400" dirty="0"/>
              <a:t> on the </a:t>
            </a:r>
            <a:r>
              <a:rPr lang="fr-FR" sz="1400" b="1" dirty="0" err="1"/>
              <a:t>most_important_product</a:t>
            </a:r>
            <a:r>
              <a:rPr lang="fr-FR" sz="1400" b="1" dirty="0"/>
              <a:t> </a:t>
            </a:r>
            <a:r>
              <a:rPr lang="fr-FR" sz="1400" dirty="0"/>
              <a:t>(</a:t>
            </a:r>
            <a:r>
              <a:rPr lang="fr-FR" sz="1400" i="1" dirty="0"/>
              <a:t>of </a:t>
            </a:r>
            <a:r>
              <a:rPr lang="fr-FR" sz="1400" i="1" dirty="0" err="1"/>
              <a:t>highest</a:t>
            </a:r>
            <a:r>
              <a:rPr lang="fr-FR" sz="1400" i="1" dirty="0"/>
              <a:t> value</a:t>
            </a:r>
            <a:r>
              <a:rPr lang="fr-FR" sz="1400" dirty="0"/>
              <a:t>)</a:t>
            </a:r>
          </a:p>
          <a:p>
            <a:pPr marL="457200" lvl="1" indent="0">
              <a:buNone/>
            </a:pPr>
            <a:r>
              <a:rPr lang="fr-FR" sz="1400" b="1" dirty="0"/>
              <a:t>2. </a:t>
            </a:r>
            <a:r>
              <a:rPr lang="fr-FR" sz="1400" dirty="0" err="1"/>
              <a:t>Attached</a:t>
            </a:r>
            <a:r>
              <a:rPr lang="fr-FR" sz="1400" dirty="0"/>
              <a:t> a </a:t>
            </a:r>
            <a:r>
              <a:rPr lang="fr-FR" sz="1400" b="1" dirty="0" err="1"/>
              <a:t>category</a:t>
            </a:r>
            <a:r>
              <a:rPr lang="fr-FR" sz="1400" b="1" dirty="0"/>
              <a:t> </a:t>
            </a:r>
            <a:r>
              <a:rPr lang="fr-FR" sz="1400" dirty="0"/>
              <a:t>to the </a:t>
            </a:r>
            <a:r>
              <a:rPr lang="fr-FR" sz="1400" dirty="0" err="1"/>
              <a:t>product</a:t>
            </a:r>
            <a:endParaRPr lang="fr-FR" sz="1400" dirty="0"/>
          </a:p>
          <a:p>
            <a:pPr marL="457200" lvl="1" indent="0">
              <a:buFont typeface="Wingdings 2" charset="2"/>
              <a:buNone/>
            </a:pPr>
            <a:r>
              <a:rPr lang="fr-FR" sz="1400" b="1" dirty="0"/>
              <a:t>3. </a:t>
            </a:r>
            <a:r>
              <a:rPr lang="fr-FR" sz="1400" dirty="0" err="1"/>
              <a:t>Keeping</a:t>
            </a:r>
            <a:r>
              <a:rPr lang="fr-FR" sz="1400" dirty="0"/>
              <a:t> for </a:t>
            </a:r>
            <a:r>
              <a:rPr lang="fr-FR" sz="1400" dirty="0" err="1"/>
              <a:t>any</a:t>
            </a:r>
            <a:r>
              <a:rPr lang="fr-FR" sz="1400" dirty="0"/>
              <a:t> </a:t>
            </a:r>
            <a:r>
              <a:rPr lang="fr-FR" sz="1400" dirty="0" err="1"/>
              <a:t>customer_unique_id</a:t>
            </a:r>
            <a:r>
              <a:rPr lang="fr-FR" sz="1400" dirty="0"/>
              <a:t>, the « </a:t>
            </a:r>
            <a:r>
              <a:rPr lang="fr-FR" sz="1400" b="1" i="1" dirty="0" err="1"/>
              <a:t>single_product</a:t>
            </a:r>
            <a:r>
              <a:rPr lang="fr-FR" sz="1400" b="1" i="1" dirty="0"/>
              <a:t> » </a:t>
            </a:r>
            <a:r>
              <a:rPr lang="fr-FR" sz="1400" dirty="0"/>
              <a:t>&amp; last </a:t>
            </a:r>
            <a:r>
              <a:rPr lang="fr-FR" sz="1400" dirty="0" err="1"/>
              <a:t>delivered</a:t>
            </a:r>
            <a:r>
              <a:rPr lang="fr-FR" sz="1400" dirty="0"/>
              <a:t> </a:t>
            </a:r>
            <a:r>
              <a:rPr lang="fr-FR" sz="1400" b="1" dirty="0" err="1"/>
              <a:t>Orders</a:t>
            </a:r>
            <a:endParaRPr lang="fr-FR" b="1" dirty="0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D67238C0-1CD5-4CDD-B3DC-2CF9514354F4}"/>
              </a:ext>
            </a:extLst>
          </p:cNvPr>
          <p:cNvGrpSpPr/>
          <p:nvPr/>
        </p:nvGrpSpPr>
        <p:grpSpPr>
          <a:xfrm>
            <a:off x="6096000" y="2905517"/>
            <a:ext cx="6233202" cy="4058262"/>
            <a:chOff x="5958798" y="2477559"/>
            <a:chExt cx="6233202" cy="4058262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45D2AC66-2946-48BE-839A-6C00CFAC41F2}"/>
                </a:ext>
              </a:extLst>
            </p:cNvPr>
            <p:cNvGrpSpPr/>
            <p:nvPr/>
          </p:nvGrpSpPr>
          <p:grpSpPr>
            <a:xfrm>
              <a:off x="6058820" y="2477559"/>
              <a:ext cx="5812795" cy="3500366"/>
              <a:chOff x="6580079" y="3999796"/>
              <a:chExt cx="4264166" cy="2655124"/>
            </a:xfrm>
          </p:grpSpPr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75670810-231F-4A7B-8088-332003CD44C1}"/>
                  </a:ext>
                </a:extLst>
              </p:cNvPr>
              <p:cNvSpPr/>
              <p:nvPr/>
            </p:nvSpPr>
            <p:spPr>
              <a:xfrm rot="10800000">
                <a:off x="7448364" y="4614838"/>
                <a:ext cx="1540814" cy="1352346"/>
              </a:xfrm>
              <a:prstGeom prst="ellipse">
                <a:avLst/>
              </a:prstGeom>
              <a:solidFill>
                <a:srgbClr val="D3455B">
                  <a:alpha val="50196"/>
                </a:srgbClr>
              </a:solidFill>
              <a:ln>
                <a:solidFill>
                  <a:srgbClr val="D345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Ellipse 11">
                <a:extLst>
                  <a:ext uri="{FF2B5EF4-FFF2-40B4-BE49-F238E27FC236}">
                    <a16:creationId xmlns:a16="http://schemas.microsoft.com/office/drawing/2014/main" id="{DC646430-D0B5-4371-9956-57505418C213}"/>
                  </a:ext>
                </a:extLst>
              </p:cNvPr>
              <p:cNvSpPr/>
              <p:nvPr/>
            </p:nvSpPr>
            <p:spPr>
              <a:xfrm rot="5400000">
                <a:off x="7791167" y="4078013"/>
                <a:ext cx="894068" cy="795202"/>
              </a:xfrm>
              <a:prstGeom prst="ellipse">
                <a:avLst/>
              </a:prstGeom>
              <a:solidFill>
                <a:srgbClr val="788896">
                  <a:alpha val="50196"/>
                </a:srgbClr>
              </a:solidFill>
              <a:ln>
                <a:solidFill>
                  <a:srgbClr val="7888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Ellipse 13">
                <a:extLst>
                  <a:ext uri="{FF2B5EF4-FFF2-40B4-BE49-F238E27FC236}">
                    <a16:creationId xmlns:a16="http://schemas.microsoft.com/office/drawing/2014/main" id="{F8D34389-4E07-454E-85A8-528358E51560}"/>
                  </a:ext>
                </a:extLst>
              </p:cNvPr>
              <p:cNvSpPr/>
              <p:nvPr/>
            </p:nvSpPr>
            <p:spPr>
              <a:xfrm rot="16200000">
                <a:off x="9538262" y="5342787"/>
                <a:ext cx="1637909" cy="974056"/>
              </a:xfrm>
              <a:prstGeom prst="ellipse">
                <a:avLst/>
              </a:prstGeom>
              <a:solidFill>
                <a:srgbClr val="2C88D9">
                  <a:alpha val="50196"/>
                </a:srgbClr>
              </a:solidFill>
              <a:ln>
                <a:solidFill>
                  <a:srgbClr val="2C88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Ellipse 15">
                <a:extLst>
                  <a:ext uri="{FF2B5EF4-FFF2-40B4-BE49-F238E27FC236}">
                    <a16:creationId xmlns:a16="http://schemas.microsoft.com/office/drawing/2014/main" id="{BE489108-2CA4-45E7-969B-14BA13CBB61D}"/>
                  </a:ext>
                </a:extLst>
              </p:cNvPr>
              <p:cNvSpPr/>
              <p:nvPr/>
            </p:nvSpPr>
            <p:spPr>
              <a:xfrm>
                <a:off x="8950206" y="3999796"/>
                <a:ext cx="1839964" cy="894068"/>
              </a:xfrm>
              <a:prstGeom prst="ellipse">
                <a:avLst/>
              </a:prstGeom>
              <a:solidFill>
                <a:srgbClr val="F7C325">
                  <a:alpha val="50196"/>
                </a:srgbClr>
              </a:solidFill>
              <a:ln>
                <a:solidFill>
                  <a:srgbClr val="F7C32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Ellipse 17">
                <a:extLst>
                  <a:ext uri="{FF2B5EF4-FFF2-40B4-BE49-F238E27FC236}">
                    <a16:creationId xmlns:a16="http://schemas.microsoft.com/office/drawing/2014/main" id="{EF5F0CF2-D476-4ED4-B7E1-F72F90FAF163}"/>
                  </a:ext>
                </a:extLst>
              </p:cNvPr>
              <p:cNvSpPr/>
              <p:nvPr/>
            </p:nvSpPr>
            <p:spPr>
              <a:xfrm>
                <a:off x="6580079" y="4875883"/>
                <a:ext cx="1267577" cy="880498"/>
              </a:xfrm>
              <a:prstGeom prst="ellipse">
                <a:avLst/>
              </a:prstGeom>
              <a:solidFill>
                <a:srgbClr val="BD34D1">
                  <a:alpha val="50196"/>
                </a:srgbClr>
              </a:solidFill>
              <a:ln>
                <a:solidFill>
                  <a:srgbClr val="BD34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2411C8DC-0905-4D9C-B243-973D7ADCCC80}"/>
                  </a:ext>
                </a:extLst>
              </p:cNvPr>
              <p:cNvSpPr/>
              <p:nvPr/>
            </p:nvSpPr>
            <p:spPr>
              <a:xfrm>
                <a:off x="8637223" y="4698252"/>
                <a:ext cx="1397671" cy="1070651"/>
              </a:xfrm>
              <a:prstGeom prst="ellipse">
                <a:avLst/>
              </a:prstGeom>
              <a:solidFill>
                <a:srgbClr val="E8833A">
                  <a:alpha val="50196"/>
                </a:srgbClr>
              </a:solidFill>
              <a:ln>
                <a:solidFill>
                  <a:srgbClr val="E883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Ellipse 27">
                <a:extLst>
                  <a:ext uri="{FF2B5EF4-FFF2-40B4-BE49-F238E27FC236}">
                    <a16:creationId xmlns:a16="http://schemas.microsoft.com/office/drawing/2014/main" id="{266D6D0A-1BEB-4EEC-B4A4-E805FD7DC217}"/>
                  </a:ext>
                </a:extLst>
              </p:cNvPr>
              <p:cNvSpPr/>
              <p:nvPr/>
            </p:nvSpPr>
            <p:spPr>
              <a:xfrm>
                <a:off x="7850024" y="5749830"/>
                <a:ext cx="795202" cy="905090"/>
              </a:xfrm>
              <a:prstGeom prst="ellipse">
                <a:avLst/>
              </a:prstGeom>
              <a:solidFill>
                <a:srgbClr val="1AAE9F">
                  <a:alpha val="50196"/>
                </a:srgbClr>
              </a:solidFill>
              <a:ln>
                <a:solidFill>
                  <a:srgbClr val="1AAE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2" name="Espace réservé du contenu 2">
              <a:extLst>
                <a:ext uri="{FF2B5EF4-FFF2-40B4-BE49-F238E27FC236}">
                  <a16:creationId xmlns:a16="http://schemas.microsoft.com/office/drawing/2014/main" id="{E3371055-6AAC-4D47-BF26-A34F261E073A}"/>
                </a:ext>
              </a:extLst>
            </p:cNvPr>
            <p:cNvSpPr txBox="1">
              <a:spLocks/>
            </p:cNvSpPr>
            <p:nvPr/>
          </p:nvSpPr>
          <p:spPr>
            <a:xfrm>
              <a:off x="5958798" y="5880700"/>
              <a:ext cx="6233202" cy="655121"/>
            </a:xfrm>
            <a:prstGeom prst="rect">
              <a:avLst/>
            </a:prstGeom>
            <a:effectLst>
              <a:outerShdw blurRad="50800" dir="14400000">
                <a:srgbClr val="000000">
                  <a:alpha val="40000"/>
                </a:srgbClr>
              </a:outerShdw>
            </a:effectLst>
          </p:spPr>
          <p:txBody>
            <a:bodyPr vert="horz" lIns="91440" tIns="45720" rIns="91440" bIns="45720" rtlCol="0" anchor="ctr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-285750">
                <a:buFont typeface="Wingdings" panose="05000000000000000000" pitchFamily="2" charset="2"/>
                <a:buChar char="Ø"/>
              </a:pPr>
              <a:r>
                <a:rPr lang="fr-FR" b="1" dirty="0" err="1"/>
                <a:t>Let’s</a:t>
              </a:r>
              <a:r>
                <a:rPr lang="fr-FR" b="1" dirty="0"/>
                <a:t> </a:t>
              </a:r>
              <a:r>
                <a:rPr lang="fr-FR" b="1" dirty="0" err="1"/>
                <a:t>browse</a:t>
              </a:r>
              <a:r>
                <a:rPr lang="fr-FR" b="1" dirty="0"/>
                <a:t> </a:t>
              </a:r>
              <a:r>
                <a:rPr lang="fr-FR" b="1" dirty="0" err="1"/>
                <a:t>some</a:t>
              </a:r>
              <a:r>
                <a:rPr lang="fr-FR" b="1" dirty="0"/>
                <a:t> </a:t>
              </a:r>
              <a:r>
                <a:rPr lang="fr-FR" b="1" dirty="0">
                  <a:solidFill>
                    <a:srgbClr val="1AAE9F"/>
                  </a:solidFill>
                </a:rPr>
                <a:t>Customer-</a:t>
              </a:r>
              <a:r>
                <a:rPr lang="fr-FR" b="1" dirty="0" err="1">
                  <a:solidFill>
                    <a:srgbClr val="1AAE9F"/>
                  </a:solidFill>
                </a:rPr>
                <a:t>Centric</a:t>
              </a:r>
              <a:r>
                <a:rPr lang="fr-FR" b="1" dirty="0"/>
                <a:t> </a:t>
              </a:r>
              <a:r>
                <a:rPr lang="fr-FR" b="1" dirty="0" err="1"/>
                <a:t>features</a:t>
              </a:r>
              <a:r>
                <a:rPr lang="fr-FR" b="1" dirty="0"/>
                <a:t> !</a:t>
              </a:r>
            </a:p>
          </p:txBody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30C546AF-B0AB-4D2B-B89C-8CCEE7D0FE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5679" y="1287634"/>
            <a:ext cx="5812794" cy="163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913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B7EF40-861A-4DA7-8B54-6A4925077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640" y="294788"/>
            <a:ext cx="10571998" cy="970450"/>
          </a:xfrm>
        </p:spPr>
        <p:txBody>
          <a:bodyPr/>
          <a:lstStyle/>
          <a:p>
            <a:r>
              <a:rPr lang="fr-FR" dirty="0" err="1"/>
              <a:t>Build</a:t>
            </a:r>
            <a:r>
              <a:rPr lang="fr-FR" dirty="0"/>
              <a:t> </a:t>
            </a:r>
            <a:r>
              <a:rPr lang="fr-FR" dirty="0">
                <a:solidFill>
                  <a:srgbClr val="1AAE9F"/>
                </a:solidFill>
              </a:rPr>
              <a:t>Customer-</a:t>
            </a:r>
            <a:r>
              <a:rPr lang="fr-FR" dirty="0" err="1">
                <a:solidFill>
                  <a:srgbClr val="1AAE9F"/>
                </a:solidFill>
              </a:rPr>
              <a:t>Centric</a:t>
            </a:r>
            <a:r>
              <a:rPr lang="fr-FR" dirty="0">
                <a:solidFill>
                  <a:srgbClr val="1AAE9F"/>
                </a:solidFill>
              </a:rPr>
              <a:t> </a:t>
            </a:r>
            <a:r>
              <a:rPr lang="fr-FR" dirty="0" err="1"/>
              <a:t>Features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FF64B5-0C38-4CF9-B6A9-17F3B455F8FF}"/>
              </a:ext>
            </a:extLst>
          </p:cNvPr>
          <p:cNvSpPr txBox="1">
            <a:spLocks/>
          </p:cNvSpPr>
          <p:nvPr/>
        </p:nvSpPr>
        <p:spPr>
          <a:xfrm>
            <a:off x="120580" y="1753643"/>
            <a:ext cx="11414615" cy="49931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 err="1">
                <a:solidFill>
                  <a:srgbClr val="D3455B"/>
                </a:solidFill>
              </a:rPr>
              <a:t>Order-Centric</a:t>
            </a:r>
            <a:r>
              <a:rPr lang="fr-FR" dirty="0"/>
              <a:t> </a:t>
            </a:r>
            <a:r>
              <a:rPr lang="fr-FR" dirty="0" err="1"/>
              <a:t>datasets</a:t>
            </a:r>
            <a:r>
              <a:rPr lang="fr-FR" dirty="0"/>
              <a:t> enable </a:t>
            </a:r>
            <a:r>
              <a:rPr lang="fr-FR" dirty="0" err="1"/>
              <a:t>many</a:t>
            </a:r>
            <a:r>
              <a:rPr lang="fr-FR" dirty="0"/>
              <a:t> </a:t>
            </a:r>
            <a:r>
              <a:rPr lang="fr-FR" dirty="0" err="1"/>
              <a:t>calculation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groupby</a:t>
            </a:r>
            <a:r>
              <a:rPr lang="fr-FR" dirty="0"/>
              <a:t> and consolidation by merge.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b="1" dirty="0">
                <a:solidFill>
                  <a:srgbClr val="1AAE9F"/>
                </a:solidFill>
              </a:rPr>
              <a:t>Client-</a:t>
            </a:r>
            <a:r>
              <a:rPr lang="fr-FR" b="1" dirty="0" err="1">
                <a:solidFill>
                  <a:srgbClr val="1AAE9F"/>
                </a:solidFill>
              </a:rPr>
              <a:t>Centric</a:t>
            </a:r>
            <a:r>
              <a:rPr lang="fr-FR" dirty="0"/>
              <a:t> </a:t>
            </a:r>
            <a:r>
              <a:rPr lang="fr-FR" dirty="0" err="1"/>
              <a:t>features</a:t>
            </a:r>
            <a:r>
              <a:rPr lang="fr-FR" dirty="0"/>
              <a:t> are </a:t>
            </a:r>
            <a:r>
              <a:rPr lang="fr-FR" dirty="0" err="1"/>
              <a:t>derived</a:t>
            </a:r>
            <a:r>
              <a:rPr lang="fr-FR" dirty="0"/>
              <a:t> to </a:t>
            </a:r>
            <a:r>
              <a:rPr lang="fr-FR" dirty="0" err="1"/>
              <a:t>detail</a:t>
            </a:r>
            <a:r>
              <a:rPr lang="fr-FR" dirty="0"/>
              <a:t> the </a:t>
            </a:r>
            <a:r>
              <a:rPr lang="fr-FR" b="1" dirty="0"/>
              <a:t>« </a:t>
            </a:r>
            <a:r>
              <a:rPr lang="fr-FR" b="1" dirty="0" err="1"/>
              <a:t>Who</a:t>
            </a:r>
            <a:r>
              <a:rPr lang="fr-FR" b="1" dirty="0"/>
              <a:t> »</a:t>
            </a:r>
            <a:r>
              <a:rPr lang="fr-FR" dirty="0"/>
              <a:t> </a:t>
            </a:r>
            <a:r>
              <a:rPr lang="fr-FR" b="1" dirty="0"/>
              <a:t>: </a:t>
            </a:r>
            <a:r>
              <a:rPr lang="fr-FR" b="1" dirty="0" err="1"/>
              <a:t>Customers</a:t>
            </a:r>
            <a:r>
              <a:rPr lang="fr-FR" b="1" dirty="0"/>
              <a:t> Groups</a:t>
            </a:r>
            <a:r>
              <a:rPr lang="fr-FR" dirty="0"/>
              <a:t>, </a:t>
            </a:r>
            <a:r>
              <a:rPr lang="fr-FR" i="1" dirty="0"/>
              <a:t>by </a:t>
            </a:r>
            <a:r>
              <a:rPr lang="fr-FR" i="1" dirty="0" err="1"/>
              <a:t>studying</a:t>
            </a:r>
            <a:r>
              <a:rPr lang="fr-FR" i="1" dirty="0"/>
              <a:t> : </a:t>
            </a:r>
          </a:p>
          <a:p>
            <a:pPr lvl="1"/>
            <a:r>
              <a:rPr lang="fr-FR" b="1" dirty="0" err="1"/>
              <a:t>What</a:t>
            </a:r>
            <a:r>
              <a:rPr lang="fr-FR" b="1" dirty="0"/>
              <a:t> :</a:t>
            </a:r>
            <a:r>
              <a:rPr lang="fr-FR" dirty="0"/>
              <a:t> the </a:t>
            </a:r>
            <a:r>
              <a:rPr lang="fr-FR" dirty="0" err="1"/>
              <a:t>product</a:t>
            </a:r>
            <a:r>
              <a:rPr lang="fr-FR" dirty="0"/>
              <a:t>, </a:t>
            </a:r>
            <a:r>
              <a:rPr lang="fr-FR" dirty="0" err="1"/>
              <a:t>its</a:t>
            </a:r>
            <a:r>
              <a:rPr lang="fr-FR" dirty="0"/>
              <a:t> value and </a:t>
            </a:r>
            <a:r>
              <a:rPr lang="fr-FR" dirty="0" err="1"/>
              <a:t>price</a:t>
            </a:r>
            <a:r>
              <a:rPr lang="fr-FR" dirty="0"/>
              <a:t> </a:t>
            </a:r>
            <a:r>
              <a:rPr lang="fr-FR" i="1" dirty="0"/>
              <a:t>(the M </a:t>
            </a:r>
            <a:r>
              <a:rPr lang="fr-FR" i="1" dirty="0" err="1"/>
              <a:t>criteria</a:t>
            </a:r>
            <a:r>
              <a:rPr lang="fr-FR" i="1" dirty="0"/>
              <a:t> of RFM)</a:t>
            </a:r>
          </a:p>
          <a:p>
            <a:pPr lvl="2"/>
            <a:r>
              <a:rPr lang="fr-FR" dirty="0"/>
              <a:t>The </a:t>
            </a:r>
            <a:r>
              <a:rPr lang="fr-FR" dirty="0" err="1"/>
              <a:t>total_price</a:t>
            </a:r>
            <a:r>
              <a:rPr lang="fr-FR" dirty="0"/>
              <a:t> (&amp; </a:t>
            </a:r>
            <a:r>
              <a:rPr lang="fr-FR" dirty="0" err="1"/>
              <a:t>supported</a:t>
            </a:r>
            <a:r>
              <a:rPr lang="fr-FR" dirty="0"/>
              <a:t> </a:t>
            </a:r>
            <a:r>
              <a:rPr lang="fr-FR" dirty="0" err="1"/>
              <a:t>freight_percentage</a:t>
            </a:r>
            <a:r>
              <a:rPr lang="fr-FR" dirty="0"/>
              <a:t>)</a:t>
            </a:r>
          </a:p>
          <a:p>
            <a:pPr lvl="2"/>
            <a:r>
              <a:rPr lang="fr-FR" dirty="0"/>
              <a:t>The « </a:t>
            </a:r>
            <a:r>
              <a:rPr lang="fr-FR" dirty="0" err="1"/>
              <a:t>charm</a:t>
            </a:r>
            <a:r>
              <a:rPr lang="fr-FR" dirty="0"/>
              <a:t> </a:t>
            </a:r>
            <a:r>
              <a:rPr lang="fr-FR" dirty="0" err="1"/>
              <a:t>price</a:t>
            </a:r>
            <a:r>
              <a:rPr lang="fr-FR" dirty="0"/>
              <a:t> » </a:t>
            </a:r>
            <a:r>
              <a:rPr lang="fr-FR" i="1" dirty="0"/>
              <a:t>(</a:t>
            </a:r>
            <a:r>
              <a:rPr lang="fr-FR" i="1" dirty="0" err="1"/>
              <a:t>price</a:t>
            </a:r>
            <a:r>
              <a:rPr lang="fr-FR" i="1" dirty="0"/>
              <a:t> </a:t>
            </a:r>
            <a:r>
              <a:rPr lang="fr-FR" i="1" dirty="0" err="1"/>
              <a:t>with</a:t>
            </a:r>
            <a:r>
              <a:rPr lang="fr-FR" i="1" dirty="0"/>
              <a:t> a « 9, 99 or x90 » </a:t>
            </a:r>
            <a:r>
              <a:rPr lang="fr-FR" i="1" dirty="0" err="1"/>
              <a:t>termination</a:t>
            </a:r>
            <a:r>
              <a:rPr lang="fr-FR" i="1" dirty="0"/>
              <a:t>)</a:t>
            </a:r>
          </a:p>
          <a:p>
            <a:pPr lvl="2"/>
            <a:r>
              <a:rPr lang="fr-FR" dirty="0"/>
              <a:t>The </a:t>
            </a:r>
            <a:r>
              <a:rPr lang="fr-FR" dirty="0" err="1"/>
              <a:t>product</a:t>
            </a:r>
            <a:r>
              <a:rPr lang="fr-FR" dirty="0"/>
              <a:t> </a:t>
            </a:r>
            <a:r>
              <a:rPr lang="fr-FR" dirty="0" err="1"/>
              <a:t>category</a:t>
            </a:r>
            <a:r>
              <a:rPr lang="fr-FR" dirty="0"/>
              <a:t> </a:t>
            </a:r>
            <a:r>
              <a:rPr lang="fr-FR" i="1" dirty="0"/>
              <a:t>and </a:t>
            </a:r>
            <a:r>
              <a:rPr lang="fr-FR" i="1" dirty="0" err="1"/>
              <a:t>its</a:t>
            </a:r>
            <a:r>
              <a:rPr lang="fr-FR" i="1" dirty="0"/>
              <a:t> </a:t>
            </a:r>
            <a:r>
              <a:rPr lang="fr-FR" i="1" dirty="0" err="1"/>
              <a:t>caracteristics</a:t>
            </a:r>
            <a:r>
              <a:rPr lang="fr-FR" i="1" dirty="0"/>
              <a:t> : size, </a:t>
            </a:r>
            <a:r>
              <a:rPr lang="fr-FR" i="1" dirty="0" err="1"/>
              <a:t>weight</a:t>
            </a:r>
            <a:endParaRPr lang="fr-FR" i="1" dirty="0"/>
          </a:p>
          <a:p>
            <a:pPr lvl="1"/>
            <a:r>
              <a:rPr lang="fr-FR" b="1" dirty="0" err="1"/>
              <a:t>When</a:t>
            </a:r>
            <a:r>
              <a:rPr lang="fr-FR" dirty="0"/>
              <a:t> : the </a:t>
            </a:r>
            <a:r>
              <a:rPr lang="fr-FR" dirty="0" err="1"/>
              <a:t>purchase_time_zone</a:t>
            </a:r>
            <a:r>
              <a:rPr lang="fr-FR" dirty="0"/>
              <a:t> </a:t>
            </a:r>
            <a:r>
              <a:rPr lang="fr-FR" i="1" dirty="0"/>
              <a:t>(as a clustering of </a:t>
            </a:r>
            <a:r>
              <a:rPr lang="fr-FR" i="1" dirty="0" err="1"/>
              <a:t>purchase_dayofweek</a:t>
            </a:r>
            <a:r>
              <a:rPr lang="fr-FR" i="1" dirty="0"/>
              <a:t> &amp; </a:t>
            </a:r>
            <a:r>
              <a:rPr lang="fr-FR" i="1" dirty="0" err="1"/>
              <a:t>purchase</a:t>
            </a:r>
            <a:r>
              <a:rPr lang="fr-FR" i="1" dirty="0"/>
              <a:t> </a:t>
            </a:r>
            <a:r>
              <a:rPr lang="fr-FR" i="1" dirty="0" err="1"/>
              <a:t>hour</a:t>
            </a:r>
            <a:r>
              <a:rPr lang="fr-FR" i="1" dirty="0"/>
              <a:t>)</a:t>
            </a:r>
          </a:p>
          <a:p>
            <a:pPr lvl="1"/>
            <a:r>
              <a:rPr lang="fr-FR" b="1" dirty="0" err="1"/>
              <a:t>Why</a:t>
            </a:r>
            <a:r>
              <a:rPr lang="fr-FR" dirty="0"/>
              <a:t> :</a:t>
            </a:r>
          </a:p>
          <a:p>
            <a:pPr lvl="2"/>
            <a:r>
              <a:rPr lang="fr-FR" dirty="0"/>
              <a:t>the </a:t>
            </a:r>
            <a:r>
              <a:rPr lang="fr-FR" dirty="0" err="1"/>
              <a:t>Review</a:t>
            </a:r>
            <a:r>
              <a:rPr lang="fr-FR" dirty="0"/>
              <a:t> Scores and </a:t>
            </a:r>
            <a:r>
              <a:rPr lang="fr-FR" dirty="0" err="1"/>
              <a:t>especially</a:t>
            </a:r>
            <a:r>
              <a:rPr lang="fr-FR" dirty="0"/>
              <a:t> the </a:t>
            </a:r>
            <a:r>
              <a:rPr lang="fr-FR" dirty="0" err="1"/>
              <a:t>review_gap</a:t>
            </a:r>
            <a:r>
              <a:rPr lang="fr-FR" dirty="0"/>
              <a:t>, as </a:t>
            </a:r>
            <a:r>
              <a:rPr lang="fr-FR" dirty="0" err="1"/>
              <a:t>well</a:t>
            </a:r>
            <a:r>
              <a:rPr lang="fr-FR" dirty="0"/>
              <a:t> as the « </a:t>
            </a:r>
            <a:r>
              <a:rPr lang="fr-FR" dirty="0" err="1"/>
              <a:t>popularity</a:t>
            </a:r>
            <a:r>
              <a:rPr lang="fr-FR" dirty="0"/>
              <a:t> » of the </a:t>
            </a:r>
            <a:r>
              <a:rPr lang="fr-FR" dirty="0" err="1"/>
              <a:t>product</a:t>
            </a:r>
            <a:r>
              <a:rPr lang="fr-FR" dirty="0"/>
              <a:t> or </a:t>
            </a:r>
            <a:r>
              <a:rPr lang="fr-FR" dirty="0" err="1"/>
              <a:t>its</a:t>
            </a:r>
            <a:r>
              <a:rPr lang="fr-FR" dirty="0"/>
              <a:t> seller. </a:t>
            </a:r>
          </a:p>
          <a:p>
            <a:pPr lvl="2"/>
            <a:r>
              <a:rPr lang="fr-FR" dirty="0"/>
              <a:t>the </a:t>
            </a:r>
            <a:r>
              <a:rPr lang="fr-FR" dirty="0" err="1"/>
              <a:t>quality</a:t>
            </a:r>
            <a:r>
              <a:rPr lang="fr-FR" dirty="0"/>
              <a:t> of </a:t>
            </a:r>
            <a:r>
              <a:rPr lang="fr-FR" dirty="0" err="1"/>
              <a:t>product’s</a:t>
            </a:r>
            <a:r>
              <a:rPr lang="fr-FR" dirty="0"/>
              <a:t> description </a:t>
            </a:r>
            <a:r>
              <a:rPr lang="fr-FR" dirty="0" err="1"/>
              <a:t>may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part of the </a:t>
            </a:r>
            <a:r>
              <a:rPr lang="fr-FR" dirty="0" err="1"/>
              <a:t>customer</a:t>
            </a:r>
            <a:r>
              <a:rPr lang="fr-FR" dirty="0"/>
              <a:t> </a:t>
            </a:r>
            <a:r>
              <a:rPr lang="fr-FR" dirty="0" err="1"/>
              <a:t>purchase</a:t>
            </a:r>
            <a:r>
              <a:rPr lang="fr-FR" dirty="0"/>
              <a:t> </a:t>
            </a:r>
            <a:r>
              <a:rPr lang="fr-FR" dirty="0" err="1"/>
              <a:t>behavior</a:t>
            </a:r>
            <a:endParaRPr lang="fr-FR" dirty="0"/>
          </a:p>
          <a:p>
            <a:pPr lvl="1"/>
            <a:r>
              <a:rPr lang="fr-FR" b="1" dirty="0" err="1"/>
              <a:t>Where</a:t>
            </a:r>
            <a:r>
              <a:rPr lang="fr-FR" dirty="0"/>
              <a:t> : </a:t>
            </a:r>
            <a:r>
              <a:rPr lang="fr-FR" dirty="0" err="1"/>
              <a:t>despite</a:t>
            </a:r>
            <a:r>
              <a:rPr lang="fr-FR" dirty="0"/>
              <a:t> web </a:t>
            </a:r>
            <a:r>
              <a:rPr lang="fr-FR" dirty="0" err="1"/>
              <a:t>purchase</a:t>
            </a:r>
            <a:r>
              <a:rPr lang="fr-FR" dirty="0"/>
              <a:t>, Customer-Seller distance, </a:t>
            </a:r>
            <a:r>
              <a:rPr lang="fr-FR" dirty="0" err="1"/>
              <a:t>with</a:t>
            </a:r>
            <a:r>
              <a:rPr lang="fr-FR" dirty="0"/>
              <a:t> impact on Delivery time and </a:t>
            </a:r>
            <a:r>
              <a:rPr lang="fr-FR" dirty="0" err="1"/>
              <a:t>Freight</a:t>
            </a:r>
            <a:r>
              <a:rPr lang="fr-FR" dirty="0"/>
              <a:t> </a:t>
            </a:r>
            <a:r>
              <a:rPr lang="fr-FR" dirty="0" err="1"/>
              <a:t>cost</a:t>
            </a:r>
            <a:r>
              <a:rPr lang="fr-FR" dirty="0"/>
              <a:t>.</a:t>
            </a:r>
          </a:p>
          <a:p>
            <a:pPr lvl="2"/>
            <a:r>
              <a:rPr lang="en-US" dirty="0">
                <a:latin typeface="Inter"/>
              </a:rPr>
              <a:t>Note that ea</a:t>
            </a:r>
            <a:r>
              <a:rPr lang="en-US" b="0" i="0" dirty="0">
                <a:effectLst/>
                <a:latin typeface="Inter"/>
              </a:rPr>
              <a:t>ch item has the freight calculated accordingly to its measures  &amp; </a:t>
            </a:r>
            <a:r>
              <a:rPr lang="en-US" dirty="0">
                <a:latin typeface="Inter"/>
              </a:rPr>
              <a:t>freight value is </a:t>
            </a:r>
            <a:r>
              <a:rPr lang="en-US" dirty="0" err="1">
                <a:latin typeface="Inter"/>
              </a:rPr>
              <a:t>splitted</a:t>
            </a:r>
            <a:r>
              <a:rPr lang="en-US" dirty="0">
                <a:latin typeface="Inter"/>
              </a:rPr>
              <a:t> between items</a:t>
            </a:r>
            <a:endParaRPr lang="fr-FR" dirty="0">
              <a:latin typeface="Inter"/>
            </a:endParaRPr>
          </a:p>
          <a:p>
            <a:pPr lvl="1"/>
            <a:r>
              <a:rPr lang="fr-FR" b="1" dirty="0"/>
              <a:t>How</a:t>
            </a:r>
            <a:r>
              <a:rPr lang="fr-FR" dirty="0"/>
              <a:t> : the (main_)</a:t>
            </a:r>
            <a:r>
              <a:rPr lang="fr-FR" dirty="0" err="1"/>
              <a:t>payment_type</a:t>
            </a:r>
            <a:r>
              <a:rPr lang="fr-FR" dirty="0"/>
              <a:t>, the </a:t>
            </a:r>
            <a:r>
              <a:rPr lang="fr-FR" dirty="0" err="1"/>
              <a:t>payment</a:t>
            </a:r>
            <a:r>
              <a:rPr lang="fr-FR" dirty="0"/>
              <a:t> </a:t>
            </a:r>
            <a:r>
              <a:rPr lang="fr-FR" dirty="0" err="1"/>
              <a:t>installement</a:t>
            </a:r>
            <a:r>
              <a:rPr lang="fr-FR" dirty="0"/>
              <a:t> size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E5980FE-76E9-45BC-AE64-C81BB1834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0951" y="111183"/>
            <a:ext cx="2463689" cy="164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091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213641-03BC-4BCF-8FC0-90E539C2C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? </a:t>
            </a:r>
            <a:r>
              <a:rPr lang="fr-FR" dirty="0" err="1"/>
              <a:t>Datasets</a:t>
            </a:r>
            <a:r>
              <a:rPr lang="fr-FR" dirty="0"/>
              <a:t> </a:t>
            </a:r>
            <a:r>
              <a:rPr lang="fr-FR" dirty="0" err="1"/>
              <a:t>groupby</a:t>
            </a:r>
            <a:r>
              <a:rPr lang="fr-FR" dirty="0"/>
              <a:t> &amp; merge</a:t>
            </a:r>
            <a:endParaRPr lang="en-US" dirty="0"/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95E07ECF-0547-4F63-8ED9-F861FFF899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7412603"/>
              </p:ext>
            </p:extLst>
          </p:nvPr>
        </p:nvGraphicFramePr>
        <p:xfrm>
          <a:off x="3774548" y="5131293"/>
          <a:ext cx="633222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0740">
                  <a:extLst>
                    <a:ext uri="{9D8B030D-6E8A-4147-A177-3AD203B41FA5}">
                      <a16:colId xmlns:a16="http://schemas.microsoft.com/office/drawing/2014/main" val="986564437"/>
                    </a:ext>
                  </a:extLst>
                </a:gridCol>
                <a:gridCol w="2110740">
                  <a:extLst>
                    <a:ext uri="{9D8B030D-6E8A-4147-A177-3AD203B41FA5}">
                      <a16:colId xmlns:a16="http://schemas.microsoft.com/office/drawing/2014/main" val="3863368721"/>
                    </a:ext>
                  </a:extLst>
                </a:gridCol>
                <a:gridCol w="2110740">
                  <a:extLst>
                    <a:ext uri="{9D8B030D-6E8A-4147-A177-3AD203B41FA5}">
                      <a16:colId xmlns:a16="http://schemas.microsoft.com/office/drawing/2014/main" val="1685147987"/>
                    </a:ext>
                  </a:extLst>
                </a:gridCol>
              </a:tblGrid>
              <a:tr h="365044">
                <a:tc>
                  <a:txBody>
                    <a:bodyPr/>
                    <a:lstStyle/>
                    <a:p>
                      <a:r>
                        <a:rPr lang="fr-FR" dirty="0"/>
                        <a:t>Native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Native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763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09632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77F0F229-8AD9-4137-9D0D-E287CDAF23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4851578"/>
              </p:ext>
            </p:extLst>
          </p:nvPr>
        </p:nvGraphicFramePr>
        <p:xfrm>
          <a:off x="735607" y="3740580"/>
          <a:ext cx="105537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0740">
                  <a:extLst>
                    <a:ext uri="{9D8B030D-6E8A-4147-A177-3AD203B41FA5}">
                      <a16:colId xmlns:a16="http://schemas.microsoft.com/office/drawing/2014/main" val="986564437"/>
                    </a:ext>
                  </a:extLst>
                </a:gridCol>
                <a:gridCol w="2110740">
                  <a:extLst>
                    <a:ext uri="{9D8B030D-6E8A-4147-A177-3AD203B41FA5}">
                      <a16:colId xmlns:a16="http://schemas.microsoft.com/office/drawing/2014/main" val="3863368721"/>
                    </a:ext>
                  </a:extLst>
                </a:gridCol>
                <a:gridCol w="2110740">
                  <a:extLst>
                    <a:ext uri="{9D8B030D-6E8A-4147-A177-3AD203B41FA5}">
                      <a16:colId xmlns:a16="http://schemas.microsoft.com/office/drawing/2014/main" val="1685147987"/>
                    </a:ext>
                  </a:extLst>
                </a:gridCol>
                <a:gridCol w="2110740">
                  <a:extLst>
                    <a:ext uri="{9D8B030D-6E8A-4147-A177-3AD203B41FA5}">
                      <a16:colId xmlns:a16="http://schemas.microsoft.com/office/drawing/2014/main" val="1301517919"/>
                    </a:ext>
                  </a:extLst>
                </a:gridCol>
                <a:gridCol w="2110740">
                  <a:extLst>
                    <a:ext uri="{9D8B030D-6E8A-4147-A177-3AD203B41FA5}">
                      <a16:colId xmlns:a16="http://schemas.microsoft.com/office/drawing/2014/main" val="2499418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Native 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Native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New : </a:t>
                      </a:r>
                      <a:r>
                        <a:rPr lang="fr-FR" dirty="0" err="1"/>
                        <a:t>Sum</a:t>
                      </a:r>
                      <a:r>
                        <a:rPr lang="fr-FR" dirty="0"/>
                        <a:t> (a)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New : </a:t>
                      </a:r>
                      <a:r>
                        <a:rPr lang="fr-FR" dirty="0" err="1"/>
                        <a:t>Mean</a:t>
                      </a:r>
                      <a:r>
                        <a:rPr lang="fr-FR" dirty="0"/>
                        <a:t> (b)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763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09632"/>
                  </a:ext>
                </a:extLst>
              </a:tr>
            </a:tbl>
          </a:graphicData>
        </a:graphic>
      </p:graphicFrame>
      <p:cxnSp>
        <p:nvCxnSpPr>
          <p:cNvPr id="7" name="Connecteur : en angle 6">
            <a:extLst>
              <a:ext uri="{FF2B5EF4-FFF2-40B4-BE49-F238E27FC236}">
                <a16:creationId xmlns:a16="http://schemas.microsoft.com/office/drawing/2014/main" id="{F2BAFBFF-3B25-49F0-89D6-46F0540FE8B9}"/>
              </a:ext>
            </a:extLst>
          </p:cNvPr>
          <p:cNvCxnSpPr>
            <a:cxnSpLocks/>
            <a:stCxn id="4" idx="3"/>
            <a:endCxn id="5" idx="3"/>
          </p:cNvCxnSpPr>
          <p:nvPr/>
        </p:nvCxnSpPr>
        <p:spPr>
          <a:xfrm flipV="1">
            <a:off x="10106768" y="4111420"/>
            <a:ext cx="1182539" cy="1388173"/>
          </a:xfrm>
          <a:prstGeom prst="bentConnector3">
            <a:avLst>
              <a:gd name="adj1" fmla="val 1193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A8FB4124-3311-4176-A305-7E70A7BCC0D1}"/>
              </a:ext>
            </a:extLst>
          </p:cNvPr>
          <p:cNvSpPr txBox="1"/>
          <p:nvPr/>
        </p:nvSpPr>
        <p:spPr>
          <a:xfrm>
            <a:off x="5725231" y="4761961"/>
            <a:ext cx="5405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/>
              <a:t>items</a:t>
            </a:r>
            <a:endParaRPr lang="en-US" sz="105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788934E-ABF7-4ADA-B1B6-6AC3FCDDA10D}"/>
              </a:ext>
            </a:extLst>
          </p:cNvPr>
          <p:cNvSpPr txBox="1"/>
          <p:nvPr/>
        </p:nvSpPr>
        <p:spPr>
          <a:xfrm>
            <a:off x="3774548" y="3371248"/>
            <a:ext cx="6030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err="1"/>
              <a:t>orders</a:t>
            </a:r>
            <a:endParaRPr lang="en-US" sz="1050" dirty="0"/>
          </a:p>
        </p:txBody>
      </p:sp>
      <p:graphicFrame>
        <p:nvGraphicFramePr>
          <p:cNvPr id="14" name="Tableau 4">
            <a:extLst>
              <a:ext uri="{FF2B5EF4-FFF2-40B4-BE49-F238E27FC236}">
                <a16:creationId xmlns:a16="http://schemas.microsoft.com/office/drawing/2014/main" id="{43D5E7B0-BCD3-42DB-BD11-BEF43989D5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8781158"/>
              </p:ext>
            </p:extLst>
          </p:nvPr>
        </p:nvGraphicFramePr>
        <p:xfrm>
          <a:off x="267867" y="2088718"/>
          <a:ext cx="8352348" cy="735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058">
                  <a:extLst>
                    <a:ext uri="{9D8B030D-6E8A-4147-A177-3AD203B41FA5}">
                      <a16:colId xmlns:a16="http://schemas.microsoft.com/office/drawing/2014/main" val="986564437"/>
                    </a:ext>
                  </a:extLst>
                </a:gridCol>
                <a:gridCol w="1392058">
                  <a:extLst>
                    <a:ext uri="{9D8B030D-6E8A-4147-A177-3AD203B41FA5}">
                      <a16:colId xmlns:a16="http://schemas.microsoft.com/office/drawing/2014/main" val="3863368721"/>
                    </a:ext>
                  </a:extLst>
                </a:gridCol>
                <a:gridCol w="1392058">
                  <a:extLst>
                    <a:ext uri="{9D8B030D-6E8A-4147-A177-3AD203B41FA5}">
                      <a16:colId xmlns:a16="http://schemas.microsoft.com/office/drawing/2014/main" val="1685147987"/>
                    </a:ext>
                  </a:extLst>
                </a:gridCol>
                <a:gridCol w="1392058">
                  <a:extLst>
                    <a:ext uri="{9D8B030D-6E8A-4147-A177-3AD203B41FA5}">
                      <a16:colId xmlns:a16="http://schemas.microsoft.com/office/drawing/2014/main" val="2839762012"/>
                    </a:ext>
                  </a:extLst>
                </a:gridCol>
                <a:gridCol w="1392058">
                  <a:extLst>
                    <a:ext uri="{9D8B030D-6E8A-4147-A177-3AD203B41FA5}">
                      <a16:colId xmlns:a16="http://schemas.microsoft.com/office/drawing/2014/main" val="1696196187"/>
                    </a:ext>
                  </a:extLst>
                </a:gridCol>
                <a:gridCol w="1392058">
                  <a:extLst>
                    <a:ext uri="{9D8B030D-6E8A-4147-A177-3AD203B41FA5}">
                      <a16:colId xmlns:a16="http://schemas.microsoft.com/office/drawing/2014/main" val="1800794898"/>
                    </a:ext>
                  </a:extLst>
                </a:gridCol>
              </a:tblGrid>
              <a:tr h="365044">
                <a:tc>
                  <a:txBody>
                    <a:bodyPr/>
                    <a:lstStyle/>
                    <a:p>
                      <a:r>
                        <a:rPr lang="fr-FR" sz="1100" dirty="0"/>
                        <a:t>Native 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Native b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…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New :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New :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New :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763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09632"/>
                  </a:ext>
                </a:extLst>
              </a:tr>
            </a:tbl>
          </a:graphicData>
        </a:graphic>
      </p:graphicFrame>
      <p:sp>
        <p:nvSpPr>
          <p:cNvPr id="15" name="ZoneTexte 14">
            <a:extLst>
              <a:ext uri="{FF2B5EF4-FFF2-40B4-BE49-F238E27FC236}">
                <a16:creationId xmlns:a16="http://schemas.microsoft.com/office/drawing/2014/main" id="{5D31E689-1B2D-4FB0-9D1C-CF10B873F7F2}"/>
              </a:ext>
            </a:extLst>
          </p:cNvPr>
          <p:cNvSpPr txBox="1"/>
          <p:nvPr/>
        </p:nvSpPr>
        <p:spPr>
          <a:xfrm>
            <a:off x="2218552" y="1719386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err="1"/>
              <a:t>customers</a:t>
            </a:r>
            <a:endParaRPr lang="en-US" sz="1050" dirty="0"/>
          </a:p>
        </p:txBody>
      </p:sp>
      <p:cxnSp>
        <p:nvCxnSpPr>
          <p:cNvPr id="16" name="Connecteur : en angle 15">
            <a:extLst>
              <a:ext uri="{FF2B5EF4-FFF2-40B4-BE49-F238E27FC236}">
                <a16:creationId xmlns:a16="http://schemas.microsoft.com/office/drawing/2014/main" id="{6EAB540D-F8B7-410B-A182-50FFE94D9768}"/>
              </a:ext>
            </a:extLst>
          </p:cNvPr>
          <p:cNvCxnSpPr>
            <a:cxnSpLocks/>
            <a:stCxn id="5" idx="3"/>
            <a:endCxn id="14" idx="3"/>
          </p:cNvCxnSpPr>
          <p:nvPr/>
        </p:nvCxnSpPr>
        <p:spPr>
          <a:xfrm flipH="1" flipV="1">
            <a:off x="8620215" y="2456660"/>
            <a:ext cx="2669092" cy="1654760"/>
          </a:xfrm>
          <a:prstGeom prst="bentConnector3">
            <a:avLst>
              <a:gd name="adj1" fmla="val -85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927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177322-B9AA-4F08-8621-2C45D074D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1AAE9F"/>
                </a:solidFill>
              </a:rPr>
              <a:t>Customer-</a:t>
            </a:r>
            <a:r>
              <a:rPr lang="fr-FR" dirty="0" err="1">
                <a:solidFill>
                  <a:srgbClr val="1AAE9F"/>
                </a:solidFill>
              </a:rPr>
              <a:t>Centric</a:t>
            </a:r>
            <a:r>
              <a:rPr lang="fr-FR" dirty="0"/>
              <a:t> </a:t>
            </a:r>
            <a:r>
              <a:rPr lang="fr-FR" dirty="0" err="1"/>
              <a:t>features</a:t>
            </a:r>
            <a:r>
              <a:rPr lang="fr-FR" dirty="0"/>
              <a:t> : </a:t>
            </a:r>
            <a:r>
              <a:rPr lang="fr-FR" dirty="0" err="1"/>
              <a:t>overview</a:t>
            </a:r>
            <a:endParaRPr lang="en-US" dirty="0"/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C3CCC0E6-F2F5-47CA-BE5C-6E4AE11E5935}"/>
              </a:ext>
            </a:extLst>
          </p:cNvPr>
          <p:cNvGrpSpPr/>
          <p:nvPr/>
        </p:nvGrpSpPr>
        <p:grpSpPr>
          <a:xfrm>
            <a:off x="-97654" y="2988494"/>
            <a:ext cx="5419753" cy="1461166"/>
            <a:chOff x="-78270" y="3035998"/>
            <a:chExt cx="5419753" cy="1461166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AE8D56E-2A82-40A1-B796-96DDB9457AD5}"/>
                </a:ext>
              </a:extLst>
            </p:cNvPr>
            <p:cNvSpPr/>
            <p:nvPr/>
          </p:nvSpPr>
          <p:spPr>
            <a:xfrm rot="11579535">
              <a:off x="3251710" y="3035998"/>
              <a:ext cx="2089773" cy="1325994"/>
            </a:xfrm>
            <a:prstGeom prst="ellipse">
              <a:avLst/>
            </a:prstGeom>
            <a:solidFill>
              <a:srgbClr val="D3455B"/>
            </a:solidFill>
            <a:ln>
              <a:solidFill>
                <a:srgbClr val="D345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8F7A32BD-EB0B-4F72-A157-FD5404AA74D8}"/>
                </a:ext>
              </a:extLst>
            </p:cNvPr>
            <p:cNvSpPr txBox="1"/>
            <p:nvPr/>
          </p:nvSpPr>
          <p:spPr>
            <a:xfrm>
              <a:off x="3679309" y="3086736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err="1"/>
                <a:t>orders</a:t>
              </a:r>
              <a:endParaRPr lang="en-US" b="1" dirty="0"/>
            </a:p>
          </p:txBody>
        </p:sp>
        <p:pic>
          <p:nvPicPr>
            <p:cNvPr id="52" name="Image 51">
              <a:extLst>
                <a:ext uri="{FF2B5EF4-FFF2-40B4-BE49-F238E27FC236}">
                  <a16:creationId xmlns:a16="http://schemas.microsoft.com/office/drawing/2014/main" id="{98D6734F-B36E-4756-9034-C4EB3F1E4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3768735" y="3435887"/>
              <a:ext cx="715357" cy="711124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A4F0FCF-ACF5-4C83-9B78-F8824674BB2C}"/>
                </a:ext>
              </a:extLst>
            </p:cNvPr>
            <p:cNvSpPr/>
            <p:nvPr/>
          </p:nvSpPr>
          <p:spPr>
            <a:xfrm>
              <a:off x="-78270" y="3112169"/>
              <a:ext cx="3334880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b="1" dirty="0"/>
                <a:t>When : </a:t>
              </a:r>
              <a:r>
                <a:rPr lang="en-US" sz="1400" b="1" u="sng" dirty="0" err="1">
                  <a:solidFill>
                    <a:srgbClr val="D3455B"/>
                  </a:solidFill>
                </a:rPr>
                <a:t>purchase_time_zone_cat</a:t>
              </a:r>
              <a:endParaRPr lang="en-US" sz="1400" b="1" u="sng" dirty="0">
                <a:solidFill>
                  <a:srgbClr val="D3455B"/>
                </a:solidFill>
              </a:endParaRPr>
            </a:p>
            <a:p>
              <a:pPr algn="r"/>
              <a:r>
                <a:rPr lang="en-US" sz="1400" i="1" dirty="0" err="1">
                  <a:solidFill>
                    <a:srgbClr val="D3455B"/>
                  </a:solidFill>
                </a:rPr>
                <a:t>order_purchase_dayofweek</a:t>
              </a:r>
              <a:endParaRPr lang="en-US" sz="1400" i="1" dirty="0">
                <a:solidFill>
                  <a:srgbClr val="D3455B"/>
                </a:solidFill>
              </a:endParaRPr>
            </a:p>
            <a:p>
              <a:pPr algn="r"/>
              <a:r>
                <a:rPr lang="en-US" sz="1400" i="1" dirty="0" err="1">
                  <a:solidFill>
                    <a:srgbClr val="D3455B"/>
                  </a:solidFill>
                </a:rPr>
                <a:t>order_purchase_hour</a:t>
              </a:r>
              <a:endParaRPr lang="en-US" sz="1400" i="1" dirty="0">
                <a:solidFill>
                  <a:srgbClr val="D3455B"/>
                </a:solidFill>
              </a:endParaRPr>
            </a:p>
            <a:p>
              <a:pPr algn="r"/>
              <a:r>
                <a:rPr lang="en-US" sz="1400" i="1" dirty="0" err="1">
                  <a:solidFill>
                    <a:srgbClr val="D3455B"/>
                  </a:solidFill>
                </a:rPr>
                <a:t>delivery_vs_estimated</a:t>
              </a:r>
              <a:r>
                <a:rPr lang="en-US" sz="1400" i="1" dirty="0">
                  <a:solidFill>
                    <a:srgbClr val="D3455B"/>
                  </a:solidFill>
                </a:rPr>
                <a:t>*</a:t>
              </a:r>
            </a:p>
            <a:p>
              <a:pPr algn="r"/>
              <a:r>
                <a:rPr lang="fr-FR" sz="1400" i="1" dirty="0" err="1">
                  <a:solidFill>
                    <a:srgbClr val="D3455B"/>
                  </a:solidFill>
                </a:rPr>
                <a:t>estimated_delivery_time</a:t>
              </a:r>
              <a:r>
                <a:rPr lang="fr-FR" sz="1400" i="1" dirty="0">
                  <a:solidFill>
                    <a:srgbClr val="D3455B"/>
                  </a:solidFill>
                </a:rPr>
                <a:t> </a:t>
              </a:r>
              <a:r>
                <a:rPr lang="fr-FR" sz="1400" i="1" dirty="0" err="1">
                  <a:solidFill>
                    <a:srgbClr val="D3455B"/>
                  </a:solidFill>
                </a:rPr>
                <a:t>effective_delivery_time</a:t>
              </a:r>
              <a:endParaRPr lang="en-US" sz="1400" i="1" dirty="0">
                <a:solidFill>
                  <a:srgbClr val="D3455B"/>
                </a:solidFill>
              </a:endParaRPr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CD96C37-ECB5-4868-8CAF-80868AB31BEC}"/>
              </a:ext>
            </a:extLst>
          </p:cNvPr>
          <p:cNvGrpSpPr/>
          <p:nvPr/>
        </p:nvGrpSpPr>
        <p:grpSpPr>
          <a:xfrm>
            <a:off x="348404" y="4128709"/>
            <a:ext cx="4973649" cy="2089773"/>
            <a:chOff x="301086" y="4129728"/>
            <a:chExt cx="4973649" cy="2089773"/>
          </a:xfrm>
        </p:grpSpPr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35149DF7-0BDE-4819-888E-3D0DE3E16C61}"/>
                </a:ext>
              </a:extLst>
            </p:cNvPr>
            <p:cNvSpPr/>
            <p:nvPr/>
          </p:nvSpPr>
          <p:spPr>
            <a:xfrm rot="18777061">
              <a:off x="3566851" y="4511618"/>
              <a:ext cx="2089773" cy="1325994"/>
            </a:xfrm>
            <a:prstGeom prst="ellipse">
              <a:avLst/>
            </a:prstGeom>
            <a:solidFill>
              <a:srgbClr val="BD34D1"/>
            </a:solidFill>
            <a:ln>
              <a:solidFill>
                <a:srgbClr val="BD34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58CEDE13-D58D-46B0-AE1C-9CA2AEF3DAB1}"/>
                </a:ext>
              </a:extLst>
            </p:cNvPr>
            <p:cNvSpPr txBox="1"/>
            <p:nvPr/>
          </p:nvSpPr>
          <p:spPr>
            <a:xfrm>
              <a:off x="4064096" y="4712607"/>
              <a:ext cx="1024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err="1"/>
                <a:t>reviews</a:t>
              </a:r>
              <a:endParaRPr lang="en-US" b="1" dirty="0"/>
            </a:p>
          </p:txBody>
        </p:sp>
        <p:pic>
          <p:nvPicPr>
            <p:cNvPr id="42" name="Image 41">
              <a:extLst>
                <a:ext uri="{FF2B5EF4-FFF2-40B4-BE49-F238E27FC236}">
                  <a16:creationId xmlns:a16="http://schemas.microsoft.com/office/drawing/2014/main" id="{C60A0801-4FDE-4A73-A7F2-5019BD3508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4157916" y="5034281"/>
              <a:ext cx="796676" cy="655253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FF9BF08-0C13-4177-84BD-C30469388199}"/>
                </a:ext>
              </a:extLst>
            </p:cNvPr>
            <p:cNvSpPr/>
            <p:nvPr/>
          </p:nvSpPr>
          <p:spPr>
            <a:xfrm>
              <a:off x="301086" y="4790320"/>
              <a:ext cx="3506542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b="1" dirty="0"/>
                <a:t>Why : </a:t>
              </a:r>
              <a:r>
                <a:rPr lang="en-US" sz="1400" b="1" u="sng" dirty="0" err="1">
                  <a:solidFill>
                    <a:srgbClr val="BD34D1"/>
                  </a:solidFill>
                </a:rPr>
                <a:t>product_review_mean</a:t>
              </a:r>
              <a:r>
                <a:rPr lang="en-US" sz="1400" b="1" u="sng" dirty="0">
                  <a:solidFill>
                    <a:srgbClr val="BD34D1"/>
                  </a:solidFill>
                </a:rPr>
                <a:t>*</a:t>
              </a:r>
            </a:p>
            <a:p>
              <a:pPr algn="r"/>
              <a:r>
                <a:rPr lang="en-US" sz="1400" i="1" dirty="0" err="1">
                  <a:solidFill>
                    <a:srgbClr val="BD34D1"/>
                  </a:solidFill>
                </a:rPr>
                <a:t>product_review_count</a:t>
              </a:r>
              <a:endParaRPr lang="en-US" sz="1400" i="1" dirty="0">
                <a:solidFill>
                  <a:srgbClr val="BD34D1"/>
                </a:solidFill>
              </a:endParaRPr>
            </a:p>
            <a:p>
              <a:pPr algn="r"/>
              <a:r>
                <a:rPr lang="en-US" sz="1400" i="1" dirty="0" err="1">
                  <a:solidFill>
                    <a:srgbClr val="BD34D1"/>
                  </a:solidFill>
                </a:rPr>
                <a:t>customer_review_count</a:t>
              </a:r>
              <a:endParaRPr lang="en-US" sz="1400" i="1" dirty="0">
                <a:solidFill>
                  <a:srgbClr val="BD34D1"/>
                </a:solidFill>
              </a:endParaRPr>
            </a:p>
            <a:p>
              <a:pPr algn="r"/>
              <a:r>
                <a:rPr lang="en-US" sz="1400" b="1" dirty="0"/>
                <a:t>How : </a:t>
              </a:r>
              <a:r>
                <a:rPr lang="en-US" sz="1400" b="1" u="sng" dirty="0" err="1">
                  <a:solidFill>
                    <a:srgbClr val="BD34D1"/>
                  </a:solidFill>
                </a:rPr>
                <a:t>review_gap</a:t>
              </a:r>
              <a:r>
                <a:rPr lang="en-US" sz="1400" b="1" u="sng" dirty="0">
                  <a:solidFill>
                    <a:srgbClr val="BD34D1"/>
                  </a:solidFill>
                </a:rPr>
                <a:t>*</a:t>
              </a:r>
            </a:p>
            <a:p>
              <a:pPr algn="r"/>
              <a:r>
                <a:rPr lang="en-US" sz="1400" i="1" dirty="0" err="1">
                  <a:solidFill>
                    <a:srgbClr val="BD34D1"/>
                  </a:solidFill>
                </a:rPr>
                <a:t>review_answer_delay</a:t>
              </a:r>
              <a:r>
                <a:rPr lang="en-US" sz="1400" i="1" dirty="0">
                  <a:solidFill>
                    <a:srgbClr val="BD34D1"/>
                  </a:solidFill>
                </a:rPr>
                <a:t>*</a:t>
              </a:r>
            </a:p>
            <a:p>
              <a:pPr algn="r"/>
              <a:r>
                <a:rPr lang="en-US" sz="1400" i="1" dirty="0" err="1">
                  <a:solidFill>
                    <a:srgbClr val="BD34D1"/>
                  </a:solidFill>
                </a:rPr>
                <a:t>customer_review_mean</a:t>
              </a:r>
              <a:endParaRPr lang="en-US" sz="1400" i="1" dirty="0">
                <a:solidFill>
                  <a:srgbClr val="BD34D1"/>
                </a:solidFill>
              </a:endParaRPr>
            </a:p>
          </p:txBody>
        </p:sp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42ADDB90-E698-4A82-8B52-3F20AD6E2721}"/>
              </a:ext>
            </a:extLst>
          </p:cNvPr>
          <p:cNvGrpSpPr/>
          <p:nvPr/>
        </p:nvGrpSpPr>
        <p:grpSpPr>
          <a:xfrm>
            <a:off x="5483046" y="4551055"/>
            <a:ext cx="3503708" cy="2358220"/>
            <a:chOff x="5508464" y="4630865"/>
            <a:chExt cx="3503708" cy="2358220"/>
          </a:xfrm>
        </p:grpSpPr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710E4DF1-23BC-490C-9E6D-8B21FE2B7F08}"/>
                </a:ext>
              </a:extLst>
            </p:cNvPr>
            <p:cNvSpPr/>
            <p:nvPr/>
          </p:nvSpPr>
          <p:spPr>
            <a:xfrm rot="15287207">
              <a:off x="5126574" y="5012755"/>
              <a:ext cx="2089773" cy="1325994"/>
            </a:xfrm>
            <a:prstGeom prst="ellipse">
              <a:avLst/>
            </a:prstGeom>
            <a:solidFill>
              <a:srgbClr val="2C88D9"/>
            </a:solidFill>
            <a:ln>
              <a:solidFill>
                <a:srgbClr val="2C88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B31E17A3-F41D-4B0E-B5AE-B386ACA94074}"/>
                </a:ext>
              </a:extLst>
            </p:cNvPr>
            <p:cNvSpPr txBox="1"/>
            <p:nvPr/>
          </p:nvSpPr>
          <p:spPr>
            <a:xfrm>
              <a:off x="5600938" y="5019305"/>
              <a:ext cx="11079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Sellers &amp;</a:t>
              </a:r>
            </a:p>
            <a:p>
              <a:r>
                <a:rPr lang="fr-FR" b="1" dirty="0" err="1"/>
                <a:t>geoloc</a:t>
              </a:r>
              <a:endParaRPr lang="en-US" b="1" dirty="0"/>
            </a:p>
          </p:txBody>
        </p:sp>
        <p:pic>
          <p:nvPicPr>
            <p:cNvPr id="43" name="Image 42">
              <a:extLst>
                <a:ext uri="{FF2B5EF4-FFF2-40B4-BE49-F238E27FC236}">
                  <a16:creationId xmlns:a16="http://schemas.microsoft.com/office/drawing/2014/main" id="{C1113912-0194-4CEE-98AB-34D687DF2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5987726" y="5723842"/>
              <a:ext cx="663308" cy="632928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5B1110-CC01-4569-81CD-FC09541ABB99}"/>
                </a:ext>
              </a:extLst>
            </p:cNvPr>
            <p:cNvSpPr/>
            <p:nvPr/>
          </p:nvSpPr>
          <p:spPr>
            <a:xfrm>
              <a:off x="6667958" y="5604090"/>
              <a:ext cx="2344214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b="1" dirty="0"/>
                <a:t>Where : </a:t>
              </a:r>
              <a:r>
                <a:rPr lang="en-US" sz="1400" b="1" u="sng" dirty="0" err="1">
                  <a:solidFill>
                    <a:srgbClr val="2C88D9"/>
                  </a:solidFill>
                </a:rPr>
                <a:t>cust_sell_dist</a:t>
              </a:r>
              <a:r>
                <a:rPr lang="en-US" sz="1400" b="1" u="sng" dirty="0">
                  <a:solidFill>
                    <a:srgbClr val="2C88D9"/>
                  </a:solidFill>
                </a:rPr>
                <a:t>*</a:t>
              </a:r>
            </a:p>
            <a:p>
              <a:pPr algn="r"/>
              <a:r>
                <a:rPr lang="en-US" sz="1400" i="1" dirty="0" err="1">
                  <a:solidFill>
                    <a:srgbClr val="2C88D9"/>
                  </a:solidFill>
                </a:rPr>
                <a:t>seller_city</a:t>
              </a:r>
              <a:r>
                <a:rPr lang="en-US" sz="1400" i="1" dirty="0">
                  <a:solidFill>
                    <a:srgbClr val="2C88D9"/>
                  </a:solidFill>
                </a:rPr>
                <a:t> &amp;state</a:t>
              </a:r>
            </a:p>
            <a:p>
              <a:pPr algn="r"/>
              <a:r>
                <a:rPr lang="en-US" sz="1400" i="1" dirty="0" err="1">
                  <a:solidFill>
                    <a:srgbClr val="2C88D9"/>
                  </a:solidFill>
                </a:rPr>
                <a:t>customer_city</a:t>
              </a:r>
              <a:r>
                <a:rPr lang="en-US" sz="1400" i="1" dirty="0">
                  <a:solidFill>
                    <a:srgbClr val="2C88D9"/>
                  </a:solidFill>
                </a:rPr>
                <a:t> &amp; state</a:t>
              </a:r>
            </a:p>
            <a:p>
              <a:pPr algn="r"/>
              <a:r>
                <a:rPr lang="en-US" sz="1400" b="1" dirty="0"/>
                <a:t>Why : </a:t>
              </a:r>
              <a:r>
                <a:rPr lang="en-US" sz="1400" i="1" dirty="0" err="1">
                  <a:solidFill>
                    <a:srgbClr val="2C88D9"/>
                  </a:solidFill>
                </a:rPr>
                <a:t>seller_sales_count</a:t>
              </a:r>
              <a:endParaRPr lang="en-US" sz="1400" i="1" dirty="0">
                <a:solidFill>
                  <a:srgbClr val="2C88D9"/>
                </a:solidFill>
              </a:endParaRPr>
            </a:p>
            <a:p>
              <a:pPr algn="r"/>
              <a:r>
                <a:rPr lang="en-US" sz="1400" i="1" dirty="0" err="1">
                  <a:solidFill>
                    <a:srgbClr val="2C88D9"/>
                  </a:solidFill>
                </a:rPr>
                <a:t>seller_revenue</a:t>
              </a:r>
              <a:endParaRPr lang="en-US" sz="1400" i="1" dirty="0">
                <a:solidFill>
                  <a:srgbClr val="2C88D9"/>
                </a:solidFill>
              </a:endParaRPr>
            </a:p>
            <a:p>
              <a:pPr algn="r"/>
              <a:r>
                <a:rPr lang="en-US" sz="1400" i="1" dirty="0" err="1">
                  <a:solidFill>
                    <a:srgbClr val="2C88D9"/>
                  </a:solidFill>
                </a:rPr>
                <a:t>seller_main_product_cat</a:t>
              </a:r>
              <a:endParaRPr lang="en-US" sz="1400" i="1" dirty="0">
                <a:solidFill>
                  <a:srgbClr val="2C88D9"/>
                </a:solidFill>
              </a:endParaRPr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83B20C85-B14F-4A00-9806-90218DC11ADC}"/>
              </a:ext>
            </a:extLst>
          </p:cNvPr>
          <p:cNvGrpSpPr/>
          <p:nvPr/>
        </p:nvGrpSpPr>
        <p:grpSpPr>
          <a:xfrm>
            <a:off x="1518311" y="1659231"/>
            <a:ext cx="4711413" cy="2089773"/>
            <a:chOff x="1518311" y="1659231"/>
            <a:chExt cx="4711413" cy="2089773"/>
          </a:xfrm>
        </p:grpSpPr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2C054608-9D2C-416A-871D-4563ABF56A17}"/>
                </a:ext>
              </a:extLst>
            </p:cNvPr>
            <p:cNvSpPr/>
            <p:nvPr/>
          </p:nvSpPr>
          <p:spPr>
            <a:xfrm rot="4473680">
              <a:off x="4521840" y="2041121"/>
              <a:ext cx="2089773" cy="1325994"/>
            </a:xfrm>
            <a:prstGeom prst="ellipse">
              <a:avLst/>
            </a:prstGeom>
            <a:solidFill>
              <a:srgbClr val="788896"/>
            </a:solidFill>
            <a:ln>
              <a:solidFill>
                <a:srgbClr val="7888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91C5F64A-5135-44AC-B105-DDF813AC4F42}"/>
                </a:ext>
              </a:extLst>
            </p:cNvPr>
            <p:cNvSpPr txBox="1"/>
            <p:nvPr/>
          </p:nvSpPr>
          <p:spPr>
            <a:xfrm>
              <a:off x="4864436" y="2069801"/>
              <a:ext cx="12987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err="1"/>
                <a:t>payments</a:t>
              </a:r>
              <a:endParaRPr lang="en-US" b="1" dirty="0"/>
            </a:p>
          </p:txBody>
        </p:sp>
        <p:pic>
          <p:nvPicPr>
            <p:cNvPr id="41" name="Image 40">
              <a:extLst>
                <a:ext uri="{FF2B5EF4-FFF2-40B4-BE49-F238E27FC236}">
                  <a16:creationId xmlns:a16="http://schemas.microsoft.com/office/drawing/2014/main" id="{80E749F5-6D1D-4FE2-BD0D-DDD941F2F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015954" y="2423451"/>
              <a:ext cx="926751" cy="67536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C943459-98F9-4D1A-8C2C-7EB5CE4DC4AE}"/>
                </a:ext>
              </a:extLst>
            </p:cNvPr>
            <p:cNvSpPr/>
            <p:nvPr/>
          </p:nvSpPr>
          <p:spPr>
            <a:xfrm>
              <a:off x="1518311" y="1755450"/>
              <a:ext cx="3345623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b="1" dirty="0"/>
                <a:t>How :</a:t>
              </a:r>
              <a:r>
                <a:rPr lang="en-US" sz="1400" dirty="0">
                  <a:solidFill>
                    <a:srgbClr val="788896"/>
                  </a:solidFill>
                </a:rPr>
                <a:t> </a:t>
              </a:r>
              <a:r>
                <a:rPr lang="en-US" sz="1400" b="1" u="sng" dirty="0" err="1">
                  <a:solidFill>
                    <a:srgbClr val="788896"/>
                  </a:solidFill>
                </a:rPr>
                <a:t>main_payment_type</a:t>
              </a:r>
              <a:r>
                <a:rPr lang="en-US" sz="1400" b="1" u="sng" dirty="0">
                  <a:solidFill>
                    <a:srgbClr val="788896"/>
                  </a:solidFill>
                </a:rPr>
                <a:t>(_cat)</a:t>
              </a:r>
            </a:p>
            <a:p>
              <a:pPr algn="r"/>
              <a:r>
                <a:rPr lang="en-US" sz="1400" i="1" dirty="0" err="1">
                  <a:solidFill>
                    <a:srgbClr val="788896"/>
                  </a:solidFill>
                </a:rPr>
                <a:t>payment_installments_size</a:t>
              </a:r>
              <a:r>
                <a:rPr lang="en-US" sz="1400" i="1" dirty="0">
                  <a:solidFill>
                    <a:srgbClr val="788896"/>
                  </a:solidFill>
                </a:rPr>
                <a:t>(_cat)</a:t>
              </a:r>
            </a:p>
            <a:p>
              <a:pPr algn="r"/>
              <a:r>
                <a:rPr lang="en-US" sz="1400" i="1" dirty="0" err="1">
                  <a:solidFill>
                    <a:srgbClr val="788896"/>
                  </a:solidFill>
                </a:rPr>
                <a:t>payment_sequence_size</a:t>
              </a:r>
              <a:r>
                <a:rPr lang="en-US" sz="1400" i="1" dirty="0">
                  <a:solidFill>
                    <a:srgbClr val="788896"/>
                  </a:solidFill>
                </a:rPr>
                <a:t>(_cat)</a:t>
              </a:r>
            </a:p>
            <a:p>
              <a:pPr algn="r"/>
              <a:r>
                <a:rPr lang="en-US" sz="1400" b="1" dirty="0"/>
                <a:t>What :</a:t>
              </a:r>
              <a:r>
                <a:rPr lang="en-US" sz="1400" b="1" dirty="0">
                  <a:solidFill>
                    <a:srgbClr val="788896"/>
                  </a:solidFill>
                </a:rPr>
                <a:t> </a:t>
              </a:r>
              <a:r>
                <a:rPr lang="en-US" sz="1400" b="1" dirty="0" err="1">
                  <a:solidFill>
                    <a:srgbClr val="788896"/>
                  </a:solidFill>
                </a:rPr>
                <a:t>payment_total</a:t>
              </a:r>
              <a:r>
                <a:rPr lang="en-US" sz="1400" b="1" dirty="0">
                  <a:solidFill>
                    <a:srgbClr val="788896"/>
                  </a:solidFill>
                </a:rPr>
                <a:t>*</a:t>
              </a:r>
            </a:p>
            <a:p>
              <a:pPr algn="r"/>
              <a:r>
                <a:rPr lang="en-US" sz="1400" i="1" dirty="0" err="1">
                  <a:solidFill>
                    <a:srgbClr val="788896"/>
                  </a:solidFill>
                </a:rPr>
                <a:t>main_payment_value</a:t>
              </a:r>
              <a:endParaRPr lang="en-US" sz="1400" i="1" dirty="0">
                <a:solidFill>
                  <a:srgbClr val="788896"/>
                </a:solidFill>
              </a:endParaRPr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12D3F016-67B5-4644-A84F-A9361CD44EEF}"/>
              </a:ext>
            </a:extLst>
          </p:cNvPr>
          <p:cNvGrpSpPr/>
          <p:nvPr/>
        </p:nvGrpSpPr>
        <p:grpSpPr>
          <a:xfrm>
            <a:off x="6071757" y="1749457"/>
            <a:ext cx="4390936" cy="2080563"/>
            <a:chOff x="6072352" y="1643149"/>
            <a:chExt cx="4390936" cy="2080563"/>
          </a:xfrm>
        </p:grpSpPr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D260994E-BCA1-4011-B8EB-F2A33CCE4C50}"/>
                </a:ext>
              </a:extLst>
            </p:cNvPr>
            <p:cNvSpPr/>
            <p:nvPr/>
          </p:nvSpPr>
          <p:spPr>
            <a:xfrm rot="19587551">
              <a:off x="6072352" y="2397718"/>
              <a:ext cx="2089773" cy="1325994"/>
            </a:xfrm>
            <a:prstGeom prst="ellipse">
              <a:avLst/>
            </a:prstGeom>
            <a:solidFill>
              <a:srgbClr val="F7C325"/>
            </a:solidFill>
            <a:ln>
              <a:solidFill>
                <a:srgbClr val="F7C3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FF1849C4-A45E-4369-8D7E-0BC29B88E255}"/>
                </a:ext>
              </a:extLst>
            </p:cNvPr>
            <p:cNvSpPr txBox="1"/>
            <p:nvPr/>
          </p:nvSpPr>
          <p:spPr>
            <a:xfrm>
              <a:off x="6667097" y="2481301"/>
              <a:ext cx="1178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err="1"/>
                <a:t>products</a:t>
              </a:r>
              <a:endParaRPr lang="en-US" b="1" dirty="0"/>
            </a:p>
          </p:txBody>
        </p:sp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130B437A-2F95-438A-8B6E-D76A5236782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grayscl/>
            </a:blip>
            <a:stretch>
              <a:fillRect/>
            </a:stretch>
          </p:blipFill>
          <p:spPr>
            <a:xfrm>
              <a:off x="6393663" y="2841151"/>
              <a:ext cx="759082" cy="710074"/>
            </a:xfrm>
            <a:prstGeom prst="rect">
              <a:avLst/>
            </a:prstGeom>
          </p:spPr>
        </p:pic>
        <p:pic>
          <p:nvPicPr>
            <p:cNvPr id="54" name="Image 53">
              <a:extLst>
                <a:ext uri="{FF2B5EF4-FFF2-40B4-BE49-F238E27FC236}">
                  <a16:creationId xmlns:a16="http://schemas.microsoft.com/office/drawing/2014/main" id="{D5E64795-93F1-4C82-9336-A5672C242D4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grayscl/>
            </a:blip>
            <a:stretch>
              <a:fillRect/>
            </a:stretch>
          </p:blipFill>
          <p:spPr>
            <a:xfrm>
              <a:off x="7224162" y="2836801"/>
              <a:ext cx="759082" cy="728256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EC719FA-7321-4327-AF5F-8F3627013B8F}"/>
                </a:ext>
              </a:extLst>
            </p:cNvPr>
            <p:cNvSpPr/>
            <p:nvPr/>
          </p:nvSpPr>
          <p:spPr>
            <a:xfrm>
              <a:off x="7809820" y="1643149"/>
              <a:ext cx="2653468" cy="2031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b="1" dirty="0"/>
                <a:t>What : </a:t>
              </a:r>
              <a:r>
                <a:rPr lang="en-US" sz="1400" b="1" u="sng" dirty="0" err="1">
                  <a:solidFill>
                    <a:srgbClr val="FFC000"/>
                  </a:solidFill>
                </a:rPr>
                <a:t>product_cat</a:t>
              </a:r>
              <a:endParaRPr lang="en-US" sz="1400" b="1" u="sng" dirty="0">
                <a:solidFill>
                  <a:srgbClr val="FFC000"/>
                </a:solidFill>
              </a:endParaRPr>
            </a:p>
            <a:p>
              <a:pPr algn="r"/>
              <a:r>
                <a:rPr lang="en-US" sz="1400" i="1" dirty="0" err="1">
                  <a:solidFill>
                    <a:srgbClr val="FFC000"/>
                  </a:solidFill>
                </a:rPr>
                <a:t>product_weight_g</a:t>
              </a:r>
              <a:endParaRPr lang="en-US" sz="1400" i="1" dirty="0">
                <a:solidFill>
                  <a:srgbClr val="FFC000"/>
                </a:solidFill>
              </a:endParaRPr>
            </a:p>
            <a:p>
              <a:pPr algn="r"/>
              <a:r>
                <a:rPr lang="en-US" sz="1400" i="1" dirty="0" err="1">
                  <a:solidFill>
                    <a:srgbClr val="FFC000"/>
                  </a:solidFill>
                </a:rPr>
                <a:t>product_size</a:t>
              </a:r>
              <a:endParaRPr lang="en-US" sz="1400" i="1" dirty="0">
                <a:solidFill>
                  <a:srgbClr val="FFC000"/>
                </a:solidFill>
              </a:endParaRPr>
            </a:p>
            <a:p>
              <a:pPr algn="r"/>
              <a:r>
                <a:rPr lang="en-US" sz="1400" i="1" dirty="0" err="1">
                  <a:solidFill>
                    <a:srgbClr val="FFC000"/>
                  </a:solidFill>
                </a:rPr>
                <a:t>product_density</a:t>
              </a:r>
              <a:endParaRPr lang="en-US" sz="1400" i="1" dirty="0">
                <a:solidFill>
                  <a:srgbClr val="FFC000"/>
                </a:solidFill>
              </a:endParaRPr>
            </a:p>
            <a:p>
              <a:pPr algn="r"/>
              <a:r>
                <a:rPr lang="en-US" sz="1400" b="1" dirty="0"/>
                <a:t>Why : </a:t>
              </a:r>
              <a:r>
                <a:rPr lang="en-US" sz="1400" i="1" dirty="0" err="1">
                  <a:solidFill>
                    <a:srgbClr val="FFC000"/>
                  </a:solidFill>
                </a:rPr>
                <a:t>product_photos_qty</a:t>
              </a:r>
              <a:r>
                <a:rPr lang="en-US" sz="1400" b="1" dirty="0"/>
                <a:t> </a:t>
              </a:r>
              <a:r>
                <a:rPr lang="en-US" sz="1400" i="1" dirty="0" err="1">
                  <a:solidFill>
                    <a:srgbClr val="FFC000"/>
                  </a:solidFill>
                </a:rPr>
                <a:t>product_description_length</a:t>
              </a:r>
              <a:endParaRPr lang="en-US" sz="1400" i="1" dirty="0">
                <a:solidFill>
                  <a:srgbClr val="FFC000"/>
                </a:solidFill>
              </a:endParaRPr>
            </a:p>
            <a:p>
              <a:pPr algn="r"/>
              <a:r>
                <a:rPr lang="en-US" sz="1400" i="1" dirty="0" err="1">
                  <a:solidFill>
                    <a:srgbClr val="FFC000"/>
                  </a:solidFill>
                </a:rPr>
                <a:t>product_name_length</a:t>
              </a:r>
              <a:endParaRPr lang="en-US" sz="1400" i="1" dirty="0">
                <a:solidFill>
                  <a:srgbClr val="FFC000"/>
                </a:solidFill>
              </a:endParaRPr>
            </a:p>
            <a:p>
              <a:pPr algn="r"/>
              <a:r>
                <a:rPr lang="en-US" sz="1400" i="1" dirty="0" err="1">
                  <a:solidFill>
                    <a:srgbClr val="FFC000"/>
                  </a:solidFill>
                </a:rPr>
                <a:t>product_sales_count</a:t>
              </a:r>
              <a:endParaRPr lang="en-US" sz="1400" i="1" dirty="0">
                <a:solidFill>
                  <a:srgbClr val="FFC000"/>
                </a:solidFill>
              </a:endParaRPr>
            </a:p>
            <a:p>
              <a:pPr algn="r"/>
              <a:r>
                <a:rPr lang="en-US" sz="1400" i="1" dirty="0" err="1">
                  <a:solidFill>
                    <a:srgbClr val="FFC000"/>
                  </a:solidFill>
                </a:rPr>
                <a:t>product_revenue</a:t>
              </a:r>
              <a:endParaRPr lang="en-US" sz="1400" i="1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8E2F8B2C-915A-4A5D-9D78-F872C6A10187}"/>
              </a:ext>
            </a:extLst>
          </p:cNvPr>
          <p:cNvGrpSpPr/>
          <p:nvPr/>
        </p:nvGrpSpPr>
        <p:grpSpPr>
          <a:xfrm>
            <a:off x="6280586" y="3847036"/>
            <a:ext cx="3845998" cy="1600438"/>
            <a:chOff x="6345914" y="3794365"/>
            <a:chExt cx="3845998" cy="1600438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CE12770A-7BDF-40FD-BAB6-382837C1A6F9}"/>
                </a:ext>
              </a:extLst>
            </p:cNvPr>
            <p:cNvSpPr/>
            <p:nvPr/>
          </p:nvSpPr>
          <p:spPr>
            <a:xfrm rot="1100895">
              <a:off x="6345914" y="3943406"/>
              <a:ext cx="2089773" cy="1325994"/>
            </a:xfrm>
            <a:prstGeom prst="ellipse">
              <a:avLst/>
            </a:prstGeom>
            <a:solidFill>
              <a:srgbClr val="E8833A"/>
            </a:solidFill>
            <a:ln>
              <a:solidFill>
                <a:srgbClr val="E883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F5BF2ED8-C45C-4E1F-8688-9811E66A88C7}"/>
                </a:ext>
              </a:extLst>
            </p:cNvPr>
            <p:cNvSpPr txBox="1"/>
            <p:nvPr/>
          </p:nvSpPr>
          <p:spPr>
            <a:xfrm>
              <a:off x="6783648" y="3969770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items</a:t>
              </a:r>
              <a:endParaRPr lang="en-US" b="1" dirty="0"/>
            </a:p>
          </p:txBody>
        </p:sp>
        <p:pic>
          <p:nvPicPr>
            <p:cNvPr id="34" name="Image 33">
              <a:extLst>
                <a:ext uri="{FF2B5EF4-FFF2-40B4-BE49-F238E27FC236}">
                  <a16:creationId xmlns:a16="http://schemas.microsoft.com/office/drawing/2014/main" id="{E5ADBF5D-29F9-4114-B857-008A51ED5F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l="-594" t="4816" r="4312" b="4386"/>
            <a:stretch/>
          </p:blipFill>
          <p:spPr>
            <a:xfrm>
              <a:off x="7249812" y="4297447"/>
              <a:ext cx="702525" cy="511877"/>
            </a:xfrm>
            <a:prstGeom prst="rect">
              <a:avLst/>
            </a:prstGeom>
          </p:spPr>
        </p:pic>
        <p:pic>
          <p:nvPicPr>
            <p:cNvPr id="40" name="Image 39">
              <a:extLst>
                <a:ext uri="{FF2B5EF4-FFF2-40B4-BE49-F238E27FC236}">
                  <a16:creationId xmlns:a16="http://schemas.microsoft.com/office/drawing/2014/main" id="{7DAC59CA-690E-4FA4-9BBF-39134999FE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244585" y="4857958"/>
              <a:ext cx="738659" cy="532100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E2BA02B-B28F-4A47-B24B-9F8E603ACA14}"/>
                </a:ext>
              </a:extLst>
            </p:cNvPr>
            <p:cNvSpPr/>
            <p:nvPr/>
          </p:nvSpPr>
          <p:spPr>
            <a:xfrm>
              <a:off x="8039413" y="3794365"/>
              <a:ext cx="2152499" cy="16004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b="1" dirty="0"/>
                <a:t>What : </a:t>
              </a:r>
              <a:r>
                <a:rPr lang="en-US" sz="1400" b="1" dirty="0" err="1">
                  <a:solidFill>
                    <a:srgbClr val="E8833A"/>
                  </a:solidFill>
                </a:rPr>
                <a:t>total_price</a:t>
              </a:r>
              <a:r>
                <a:rPr lang="en-US" sz="1400" b="1" dirty="0">
                  <a:solidFill>
                    <a:srgbClr val="E8833A"/>
                  </a:solidFill>
                </a:rPr>
                <a:t>*</a:t>
              </a:r>
            </a:p>
            <a:p>
              <a:pPr algn="r"/>
              <a:r>
                <a:rPr lang="en-US" sz="1400" b="1" u="sng" dirty="0" err="1">
                  <a:solidFill>
                    <a:srgbClr val="E8833A"/>
                  </a:solidFill>
                </a:rPr>
                <a:t>charmed_price</a:t>
              </a:r>
              <a:r>
                <a:rPr lang="en-US" sz="1400" b="1" u="sng" dirty="0">
                  <a:solidFill>
                    <a:srgbClr val="E8833A"/>
                  </a:solidFill>
                </a:rPr>
                <a:t>(_cat)</a:t>
              </a:r>
            </a:p>
            <a:p>
              <a:pPr algn="r"/>
              <a:r>
                <a:rPr lang="en-US" sz="1400" i="1" dirty="0" err="1">
                  <a:solidFill>
                    <a:srgbClr val="E8833A"/>
                  </a:solidFill>
                </a:rPr>
                <a:t>freight_percentage</a:t>
              </a:r>
              <a:r>
                <a:rPr lang="en-US" sz="1400" i="1" dirty="0">
                  <a:solidFill>
                    <a:srgbClr val="E8833A"/>
                  </a:solidFill>
                </a:rPr>
                <a:t>*</a:t>
              </a:r>
            </a:p>
            <a:p>
              <a:pPr algn="r"/>
              <a:r>
                <a:rPr lang="en-US" sz="1400" i="1" dirty="0" err="1">
                  <a:solidFill>
                    <a:srgbClr val="E8833A"/>
                  </a:solidFill>
                </a:rPr>
                <a:t>total_freight</a:t>
              </a:r>
              <a:endParaRPr lang="en-US" sz="1400" i="1" dirty="0">
                <a:solidFill>
                  <a:srgbClr val="E8833A"/>
                </a:solidFill>
              </a:endParaRPr>
            </a:p>
            <a:p>
              <a:pPr algn="r"/>
              <a:r>
                <a:rPr lang="en-US" sz="1400" i="1" dirty="0" err="1">
                  <a:solidFill>
                    <a:srgbClr val="E8833A"/>
                  </a:solidFill>
                </a:rPr>
                <a:t>items_qty</a:t>
              </a:r>
              <a:endParaRPr lang="en-US" sz="1400" i="1" dirty="0">
                <a:solidFill>
                  <a:srgbClr val="E8833A"/>
                </a:solidFill>
              </a:endParaRPr>
            </a:p>
            <a:p>
              <a:pPr algn="r"/>
              <a:r>
                <a:rPr lang="en-US" sz="1400" i="1" dirty="0" err="1">
                  <a:solidFill>
                    <a:srgbClr val="E8833A"/>
                  </a:solidFill>
                </a:rPr>
                <a:t>product_price</a:t>
              </a:r>
              <a:endParaRPr lang="en-US" sz="1400" i="1" dirty="0">
                <a:solidFill>
                  <a:srgbClr val="E8833A"/>
                </a:solidFill>
              </a:endParaRPr>
            </a:p>
            <a:p>
              <a:pPr algn="r"/>
              <a:r>
                <a:rPr lang="en-US" sz="1400" i="1" dirty="0" err="1">
                  <a:solidFill>
                    <a:srgbClr val="E8833A"/>
                  </a:solidFill>
                </a:rPr>
                <a:t>product_freight</a:t>
              </a:r>
              <a:endParaRPr lang="en-US" sz="1400" i="1" dirty="0">
                <a:solidFill>
                  <a:srgbClr val="E8833A"/>
                </a:solidFill>
              </a:endParaRPr>
            </a:p>
          </p:txBody>
        </p:sp>
        <p:pic>
          <p:nvPicPr>
            <p:cNvPr id="21" name="Graphique 20" descr="Chariot de courses">
              <a:extLst>
                <a:ext uri="{FF2B5EF4-FFF2-40B4-BE49-F238E27FC236}">
                  <a16:creationId xmlns:a16="http://schemas.microsoft.com/office/drawing/2014/main" id="{DBBBD600-3F13-4707-852F-D2B272B48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697207" y="4237565"/>
              <a:ext cx="547378" cy="547378"/>
            </a:xfrm>
            <a:prstGeom prst="rect">
              <a:avLst/>
            </a:prstGeom>
          </p:spPr>
        </p:pic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D4FD5850-779D-4C69-B73E-0820D54E99F2}"/>
              </a:ext>
            </a:extLst>
          </p:cNvPr>
          <p:cNvGrpSpPr/>
          <p:nvPr/>
        </p:nvGrpSpPr>
        <p:grpSpPr>
          <a:xfrm>
            <a:off x="5084582" y="3391860"/>
            <a:ext cx="1504952" cy="1360165"/>
            <a:chOff x="5084582" y="3391860"/>
            <a:chExt cx="1504952" cy="1360165"/>
          </a:xfrm>
        </p:grpSpPr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4193DD9C-1E16-4FED-8462-93F5A974EADB}"/>
                </a:ext>
              </a:extLst>
            </p:cNvPr>
            <p:cNvSpPr/>
            <p:nvPr/>
          </p:nvSpPr>
          <p:spPr>
            <a:xfrm>
              <a:off x="5084582" y="3391860"/>
              <a:ext cx="1504952" cy="1360165"/>
            </a:xfrm>
            <a:prstGeom prst="ellipse">
              <a:avLst/>
            </a:prstGeom>
            <a:solidFill>
              <a:srgbClr val="1AAE9F"/>
            </a:solidFill>
            <a:ln>
              <a:solidFill>
                <a:srgbClr val="1AAE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870B628F-8FF6-4907-B7C6-1BBE505E6A15}"/>
                </a:ext>
              </a:extLst>
            </p:cNvPr>
            <p:cNvSpPr txBox="1"/>
            <p:nvPr/>
          </p:nvSpPr>
          <p:spPr>
            <a:xfrm>
              <a:off x="5203498" y="3873993"/>
              <a:ext cx="1229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err="1"/>
                <a:t>customer</a:t>
              </a:r>
              <a:endParaRPr lang="en-US" b="1" dirty="0"/>
            </a:p>
          </p:txBody>
        </p:sp>
      </p:grp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63FB4AF1-67F5-4D39-8D13-A5359420E9E4}"/>
              </a:ext>
            </a:extLst>
          </p:cNvPr>
          <p:cNvGrpSpPr/>
          <p:nvPr/>
        </p:nvGrpSpPr>
        <p:grpSpPr>
          <a:xfrm>
            <a:off x="-314337" y="2094903"/>
            <a:ext cx="12573984" cy="4701173"/>
            <a:chOff x="-314337" y="2094903"/>
            <a:chExt cx="12573984" cy="4701173"/>
          </a:xfrm>
        </p:grpSpPr>
        <p:grpSp>
          <p:nvGrpSpPr>
            <p:cNvPr id="37" name="Groupe 36">
              <a:extLst>
                <a:ext uri="{FF2B5EF4-FFF2-40B4-BE49-F238E27FC236}">
                  <a16:creationId xmlns:a16="http://schemas.microsoft.com/office/drawing/2014/main" id="{19CBB7F1-76D4-4624-A59F-769FF6441615}"/>
                </a:ext>
              </a:extLst>
            </p:cNvPr>
            <p:cNvGrpSpPr/>
            <p:nvPr/>
          </p:nvGrpSpPr>
          <p:grpSpPr>
            <a:xfrm>
              <a:off x="-314337" y="2094903"/>
              <a:ext cx="12102299" cy="3653562"/>
              <a:chOff x="-320777" y="2155889"/>
              <a:chExt cx="12102299" cy="3653562"/>
            </a:xfrm>
          </p:grpSpPr>
          <p:sp>
            <p:nvSpPr>
              <p:cNvPr id="45" name="Accolade fermante 44">
                <a:extLst>
                  <a:ext uri="{FF2B5EF4-FFF2-40B4-BE49-F238E27FC236}">
                    <a16:creationId xmlns:a16="http://schemas.microsoft.com/office/drawing/2014/main" id="{DC52BA71-D0DE-4E83-B605-BF8F38E389C8}"/>
                  </a:ext>
                </a:extLst>
              </p:cNvPr>
              <p:cNvSpPr/>
              <p:nvPr/>
            </p:nvSpPr>
            <p:spPr>
              <a:xfrm>
                <a:off x="10424773" y="2155889"/>
                <a:ext cx="183005" cy="511202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707209AA-A1D2-4BB5-9950-57CF87F16AB0}"/>
                  </a:ext>
                </a:extLst>
              </p:cNvPr>
              <p:cNvSpPr txBox="1"/>
              <p:nvPr/>
            </p:nvSpPr>
            <p:spPr>
              <a:xfrm>
                <a:off x="10526026" y="2223120"/>
                <a:ext cx="125549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1200" i="1" dirty="0"/>
                  <a:t>freight related</a:t>
                </a:r>
              </a:p>
            </p:txBody>
          </p:sp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82B6DAAA-EF2A-4347-88AC-D913386986CC}"/>
                  </a:ext>
                </a:extLst>
              </p:cNvPr>
              <p:cNvSpPr txBox="1"/>
              <p:nvPr/>
            </p:nvSpPr>
            <p:spPr>
              <a:xfrm>
                <a:off x="9782870" y="4497412"/>
                <a:ext cx="162253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1200" i="1" dirty="0"/>
                  <a:t>freight related</a:t>
                </a:r>
              </a:p>
            </p:txBody>
          </p:sp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A774448D-1AE7-4143-89C9-DD2BE14C3D11}"/>
                  </a:ext>
                </a:extLst>
              </p:cNvPr>
              <p:cNvSpPr txBox="1"/>
              <p:nvPr/>
            </p:nvSpPr>
            <p:spPr>
              <a:xfrm>
                <a:off x="8569298" y="5532452"/>
                <a:ext cx="162253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1200" i="1" dirty="0"/>
                  <a:t>freight related</a:t>
                </a:r>
              </a:p>
            </p:txBody>
          </p:sp>
          <p:sp>
            <p:nvSpPr>
              <p:cNvPr id="53" name="Accolade fermante 52">
                <a:extLst>
                  <a:ext uri="{FF2B5EF4-FFF2-40B4-BE49-F238E27FC236}">
                    <a16:creationId xmlns:a16="http://schemas.microsoft.com/office/drawing/2014/main" id="{E07E512C-F34E-4E4D-8B12-FA488EA27C30}"/>
                  </a:ext>
                </a:extLst>
              </p:cNvPr>
              <p:cNvSpPr/>
              <p:nvPr/>
            </p:nvSpPr>
            <p:spPr>
              <a:xfrm>
                <a:off x="10084485" y="4430032"/>
                <a:ext cx="89737" cy="403264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Accolade fermante 12">
                <a:extLst>
                  <a:ext uri="{FF2B5EF4-FFF2-40B4-BE49-F238E27FC236}">
                    <a16:creationId xmlns:a16="http://schemas.microsoft.com/office/drawing/2014/main" id="{4FDA55CC-806B-4E5A-9A4C-2CACDE82E874}"/>
                  </a:ext>
                </a:extLst>
              </p:cNvPr>
              <p:cNvSpPr/>
              <p:nvPr/>
            </p:nvSpPr>
            <p:spPr>
              <a:xfrm>
                <a:off x="8911879" y="5593866"/>
                <a:ext cx="89738" cy="197621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E8B9A210-2767-4A60-8D27-43E90FCB023A}"/>
                  </a:ext>
                </a:extLst>
              </p:cNvPr>
              <p:cNvSpPr txBox="1"/>
              <p:nvPr/>
            </p:nvSpPr>
            <p:spPr>
              <a:xfrm>
                <a:off x="-320777" y="3968367"/>
                <a:ext cx="120168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1200" i="1" dirty="0"/>
                  <a:t>freight related</a:t>
                </a:r>
              </a:p>
            </p:txBody>
          </p:sp>
          <p:sp>
            <p:nvSpPr>
              <p:cNvPr id="22" name="Accolade fermante 21">
                <a:extLst>
                  <a:ext uri="{FF2B5EF4-FFF2-40B4-BE49-F238E27FC236}">
                    <a16:creationId xmlns:a16="http://schemas.microsoft.com/office/drawing/2014/main" id="{4FEB4465-0A1C-4119-BD70-9095BCFE523D}"/>
                  </a:ext>
                </a:extLst>
              </p:cNvPr>
              <p:cNvSpPr/>
              <p:nvPr/>
            </p:nvSpPr>
            <p:spPr>
              <a:xfrm flipH="1">
                <a:off x="883518" y="4000685"/>
                <a:ext cx="144629" cy="391088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e 47">
              <a:extLst>
                <a:ext uri="{FF2B5EF4-FFF2-40B4-BE49-F238E27FC236}">
                  <a16:creationId xmlns:a16="http://schemas.microsoft.com/office/drawing/2014/main" id="{1BD6B79B-635C-426B-8AC1-D641A5BDF447}"/>
                </a:ext>
              </a:extLst>
            </p:cNvPr>
            <p:cNvGrpSpPr/>
            <p:nvPr/>
          </p:nvGrpSpPr>
          <p:grpSpPr>
            <a:xfrm>
              <a:off x="376144" y="2704118"/>
              <a:ext cx="11883503" cy="4091958"/>
              <a:chOff x="376144" y="2704118"/>
              <a:chExt cx="11883503" cy="4091958"/>
            </a:xfrm>
          </p:grpSpPr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54D4C0DC-1FD0-45D3-9729-1297CDC3FAD2}"/>
                  </a:ext>
                </a:extLst>
              </p:cNvPr>
              <p:cNvSpPr txBox="1"/>
              <p:nvPr/>
            </p:nvSpPr>
            <p:spPr>
              <a:xfrm>
                <a:off x="376144" y="6488299"/>
                <a:ext cx="49487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i="1" dirty="0"/>
                  <a:t>* : can </a:t>
                </a:r>
                <a:r>
                  <a:rPr lang="fr-FR" sz="1400" i="1" dirty="0" err="1"/>
                  <a:t>also</a:t>
                </a:r>
                <a:r>
                  <a:rPr lang="fr-FR" sz="1400" i="1" dirty="0"/>
                  <a:t> </a:t>
                </a:r>
                <a:r>
                  <a:rPr lang="fr-FR" sz="1400" i="1" dirty="0" err="1"/>
                  <a:t>be</a:t>
                </a:r>
                <a:r>
                  <a:rPr lang="fr-FR" sz="1400" i="1" dirty="0"/>
                  <a:t> </a:t>
                </a:r>
                <a:r>
                  <a:rPr lang="fr-FR" sz="1400" i="1" dirty="0" err="1"/>
                  <a:t>described</a:t>
                </a:r>
                <a:r>
                  <a:rPr lang="fr-FR" sz="1400" i="1" dirty="0"/>
                  <a:t> as an ordinal « </a:t>
                </a:r>
                <a:r>
                  <a:rPr lang="fr-FR" sz="1400" b="1" i="1" dirty="0" err="1"/>
                  <a:t>level</a:t>
                </a:r>
                <a:r>
                  <a:rPr lang="fr-FR" sz="1400" i="1" dirty="0"/>
                  <a:t> » </a:t>
                </a:r>
                <a:r>
                  <a:rPr lang="fr-FR" sz="1400" i="1" dirty="0" err="1"/>
                  <a:t>feature</a:t>
                </a:r>
                <a:endParaRPr lang="en-US" sz="1400" i="1" dirty="0"/>
              </a:p>
            </p:txBody>
          </p:sp>
          <p:grpSp>
            <p:nvGrpSpPr>
              <p:cNvPr id="39" name="Groupe 38">
                <a:extLst>
                  <a:ext uri="{FF2B5EF4-FFF2-40B4-BE49-F238E27FC236}">
                    <a16:creationId xmlns:a16="http://schemas.microsoft.com/office/drawing/2014/main" id="{6845E771-24C9-498F-AC46-14E3336CE6BE}"/>
                  </a:ext>
                </a:extLst>
              </p:cNvPr>
              <p:cNvGrpSpPr/>
              <p:nvPr/>
            </p:nvGrpSpPr>
            <p:grpSpPr>
              <a:xfrm>
                <a:off x="8315737" y="2704118"/>
                <a:ext cx="3943910" cy="3951612"/>
                <a:chOff x="8315737" y="2704118"/>
                <a:chExt cx="3943910" cy="3951612"/>
              </a:xfrm>
            </p:grpSpPr>
            <p:sp>
              <p:nvSpPr>
                <p:cNvPr id="7" name="Accolade fermante 6">
                  <a:extLst>
                    <a:ext uri="{FF2B5EF4-FFF2-40B4-BE49-F238E27FC236}">
                      <a16:creationId xmlns:a16="http://schemas.microsoft.com/office/drawing/2014/main" id="{65CFD7AB-7030-486C-8798-50341CABC602}"/>
                    </a:ext>
                  </a:extLst>
                </p:cNvPr>
                <p:cNvSpPr/>
                <p:nvPr/>
              </p:nvSpPr>
              <p:spPr>
                <a:xfrm>
                  <a:off x="10417572" y="2704118"/>
                  <a:ext cx="183005" cy="511202"/>
                </a:xfrm>
                <a:prstGeom prst="rightBrac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C02D18DD-D698-4128-B5D2-A6BF2BC833C1}"/>
                    </a:ext>
                  </a:extLst>
                </p:cNvPr>
                <p:cNvSpPr txBox="1"/>
                <p:nvPr/>
              </p:nvSpPr>
              <p:spPr>
                <a:xfrm>
                  <a:off x="10370839" y="2756824"/>
                  <a:ext cx="1888808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r"/>
                  <a:r>
                    <a:rPr lang="fr-FR" sz="1400" b="1" u="sng" dirty="0" err="1">
                      <a:solidFill>
                        <a:srgbClr val="FFC000"/>
                      </a:solidFill>
                    </a:rPr>
                    <a:t>product_qlty_idx</a:t>
                  </a:r>
                  <a:r>
                    <a:rPr lang="fr-FR" sz="1400" b="1" u="sng" dirty="0">
                      <a:solidFill>
                        <a:srgbClr val="FFC000"/>
                      </a:solidFill>
                    </a:rPr>
                    <a:t>*</a:t>
                  </a:r>
                  <a:endParaRPr lang="en-US" sz="1400" b="1" u="sng" dirty="0">
                    <a:solidFill>
                      <a:srgbClr val="FFC000"/>
                    </a:solidFill>
                  </a:endParaRPr>
                </a:p>
              </p:txBody>
            </p:sp>
            <p:sp>
              <p:nvSpPr>
                <p:cNvPr id="50" name="Accolade fermante 49">
                  <a:extLst>
                    <a:ext uri="{FF2B5EF4-FFF2-40B4-BE49-F238E27FC236}">
                      <a16:creationId xmlns:a16="http://schemas.microsoft.com/office/drawing/2014/main" id="{903C37AE-FC3C-4B4D-90DD-815746970EB6}"/>
                    </a:ext>
                  </a:extLst>
                </p:cNvPr>
                <p:cNvSpPr/>
                <p:nvPr/>
              </p:nvSpPr>
              <p:spPr>
                <a:xfrm>
                  <a:off x="10090925" y="4844903"/>
                  <a:ext cx="183005" cy="511202"/>
                </a:xfrm>
                <a:prstGeom prst="rightBrac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ZoneTexte 50">
                  <a:extLst>
                    <a:ext uri="{FF2B5EF4-FFF2-40B4-BE49-F238E27FC236}">
                      <a16:creationId xmlns:a16="http://schemas.microsoft.com/office/drawing/2014/main" id="{C607BC47-E51C-4AAD-8225-B96C3B49FCEF}"/>
                    </a:ext>
                  </a:extLst>
                </p:cNvPr>
                <p:cNvSpPr txBox="1"/>
                <p:nvPr/>
              </p:nvSpPr>
              <p:spPr>
                <a:xfrm>
                  <a:off x="9440033" y="4894762"/>
                  <a:ext cx="2474464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r"/>
                  <a:r>
                    <a:rPr lang="fr-FR" sz="1200" i="1" dirty="0">
                      <a:solidFill>
                        <a:srgbClr val="E8833A"/>
                      </a:solidFill>
                    </a:rPr>
                    <a:t>of a single </a:t>
                  </a:r>
                  <a:r>
                    <a:rPr lang="fr-FR" sz="1200" i="1" dirty="0" err="1">
                      <a:solidFill>
                        <a:srgbClr val="E8833A"/>
                      </a:solidFill>
                    </a:rPr>
                    <a:t>product</a:t>
                  </a:r>
                  <a:r>
                    <a:rPr lang="fr-FR" sz="1200" i="1" dirty="0">
                      <a:solidFill>
                        <a:srgbClr val="E8833A"/>
                      </a:solidFill>
                    </a:rPr>
                    <a:t> !</a:t>
                  </a:r>
                  <a:endParaRPr lang="en-US" sz="1200" i="1" dirty="0">
                    <a:solidFill>
                      <a:srgbClr val="E8833A"/>
                    </a:solidFill>
                  </a:endParaRPr>
                </a:p>
              </p:txBody>
            </p:sp>
            <p:sp>
              <p:nvSpPr>
                <p:cNvPr id="55" name="Accolade fermante 54">
                  <a:extLst>
                    <a:ext uri="{FF2B5EF4-FFF2-40B4-BE49-F238E27FC236}">
                      <a16:creationId xmlns:a16="http://schemas.microsoft.com/office/drawing/2014/main" id="{9CD871AC-CEB3-4B51-8653-744FFAED9116}"/>
                    </a:ext>
                  </a:extLst>
                </p:cNvPr>
                <p:cNvSpPr/>
                <p:nvPr/>
              </p:nvSpPr>
              <p:spPr>
                <a:xfrm>
                  <a:off x="10410374" y="3322412"/>
                  <a:ext cx="197403" cy="407696"/>
                </a:xfrm>
                <a:prstGeom prst="rightBrac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ZoneTexte 55">
                  <a:extLst>
                    <a:ext uri="{FF2B5EF4-FFF2-40B4-BE49-F238E27FC236}">
                      <a16:creationId xmlns:a16="http://schemas.microsoft.com/office/drawing/2014/main" id="{371EB9D7-A9DF-4E24-84B5-5EF7854813D1}"/>
                    </a:ext>
                  </a:extLst>
                </p:cNvPr>
                <p:cNvSpPr txBox="1"/>
                <p:nvPr/>
              </p:nvSpPr>
              <p:spPr>
                <a:xfrm>
                  <a:off x="10048644" y="3390515"/>
                  <a:ext cx="2108818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r"/>
                  <a:r>
                    <a:rPr lang="fr-FR" sz="1200" i="1" dirty="0" err="1">
                      <a:solidFill>
                        <a:srgbClr val="FFC000"/>
                      </a:solidFill>
                    </a:rPr>
                    <a:t>product_popularity</a:t>
                  </a:r>
                  <a:endParaRPr lang="en-US" sz="1200" i="1" dirty="0">
                    <a:solidFill>
                      <a:srgbClr val="FFC000"/>
                    </a:solidFill>
                  </a:endParaRPr>
                </a:p>
              </p:txBody>
            </p:sp>
            <p:sp>
              <p:nvSpPr>
                <p:cNvPr id="57" name="Accolade fermante 56">
                  <a:extLst>
                    <a:ext uri="{FF2B5EF4-FFF2-40B4-BE49-F238E27FC236}">
                      <a16:creationId xmlns:a16="http://schemas.microsoft.com/office/drawing/2014/main" id="{841ED6B5-4515-4D09-AAAA-45913A5C40A6}"/>
                    </a:ext>
                  </a:extLst>
                </p:cNvPr>
                <p:cNvSpPr/>
                <p:nvPr/>
              </p:nvSpPr>
              <p:spPr>
                <a:xfrm>
                  <a:off x="8890914" y="6248034"/>
                  <a:ext cx="197403" cy="407696"/>
                </a:xfrm>
                <a:prstGeom prst="rightBrac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1FE64645-BCD3-4BE2-BC29-921C163C4BEA}"/>
                    </a:ext>
                  </a:extLst>
                </p:cNvPr>
                <p:cNvSpPr txBox="1"/>
                <p:nvPr/>
              </p:nvSpPr>
              <p:spPr>
                <a:xfrm>
                  <a:off x="8315737" y="6235882"/>
                  <a:ext cx="2108818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r"/>
                  <a:r>
                    <a:rPr lang="fr-FR" sz="1200" i="1" dirty="0" err="1">
                      <a:solidFill>
                        <a:srgbClr val="2C88D9"/>
                      </a:solidFill>
                    </a:rPr>
                    <a:t>seller_popularity</a:t>
                  </a:r>
                  <a:endParaRPr lang="en-US" sz="1200" i="1" dirty="0">
                    <a:solidFill>
                      <a:srgbClr val="2C88D9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244565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ED6295-148D-4520-93EE-A42EF45C1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Feature</a:t>
            </a:r>
            <a:r>
              <a:rPr lang="fr-FR" dirty="0"/>
              <a:t> engineering insights : 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B3184C-E484-426C-9EEB-B4187A699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18" y="1637881"/>
            <a:ext cx="12078645" cy="608123"/>
          </a:xfrm>
        </p:spPr>
        <p:txBody>
          <a:bodyPr>
            <a:normAutofit/>
          </a:bodyPr>
          <a:lstStyle/>
          <a:p>
            <a:r>
              <a:rPr lang="en-US" b="1" u="sng" dirty="0" err="1">
                <a:solidFill>
                  <a:srgbClr val="D3455B"/>
                </a:solidFill>
              </a:rPr>
              <a:t>purchase_time_zone_cat</a:t>
            </a:r>
            <a:r>
              <a:rPr lang="en-US" b="1" dirty="0">
                <a:solidFill>
                  <a:srgbClr val="D3455B"/>
                </a:solidFill>
              </a:rPr>
              <a:t> : </a:t>
            </a:r>
            <a:r>
              <a:rPr lang="en-US" i="1" dirty="0" err="1"/>
              <a:t>order_purchase_dayofweek</a:t>
            </a:r>
            <a:r>
              <a:rPr lang="en-US" i="1" dirty="0"/>
              <a:t> &amp; _hour from original </a:t>
            </a:r>
            <a:r>
              <a:rPr lang="en-US" i="1" dirty="0" err="1"/>
              <a:t>purchase</a:t>
            </a:r>
            <a:r>
              <a:rPr lang="en-US" dirty="0" err="1"/>
              <a:t>_</a:t>
            </a:r>
            <a:r>
              <a:rPr lang="en-US" i="1" dirty="0" err="1"/>
              <a:t>timestamp</a:t>
            </a:r>
            <a:endParaRPr lang="en-US" i="1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BFBE36E-F8B3-49C5-8AC6-9BA2C367D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77" y="2193294"/>
            <a:ext cx="4723804" cy="164306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DA53BC1-B512-4CA7-AA28-CBA9C65D9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1662" y="2193294"/>
            <a:ext cx="1757363" cy="164306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066AA3C-04DF-4D90-AEF2-2BC89347E0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1691" y="2193292"/>
            <a:ext cx="1745236" cy="164306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1B287B2-4B14-4ECF-AFEB-3A8078ACC1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3522" y="2193291"/>
            <a:ext cx="2532034" cy="1643063"/>
          </a:xfrm>
          <a:prstGeom prst="rect">
            <a:avLst/>
          </a:prstGeom>
        </p:spPr>
      </p:pic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E27E862E-2645-46A0-82ED-319AF3E94ED1}"/>
              </a:ext>
            </a:extLst>
          </p:cNvPr>
          <p:cNvSpPr txBox="1">
            <a:spLocks/>
          </p:cNvSpPr>
          <p:nvPr/>
        </p:nvSpPr>
        <p:spPr>
          <a:xfrm>
            <a:off x="-68035" y="4642338"/>
            <a:ext cx="11787580" cy="217968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 few features are available a</a:t>
            </a:r>
            <a:r>
              <a:rPr lang="en-US" sz="1800" dirty="0"/>
              <a:t>bout “freight”, linked together : </a:t>
            </a:r>
          </a:p>
          <a:p>
            <a:r>
              <a:rPr lang="en-US" sz="1800" b="1" dirty="0" err="1">
                <a:solidFill>
                  <a:srgbClr val="2C88D9"/>
                </a:solidFill>
              </a:rPr>
              <a:t>cust_sell_dist</a:t>
            </a:r>
            <a:r>
              <a:rPr lang="en-US" sz="1800" b="1" dirty="0">
                <a:solidFill>
                  <a:srgbClr val="2C88D9"/>
                </a:solidFill>
              </a:rPr>
              <a:t> : </a:t>
            </a:r>
            <a:r>
              <a:rPr lang="fr-FR" dirty="0"/>
              <a:t>the distance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geolocation</a:t>
            </a:r>
            <a:endParaRPr lang="fr-FR" dirty="0"/>
          </a:p>
          <a:p>
            <a:r>
              <a:rPr lang="en-US" b="1" dirty="0" err="1">
                <a:solidFill>
                  <a:srgbClr val="FFC000"/>
                </a:solidFill>
              </a:rPr>
              <a:t>product_size</a:t>
            </a:r>
            <a:r>
              <a:rPr lang="en-US" b="1" dirty="0">
                <a:solidFill>
                  <a:srgbClr val="FFC000"/>
                </a:solidFill>
              </a:rPr>
              <a:t> / _</a:t>
            </a:r>
            <a:r>
              <a:rPr lang="en-US" b="1" dirty="0" err="1">
                <a:solidFill>
                  <a:srgbClr val="FFC000"/>
                </a:solidFill>
              </a:rPr>
              <a:t>weight_g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i="1" dirty="0">
                <a:solidFill>
                  <a:srgbClr val="FFC000"/>
                </a:solidFill>
              </a:rPr>
              <a:t>/ </a:t>
            </a:r>
            <a:r>
              <a:rPr lang="en-US" b="1" dirty="0">
                <a:solidFill>
                  <a:srgbClr val="FFC000"/>
                </a:solidFill>
              </a:rPr>
              <a:t>_density </a:t>
            </a:r>
            <a:r>
              <a:rPr lang="en-US" i="1" dirty="0">
                <a:solidFill>
                  <a:srgbClr val="FFC000"/>
                </a:solidFill>
              </a:rPr>
              <a:t>: </a:t>
            </a:r>
            <a:r>
              <a:rPr lang="en-US" dirty="0"/>
              <a:t>used to compute a freight class</a:t>
            </a:r>
            <a:endParaRPr lang="en-US" i="1" dirty="0">
              <a:solidFill>
                <a:srgbClr val="FFC000"/>
              </a:solidFill>
            </a:endParaRPr>
          </a:p>
          <a:p>
            <a:r>
              <a:rPr lang="en-US" sz="1800" b="1" dirty="0" err="1">
                <a:solidFill>
                  <a:srgbClr val="E8833A"/>
                </a:solidFill>
              </a:rPr>
              <a:t>freight_percentage</a:t>
            </a:r>
            <a:r>
              <a:rPr lang="en-US" sz="1800" b="1" dirty="0">
                <a:solidFill>
                  <a:srgbClr val="E8833A"/>
                </a:solidFill>
              </a:rPr>
              <a:t> : </a:t>
            </a:r>
            <a:r>
              <a:rPr lang="en-US" sz="1800" dirty="0"/>
              <a:t>freight value / total </a:t>
            </a:r>
            <a:r>
              <a:rPr lang="en-US" sz="1800" dirty="0" err="1"/>
              <a:t>paiement</a:t>
            </a:r>
            <a:endParaRPr lang="en-US" sz="1800" dirty="0"/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EB9E2526-7D46-4FC0-94E7-D6F287783B84}"/>
              </a:ext>
            </a:extLst>
          </p:cNvPr>
          <p:cNvSpPr txBox="1">
            <a:spLocks/>
          </p:cNvSpPr>
          <p:nvPr/>
        </p:nvSpPr>
        <p:spPr>
          <a:xfrm>
            <a:off x="-68035" y="3892395"/>
            <a:ext cx="11787580" cy="49936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u="sng" dirty="0" err="1">
                <a:solidFill>
                  <a:srgbClr val="FFC000"/>
                </a:solidFill>
              </a:rPr>
              <a:t>product_cat</a:t>
            </a:r>
            <a:r>
              <a:rPr lang="en-US" sz="1800" b="1" dirty="0">
                <a:solidFill>
                  <a:srgbClr val="FFC000"/>
                </a:solidFill>
              </a:rPr>
              <a:t> : </a:t>
            </a:r>
            <a:r>
              <a:rPr lang="fr-FR" b="1" dirty="0" err="1"/>
              <a:t>rationalized</a:t>
            </a:r>
            <a:r>
              <a:rPr lang="fr-FR" b="1" dirty="0"/>
              <a:t> </a:t>
            </a:r>
            <a:r>
              <a:rPr lang="fr-FR" b="1" dirty="0" err="1"/>
              <a:t>from</a:t>
            </a:r>
            <a:r>
              <a:rPr lang="fr-FR" b="1" dirty="0"/>
              <a:t> 71 to 15 </a:t>
            </a:r>
            <a:r>
              <a:rPr lang="fr-FR" dirty="0" err="1"/>
              <a:t>categories</a:t>
            </a:r>
            <a:r>
              <a:rPr lang="fr-FR" dirty="0"/>
              <a:t>, </a:t>
            </a:r>
            <a:r>
              <a:rPr lang="fr-FR" b="1" dirty="0" err="1">
                <a:solidFill>
                  <a:srgbClr val="FF0000"/>
                </a:solidFill>
              </a:rPr>
              <a:t>should</a:t>
            </a:r>
            <a:r>
              <a:rPr lang="fr-FR" b="1" dirty="0">
                <a:solidFill>
                  <a:srgbClr val="FF0000"/>
                </a:solidFill>
              </a:rPr>
              <a:t> </a:t>
            </a:r>
            <a:r>
              <a:rPr lang="fr-FR" b="1" dirty="0" err="1">
                <a:solidFill>
                  <a:srgbClr val="FF0000"/>
                </a:solidFill>
              </a:rPr>
              <a:t>map</a:t>
            </a:r>
            <a:r>
              <a:rPr lang="fr-FR" b="1" dirty="0">
                <a:solidFill>
                  <a:srgbClr val="FF0000"/>
                </a:solidFill>
              </a:rPr>
              <a:t> </a:t>
            </a:r>
            <a:r>
              <a:rPr lang="fr-FR" b="1" dirty="0" err="1">
                <a:solidFill>
                  <a:srgbClr val="FF0000"/>
                </a:solidFill>
              </a:rPr>
              <a:t>with</a:t>
            </a:r>
            <a:r>
              <a:rPr lang="fr-FR" b="1" dirty="0">
                <a:solidFill>
                  <a:srgbClr val="FF0000"/>
                </a:solidFill>
              </a:rPr>
              <a:t> </a:t>
            </a:r>
            <a:r>
              <a:rPr lang="fr-FR" b="1" dirty="0" err="1">
                <a:solidFill>
                  <a:srgbClr val="FF0000"/>
                </a:solidFill>
              </a:rPr>
              <a:t>customer’s</a:t>
            </a:r>
            <a:r>
              <a:rPr lang="fr-FR" b="1" dirty="0">
                <a:solidFill>
                  <a:srgbClr val="FF0000"/>
                </a:solidFill>
              </a:rPr>
              <a:t> </a:t>
            </a:r>
            <a:r>
              <a:rPr lang="fr-FR" b="1" dirty="0" err="1">
                <a:solidFill>
                  <a:srgbClr val="FF0000"/>
                </a:solidFill>
              </a:rPr>
              <a:t>search</a:t>
            </a:r>
            <a:r>
              <a:rPr lang="fr-FR" b="1" dirty="0">
                <a:solidFill>
                  <a:srgbClr val="FF0000"/>
                </a:solidFill>
              </a:rPr>
              <a:t> &amp; navigation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FEAE2A0A-2132-4887-A187-51F7F63460EB}"/>
              </a:ext>
            </a:extLst>
          </p:cNvPr>
          <p:cNvSpPr txBox="1">
            <a:spLocks/>
          </p:cNvSpPr>
          <p:nvPr/>
        </p:nvSpPr>
        <p:spPr>
          <a:xfrm>
            <a:off x="-68035" y="4382220"/>
            <a:ext cx="11787580" cy="49936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u="sng" dirty="0" err="1">
                <a:solidFill>
                  <a:srgbClr val="BD34D1"/>
                </a:solidFill>
              </a:rPr>
              <a:t>review_gap</a:t>
            </a:r>
            <a:r>
              <a:rPr lang="en-US" sz="1800" b="1" dirty="0">
                <a:solidFill>
                  <a:srgbClr val="BD34D1"/>
                </a:solidFill>
              </a:rPr>
              <a:t> :</a:t>
            </a:r>
            <a:r>
              <a:rPr lang="en-US" sz="1800" b="1" dirty="0"/>
              <a:t> </a:t>
            </a:r>
            <a:r>
              <a:rPr lang="en-US" sz="1800" dirty="0"/>
              <a:t>value the gap between product and customer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747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177322-B9AA-4F08-8621-2C45D074D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Level</a:t>
            </a:r>
            <a:r>
              <a:rPr lang="fr-FR" dirty="0"/>
              <a:t> &amp; </a:t>
            </a:r>
            <a:r>
              <a:rPr lang="fr-FR" dirty="0" err="1"/>
              <a:t>Categorical</a:t>
            </a:r>
            <a:r>
              <a:rPr lang="fr-FR" dirty="0"/>
              <a:t> </a:t>
            </a:r>
            <a:r>
              <a:rPr lang="fr-FR" dirty="0" err="1"/>
              <a:t>Features</a:t>
            </a:r>
            <a:endParaRPr lang="en-US" dirty="0"/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C3CCC0E6-F2F5-47CA-BE5C-6E4AE11E5935}"/>
              </a:ext>
            </a:extLst>
          </p:cNvPr>
          <p:cNvGrpSpPr/>
          <p:nvPr/>
        </p:nvGrpSpPr>
        <p:grpSpPr>
          <a:xfrm>
            <a:off x="-97654" y="2988494"/>
            <a:ext cx="5419753" cy="1325994"/>
            <a:chOff x="-78270" y="3035998"/>
            <a:chExt cx="5419753" cy="1325994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AE8D56E-2A82-40A1-B796-96DDB9457AD5}"/>
                </a:ext>
              </a:extLst>
            </p:cNvPr>
            <p:cNvSpPr/>
            <p:nvPr/>
          </p:nvSpPr>
          <p:spPr>
            <a:xfrm rot="11579535">
              <a:off x="3251710" y="3035998"/>
              <a:ext cx="2089773" cy="1325994"/>
            </a:xfrm>
            <a:prstGeom prst="ellipse">
              <a:avLst/>
            </a:prstGeom>
            <a:solidFill>
              <a:srgbClr val="D3455B"/>
            </a:solidFill>
            <a:ln>
              <a:solidFill>
                <a:srgbClr val="D345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8F7A32BD-EB0B-4F72-A157-FD5404AA74D8}"/>
                </a:ext>
              </a:extLst>
            </p:cNvPr>
            <p:cNvSpPr txBox="1"/>
            <p:nvPr/>
          </p:nvSpPr>
          <p:spPr>
            <a:xfrm>
              <a:off x="3679309" y="3086736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err="1"/>
                <a:t>orders</a:t>
              </a:r>
              <a:endParaRPr lang="en-US" b="1" dirty="0"/>
            </a:p>
          </p:txBody>
        </p:sp>
        <p:pic>
          <p:nvPicPr>
            <p:cNvPr id="52" name="Image 51">
              <a:extLst>
                <a:ext uri="{FF2B5EF4-FFF2-40B4-BE49-F238E27FC236}">
                  <a16:creationId xmlns:a16="http://schemas.microsoft.com/office/drawing/2014/main" id="{98D6734F-B36E-4756-9034-C4EB3F1E4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3768735" y="3435887"/>
              <a:ext cx="715357" cy="711124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A4F0FCF-ACF5-4C83-9B78-F8824674BB2C}"/>
                </a:ext>
              </a:extLst>
            </p:cNvPr>
            <p:cNvSpPr/>
            <p:nvPr/>
          </p:nvSpPr>
          <p:spPr>
            <a:xfrm>
              <a:off x="-78270" y="3112169"/>
              <a:ext cx="333488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b="1" dirty="0"/>
                <a:t>When : </a:t>
              </a:r>
              <a:r>
                <a:rPr lang="en-US" sz="1400" b="1" u="sng" dirty="0" err="1">
                  <a:solidFill>
                    <a:srgbClr val="D3455B"/>
                  </a:solidFill>
                </a:rPr>
                <a:t>purchase_time_zone_cat</a:t>
              </a:r>
              <a:endParaRPr lang="en-US" sz="1400" b="1" u="sng" dirty="0">
                <a:solidFill>
                  <a:srgbClr val="D3455B"/>
                </a:solidFill>
              </a:endParaRPr>
            </a:p>
            <a:p>
              <a:pPr algn="r"/>
              <a:r>
                <a:rPr lang="en-US" sz="1400" i="1" dirty="0" err="1">
                  <a:solidFill>
                    <a:srgbClr val="D3455B"/>
                  </a:solidFill>
                </a:rPr>
                <a:t>delivery_vs_estimated_lvl</a:t>
              </a:r>
              <a:endParaRPr lang="en-US" sz="1400" i="1" dirty="0">
                <a:solidFill>
                  <a:srgbClr val="D3455B"/>
                </a:solidFill>
              </a:endParaRPr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CD96C37-ECB5-4868-8CAF-80868AB31BEC}"/>
              </a:ext>
            </a:extLst>
          </p:cNvPr>
          <p:cNvGrpSpPr/>
          <p:nvPr/>
        </p:nvGrpSpPr>
        <p:grpSpPr>
          <a:xfrm>
            <a:off x="280078" y="4128709"/>
            <a:ext cx="5041975" cy="2089773"/>
            <a:chOff x="232760" y="4129728"/>
            <a:chExt cx="5041975" cy="2089773"/>
          </a:xfrm>
        </p:grpSpPr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35149DF7-0BDE-4819-888E-3D0DE3E16C61}"/>
                </a:ext>
              </a:extLst>
            </p:cNvPr>
            <p:cNvSpPr/>
            <p:nvPr/>
          </p:nvSpPr>
          <p:spPr>
            <a:xfrm rot="18777061">
              <a:off x="3566851" y="4511618"/>
              <a:ext cx="2089773" cy="1325994"/>
            </a:xfrm>
            <a:prstGeom prst="ellipse">
              <a:avLst/>
            </a:prstGeom>
            <a:solidFill>
              <a:srgbClr val="BD34D1"/>
            </a:solidFill>
            <a:ln>
              <a:solidFill>
                <a:srgbClr val="BD34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58CEDE13-D58D-46B0-AE1C-9CA2AEF3DAB1}"/>
                </a:ext>
              </a:extLst>
            </p:cNvPr>
            <p:cNvSpPr txBox="1"/>
            <p:nvPr/>
          </p:nvSpPr>
          <p:spPr>
            <a:xfrm>
              <a:off x="4064096" y="4712607"/>
              <a:ext cx="1024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err="1"/>
                <a:t>reviews</a:t>
              </a:r>
              <a:endParaRPr lang="en-US" b="1" dirty="0"/>
            </a:p>
          </p:txBody>
        </p:sp>
        <p:pic>
          <p:nvPicPr>
            <p:cNvPr id="42" name="Image 41">
              <a:extLst>
                <a:ext uri="{FF2B5EF4-FFF2-40B4-BE49-F238E27FC236}">
                  <a16:creationId xmlns:a16="http://schemas.microsoft.com/office/drawing/2014/main" id="{C60A0801-4FDE-4A73-A7F2-5019BD3508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4157916" y="5034281"/>
              <a:ext cx="796676" cy="655253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FF9BF08-0C13-4177-84BD-C30469388199}"/>
                </a:ext>
              </a:extLst>
            </p:cNvPr>
            <p:cNvSpPr/>
            <p:nvPr/>
          </p:nvSpPr>
          <p:spPr>
            <a:xfrm>
              <a:off x="232760" y="5034281"/>
              <a:ext cx="3506542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b="1" dirty="0"/>
                <a:t>Why : </a:t>
              </a:r>
              <a:r>
                <a:rPr lang="en-US" sz="1400" b="1" u="sng" dirty="0" err="1">
                  <a:solidFill>
                    <a:srgbClr val="BD34D1"/>
                  </a:solidFill>
                </a:rPr>
                <a:t>product_review_mean_lvl</a:t>
              </a:r>
              <a:endParaRPr lang="en-US" sz="1400" b="1" u="sng" dirty="0">
                <a:solidFill>
                  <a:srgbClr val="BD34D1"/>
                </a:solidFill>
              </a:endParaRPr>
            </a:p>
            <a:p>
              <a:pPr algn="r"/>
              <a:r>
                <a:rPr lang="en-US" sz="1400" b="1" dirty="0"/>
                <a:t>How : </a:t>
              </a:r>
              <a:r>
                <a:rPr lang="en-US" sz="1400" b="1" u="sng" dirty="0" err="1">
                  <a:solidFill>
                    <a:srgbClr val="BD34D1"/>
                  </a:solidFill>
                </a:rPr>
                <a:t>review_gap_lvl</a:t>
              </a:r>
              <a:endParaRPr lang="en-US" sz="1400" b="1" u="sng" dirty="0">
                <a:solidFill>
                  <a:srgbClr val="BD34D1"/>
                </a:solidFill>
              </a:endParaRPr>
            </a:p>
            <a:p>
              <a:pPr algn="r"/>
              <a:r>
                <a:rPr lang="en-US" sz="1400" i="1" dirty="0" err="1">
                  <a:solidFill>
                    <a:srgbClr val="BD34D1"/>
                  </a:solidFill>
                </a:rPr>
                <a:t>review_answer_delay_lvl</a:t>
              </a:r>
              <a:endParaRPr lang="en-US" sz="1400" i="1" dirty="0">
                <a:solidFill>
                  <a:srgbClr val="BD34D1"/>
                </a:solidFill>
              </a:endParaRPr>
            </a:p>
          </p:txBody>
        </p:sp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42ADDB90-E698-4A82-8B52-3F20AD6E2721}"/>
              </a:ext>
            </a:extLst>
          </p:cNvPr>
          <p:cNvGrpSpPr/>
          <p:nvPr/>
        </p:nvGrpSpPr>
        <p:grpSpPr>
          <a:xfrm>
            <a:off x="5483046" y="4551055"/>
            <a:ext cx="3671710" cy="2089773"/>
            <a:chOff x="5508464" y="4630865"/>
            <a:chExt cx="3671710" cy="2089773"/>
          </a:xfrm>
        </p:grpSpPr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710E4DF1-23BC-490C-9E6D-8B21FE2B7F08}"/>
                </a:ext>
              </a:extLst>
            </p:cNvPr>
            <p:cNvSpPr/>
            <p:nvPr/>
          </p:nvSpPr>
          <p:spPr>
            <a:xfrm rot="15287207">
              <a:off x="5126574" y="5012755"/>
              <a:ext cx="2089773" cy="1325994"/>
            </a:xfrm>
            <a:prstGeom prst="ellipse">
              <a:avLst/>
            </a:prstGeom>
            <a:solidFill>
              <a:srgbClr val="2C88D9"/>
            </a:solidFill>
            <a:ln>
              <a:solidFill>
                <a:srgbClr val="2C88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B31E17A3-F41D-4B0E-B5AE-B386ACA94074}"/>
                </a:ext>
              </a:extLst>
            </p:cNvPr>
            <p:cNvSpPr txBox="1"/>
            <p:nvPr/>
          </p:nvSpPr>
          <p:spPr>
            <a:xfrm>
              <a:off x="5600938" y="5019305"/>
              <a:ext cx="11079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Sellers &amp;</a:t>
              </a:r>
            </a:p>
            <a:p>
              <a:r>
                <a:rPr lang="fr-FR" b="1" dirty="0" err="1"/>
                <a:t>geoloc</a:t>
              </a:r>
              <a:endParaRPr lang="en-US" b="1" dirty="0"/>
            </a:p>
          </p:txBody>
        </p:sp>
        <p:pic>
          <p:nvPicPr>
            <p:cNvPr id="43" name="Image 42">
              <a:extLst>
                <a:ext uri="{FF2B5EF4-FFF2-40B4-BE49-F238E27FC236}">
                  <a16:creationId xmlns:a16="http://schemas.microsoft.com/office/drawing/2014/main" id="{C1113912-0194-4CEE-98AB-34D687DF2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5987726" y="5723842"/>
              <a:ext cx="663308" cy="632928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5B1110-CC01-4569-81CD-FC09541ABB99}"/>
                </a:ext>
              </a:extLst>
            </p:cNvPr>
            <p:cNvSpPr/>
            <p:nvPr/>
          </p:nvSpPr>
          <p:spPr>
            <a:xfrm>
              <a:off x="6835960" y="5983328"/>
              <a:ext cx="23442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b="1" dirty="0"/>
                <a:t>Where : </a:t>
              </a:r>
              <a:r>
                <a:rPr lang="en-US" sz="1400" b="1" u="sng" dirty="0" err="1">
                  <a:solidFill>
                    <a:srgbClr val="2C88D9"/>
                  </a:solidFill>
                </a:rPr>
                <a:t>cust_sell_dist_lvl</a:t>
              </a:r>
              <a:endParaRPr lang="en-US" sz="1400" b="1" u="sng" dirty="0">
                <a:solidFill>
                  <a:srgbClr val="2C88D9"/>
                </a:solidFill>
              </a:endParaRPr>
            </a:p>
            <a:p>
              <a:pPr algn="r"/>
              <a:r>
                <a:rPr lang="en-US" sz="1400" i="1" u="sng" dirty="0" err="1">
                  <a:solidFill>
                    <a:srgbClr val="2C88D9"/>
                  </a:solidFill>
                </a:rPr>
                <a:t>seller_main_product_cat</a:t>
              </a:r>
              <a:endParaRPr lang="en-US" sz="1400" i="1" u="sng" dirty="0">
                <a:solidFill>
                  <a:srgbClr val="2C88D9"/>
                </a:solidFill>
              </a:endParaRPr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83B20C85-B14F-4A00-9806-90218DC11ADC}"/>
              </a:ext>
            </a:extLst>
          </p:cNvPr>
          <p:cNvGrpSpPr/>
          <p:nvPr/>
        </p:nvGrpSpPr>
        <p:grpSpPr>
          <a:xfrm>
            <a:off x="1518311" y="1659231"/>
            <a:ext cx="4711413" cy="2089773"/>
            <a:chOff x="1518311" y="1659231"/>
            <a:chExt cx="4711413" cy="2089773"/>
          </a:xfrm>
        </p:grpSpPr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2C054608-9D2C-416A-871D-4563ABF56A17}"/>
                </a:ext>
              </a:extLst>
            </p:cNvPr>
            <p:cNvSpPr/>
            <p:nvPr/>
          </p:nvSpPr>
          <p:spPr>
            <a:xfrm rot="4473680">
              <a:off x="4521840" y="2041121"/>
              <a:ext cx="2089773" cy="1325994"/>
            </a:xfrm>
            <a:prstGeom prst="ellipse">
              <a:avLst/>
            </a:prstGeom>
            <a:solidFill>
              <a:srgbClr val="788896"/>
            </a:solidFill>
            <a:ln>
              <a:solidFill>
                <a:srgbClr val="7888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91C5F64A-5135-44AC-B105-DDF813AC4F42}"/>
                </a:ext>
              </a:extLst>
            </p:cNvPr>
            <p:cNvSpPr txBox="1"/>
            <p:nvPr/>
          </p:nvSpPr>
          <p:spPr>
            <a:xfrm>
              <a:off x="4864436" y="2069801"/>
              <a:ext cx="12987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err="1"/>
                <a:t>payments</a:t>
              </a:r>
              <a:endParaRPr lang="en-US" b="1" dirty="0"/>
            </a:p>
          </p:txBody>
        </p:sp>
        <p:pic>
          <p:nvPicPr>
            <p:cNvPr id="41" name="Image 40">
              <a:extLst>
                <a:ext uri="{FF2B5EF4-FFF2-40B4-BE49-F238E27FC236}">
                  <a16:creationId xmlns:a16="http://schemas.microsoft.com/office/drawing/2014/main" id="{80E749F5-6D1D-4FE2-BD0D-DDD941F2F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015954" y="2423451"/>
              <a:ext cx="926751" cy="67536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C943459-98F9-4D1A-8C2C-7EB5CE4DC4AE}"/>
                </a:ext>
              </a:extLst>
            </p:cNvPr>
            <p:cNvSpPr/>
            <p:nvPr/>
          </p:nvSpPr>
          <p:spPr>
            <a:xfrm>
              <a:off x="1518311" y="1755450"/>
              <a:ext cx="334562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b="1" dirty="0"/>
                <a:t>How :</a:t>
              </a:r>
              <a:r>
                <a:rPr lang="en-US" sz="1400" dirty="0">
                  <a:solidFill>
                    <a:srgbClr val="788896"/>
                  </a:solidFill>
                </a:rPr>
                <a:t> </a:t>
              </a:r>
              <a:r>
                <a:rPr lang="en-US" sz="1400" b="1" u="sng" dirty="0" err="1">
                  <a:solidFill>
                    <a:srgbClr val="788896"/>
                  </a:solidFill>
                </a:rPr>
                <a:t>main_payment_type_cat</a:t>
              </a:r>
              <a:endParaRPr lang="en-US" sz="1400" b="1" u="sng" dirty="0">
                <a:solidFill>
                  <a:srgbClr val="788896"/>
                </a:solidFill>
              </a:endParaRPr>
            </a:p>
            <a:p>
              <a:pPr algn="r"/>
              <a:r>
                <a:rPr lang="en-US" sz="1400" i="1" dirty="0" err="1">
                  <a:solidFill>
                    <a:srgbClr val="788896"/>
                  </a:solidFill>
                </a:rPr>
                <a:t>payment_installments_size_cat</a:t>
              </a:r>
              <a:endParaRPr lang="en-US" sz="1400" i="1" dirty="0">
                <a:solidFill>
                  <a:srgbClr val="788896"/>
                </a:solidFill>
              </a:endParaRPr>
            </a:p>
            <a:p>
              <a:pPr algn="r"/>
              <a:r>
                <a:rPr lang="en-US" sz="1400" i="1" dirty="0" err="1">
                  <a:solidFill>
                    <a:srgbClr val="788896"/>
                  </a:solidFill>
                </a:rPr>
                <a:t>payment_sequence_size_cat</a:t>
              </a:r>
              <a:endParaRPr lang="en-US" sz="1400" i="1" dirty="0">
                <a:solidFill>
                  <a:srgbClr val="788896"/>
                </a:solidFill>
              </a:endParaRPr>
            </a:p>
            <a:p>
              <a:pPr algn="r"/>
              <a:r>
                <a:rPr lang="en-US" sz="1400" b="1" dirty="0"/>
                <a:t>What :</a:t>
              </a:r>
              <a:r>
                <a:rPr lang="en-US" sz="1400" b="1" dirty="0">
                  <a:solidFill>
                    <a:srgbClr val="788896"/>
                  </a:solidFill>
                </a:rPr>
                <a:t> </a:t>
              </a:r>
              <a:r>
                <a:rPr lang="en-US" sz="1400" b="1" dirty="0" err="1">
                  <a:solidFill>
                    <a:srgbClr val="788896"/>
                  </a:solidFill>
                </a:rPr>
                <a:t>payment_lvl</a:t>
              </a:r>
              <a:endParaRPr lang="en-US" sz="1400" b="1" dirty="0">
                <a:solidFill>
                  <a:srgbClr val="788896"/>
                </a:solidFill>
              </a:endParaRPr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12D3F016-67B5-4644-A84F-A9361CD44EEF}"/>
              </a:ext>
            </a:extLst>
          </p:cNvPr>
          <p:cNvGrpSpPr/>
          <p:nvPr/>
        </p:nvGrpSpPr>
        <p:grpSpPr>
          <a:xfrm>
            <a:off x="6071757" y="2092449"/>
            <a:ext cx="4409733" cy="1737571"/>
            <a:chOff x="6072352" y="1986141"/>
            <a:chExt cx="4409733" cy="1737571"/>
          </a:xfrm>
        </p:grpSpPr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D260994E-BCA1-4011-B8EB-F2A33CCE4C50}"/>
                </a:ext>
              </a:extLst>
            </p:cNvPr>
            <p:cNvSpPr/>
            <p:nvPr/>
          </p:nvSpPr>
          <p:spPr>
            <a:xfrm rot="19587551">
              <a:off x="6072352" y="2397718"/>
              <a:ext cx="2089773" cy="1325994"/>
            </a:xfrm>
            <a:prstGeom prst="ellipse">
              <a:avLst/>
            </a:prstGeom>
            <a:solidFill>
              <a:srgbClr val="F7C325"/>
            </a:solidFill>
            <a:ln>
              <a:solidFill>
                <a:srgbClr val="F7C3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FF1849C4-A45E-4369-8D7E-0BC29B88E255}"/>
                </a:ext>
              </a:extLst>
            </p:cNvPr>
            <p:cNvSpPr txBox="1"/>
            <p:nvPr/>
          </p:nvSpPr>
          <p:spPr>
            <a:xfrm>
              <a:off x="6667097" y="2481301"/>
              <a:ext cx="1178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err="1"/>
                <a:t>products</a:t>
              </a:r>
              <a:endParaRPr lang="en-US" b="1" dirty="0"/>
            </a:p>
          </p:txBody>
        </p:sp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130B437A-2F95-438A-8B6E-D76A5236782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grayscl/>
            </a:blip>
            <a:stretch>
              <a:fillRect/>
            </a:stretch>
          </p:blipFill>
          <p:spPr>
            <a:xfrm>
              <a:off x="6393663" y="2841151"/>
              <a:ext cx="759082" cy="710074"/>
            </a:xfrm>
            <a:prstGeom prst="rect">
              <a:avLst/>
            </a:prstGeom>
          </p:spPr>
        </p:pic>
        <p:pic>
          <p:nvPicPr>
            <p:cNvPr id="54" name="Image 53">
              <a:extLst>
                <a:ext uri="{FF2B5EF4-FFF2-40B4-BE49-F238E27FC236}">
                  <a16:creationId xmlns:a16="http://schemas.microsoft.com/office/drawing/2014/main" id="{D5E64795-93F1-4C82-9336-A5672C242D4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grayscl/>
            </a:blip>
            <a:stretch>
              <a:fillRect/>
            </a:stretch>
          </p:blipFill>
          <p:spPr>
            <a:xfrm>
              <a:off x="7224162" y="2836801"/>
              <a:ext cx="759082" cy="728256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EC719FA-7321-4327-AF5F-8F3627013B8F}"/>
                </a:ext>
              </a:extLst>
            </p:cNvPr>
            <p:cNvSpPr/>
            <p:nvPr/>
          </p:nvSpPr>
          <p:spPr>
            <a:xfrm>
              <a:off x="7828617" y="1986141"/>
              <a:ext cx="26534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b="1" dirty="0"/>
                <a:t>What : </a:t>
              </a:r>
              <a:r>
                <a:rPr lang="en-US" sz="1400" b="1" u="sng" dirty="0" err="1">
                  <a:solidFill>
                    <a:srgbClr val="FFC000"/>
                  </a:solidFill>
                </a:rPr>
                <a:t>product_cat</a:t>
              </a:r>
              <a:endParaRPr lang="en-US" sz="1400" b="1" u="sng" dirty="0">
                <a:solidFill>
                  <a:srgbClr val="FFC000"/>
                </a:solidFill>
              </a:endParaRPr>
            </a:p>
            <a:p>
              <a:pPr algn="r"/>
              <a:r>
                <a:rPr lang="en-US" sz="1400" b="1" dirty="0"/>
                <a:t>Why : </a:t>
              </a:r>
              <a:r>
                <a:rPr lang="fr-FR" sz="1400" b="1" u="sng" dirty="0" err="1">
                  <a:solidFill>
                    <a:srgbClr val="FFC000"/>
                  </a:solidFill>
                </a:rPr>
                <a:t>product_qlty_idx_lvl</a:t>
              </a:r>
              <a:endParaRPr lang="en-US" sz="1400" i="1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8E2F8B2C-915A-4A5D-9D78-F872C6A10187}"/>
              </a:ext>
            </a:extLst>
          </p:cNvPr>
          <p:cNvGrpSpPr/>
          <p:nvPr/>
        </p:nvGrpSpPr>
        <p:grpSpPr>
          <a:xfrm>
            <a:off x="6280586" y="3996077"/>
            <a:ext cx="4433759" cy="1446652"/>
            <a:chOff x="6345914" y="3943406"/>
            <a:chExt cx="4040838" cy="1446652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CE12770A-7BDF-40FD-BAB6-382837C1A6F9}"/>
                </a:ext>
              </a:extLst>
            </p:cNvPr>
            <p:cNvSpPr/>
            <p:nvPr/>
          </p:nvSpPr>
          <p:spPr>
            <a:xfrm rot="1100895">
              <a:off x="6345914" y="3943406"/>
              <a:ext cx="2089773" cy="1325994"/>
            </a:xfrm>
            <a:prstGeom prst="ellipse">
              <a:avLst/>
            </a:prstGeom>
            <a:solidFill>
              <a:srgbClr val="E8833A"/>
            </a:solidFill>
            <a:ln>
              <a:solidFill>
                <a:srgbClr val="E883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F5BF2ED8-C45C-4E1F-8688-9811E66A88C7}"/>
                </a:ext>
              </a:extLst>
            </p:cNvPr>
            <p:cNvSpPr txBox="1"/>
            <p:nvPr/>
          </p:nvSpPr>
          <p:spPr>
            <a:xfrm>
              <a:off x="6783648" y="3969770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items</a:t>
              </a:r>
              <a:endParaRPr lang="en-US" b="1" dirty="0"/>
            </a:p>
          </p:txBody>
        </p:sp>
        <p:pic>
          <p:nvPicPr>
            <p:cNvPr id="34" name="Image 33">
              <a:extLst>
                <a:ext uri="{FF2B5EF4-FFF2-40B4-BE49-F238E27FC236}">
                  <a16:creationId xmlns:a16="http://schemas.microsoft.com/office/drawing/2014/main" id="{E5ADBF5D-29F9-4114-B857-008A51ED5F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l="-594" t="4816" r="4312" b="4386"/>
            <a:stretch/>
          </p:blipFill>
          <p:spPr>
            <a:xfrm>
              <a:off x="7249812" y="4297447"/>
              <a:ext cx="702525" cy="511877"/>
            </a:xfrm>
            <a:prstGeom prst="rect">
              <a:avLst/>
            </a:prstGeom>
          </p:spPr>
        </p:pic>
        <p:pic>
          <p:nvPicPr>
            <p:cNvPr id="40" name="Image 39">
              <a:extLst>
                <a:ext uri="{FF2B5EF4-FFF2-40B4-BE49-F238E27FC236}">
                  <a16:creationId xmlns:a16="http://schemas.microsoft.com/office/drawing/2014/main" id="{7DAC59CA-690E-4FA4-9BBF-39134999FE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244585" y="4857958"/>
              <a:ext cx="738659" cy="532100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E2BA02B-B28F-4A47-B24B-9F8E603ACA14}"/>
                </a:ext>
              </a:extLst>
            </p:cNvPr>
            <p:cNvSpPr/>
            <p:nvPr/>
          </p:nvSpPr>
          <p:spPr>
            <a:xfrm>
              <a:off x="8234253" y="4226554"/>
              <a:ext cx="2152499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b="1" dirty="0"/>
                <a:t>What : </a:t>
              </a:r>
              <a:r>
                <a:rPr lang="en-US" sz="1400" b="1" dirty="0" err="1">
                  <a:solidFill>
                    <a:srgbClr val="E8833A"/>
                  </a:solidFill>
                </a:rPr>
                <a:t>product_price_lvl</a:t>
              </a:r>
              <a:endParaRPr lang="en-US" sz="1400" b="1" dirty="0">
                <a:solidFill>
                  <a:srgbClr val="E8833A"/>
                </a:solidFill>
              </a:endParaRPr>
            </a:p>
            <a:p>
              <a:pPr algn="r"/>
              <a:r>
                <a:rPr lang="en-US" sz="1400" b="1" u="sng" dirty="0" err="1">
                  <a:solidFill>
                    <a:srgbClr val="E8833A"/>
                  </a:solidFill>
                </a:rPr>
                <a:t>charmed_price_cat</a:t>
              </a:r>
              <a:endParaRPr lang="en-US" sz="1400" b="1" u="sng" dirty="0">
                <a:solidFill>
                  <a:srgbClr val="E8833A"/>
                </a:solidFill>
              </a:endParaRPr>
            </a:p>
            <a:p>
              <a:pPr algn="r"/>
              <a:r>
                <a:rPr lang="en-US" sz="1400" i="1" dirty="0" err="1">
                  <a:solidFill>
                    <a:srgbClr val="E8833A"/>
                  </a:solidFill>
                </a:rPr>
                <a:t>freight_percentage_lvl</a:t>
              </a:r>
              <a:endParaRPr lang="en-US" sz="1400" i="1" dirty="0">
                <a:solidFill>
                  <a:srgbClr val="E8833A"/>
                </a:solidFill>
              </a:endParaRPr>
            </a:p>
          </p:txBody>
        </p:sp>
        <p:pic>
          <p:nvPicPr>
            <p:cNvPr id="21" name="Graphique 20" descr="Chariot de courses">
              <a:extLst>
                <a:ext uri="{FF2B5EF4-FFF2-40B4-BE49-F238E27FC236}">
                  <a16:creationId xmlns:a16="http://schemas.microsoft.com/office/drawing/2014/main" id="{DBBBD600-3F13-4707-852F-D2B272B48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697207" y="4237565"/>
              <a:ext cx="547378" cy="547378"/>
            </a:xfrm>
            <a:prstGeom prst="rect">
              <a:avLst/>
            </a:prstGeom>
          </p:spPr>
        </p:pic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D4FD5850-779D-4C69-B73E-0820D54E99F2}"/>
              </a:ext>
            </a:extLst>
          </p:cNvPr>
          <p:cNvGrpSpPr/>
          <p:nvPr/>
        </p:nvGrpSpPr>
        <p:grpSpPr>
          <a:xfrm>
            <a:off x="5084582" y="3391860"/>
            <a:ext cx="1504952" cy="1360165"/>
            <a:chOff x="5084582" y="3391860"/>
            <a:chExt cx="1504952" cy="1360165"/>
          </a:xfrm>
        </p:grpSpPr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4193DD9C-1E16-4FED-8462-93F5A974EADB}"/>
                </a:ext>
              </a:extLst>
            </p:cNvPr>
            <p:cNvSpPr/>
            <p:nvPr/>
          </p:nvSpPr>
          <p:spPr>
            <a:xfrm>
              <a:off x="5084582" y="3391860"/>
              <a:ext cx="1504952" cy="1360165"/>
            </a:xfrm>
            <a:prstGeom prst="ellipse">
              <a:avLst/>
            </a:prstGeom>
            <a:solidFill>
              <a:srgbClr val="1AAE9F"/>
            </a:solidFill>
            <a:ln>
              <a:solidFill>
                <a:srgbClr val="1AAE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870B628F-8FF6-4907-B7C6-1BBE505E6A15}"/>
                </a:ext>
              </a:extLst>
            </p:cNvPr>
            <p:cNvSpPr txBox="1"/>
            <p:nvPr/>
          </p:nvSpPr>
          <p:spPr>
            <a:xfrm>
              <a:off x="5203498" y="3873993"/>
              <a:ext cx="1229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err="1"/>
                <a:t>customer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89670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2F54FE-4B8B-4198-901E-86D4B4C0E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Correlated</a:t>
            </a:r>
            <a:r>
              <a:rPr lang="fr-FR" dirty="0"/>
              <a:t> </a:t>
            </a:r>
            <a:r>
              <a:rPr lang="fr-FR" dirty="0" err="1"/>
              <a:t>features</a:t>
            </a:r>
            <a:r>
              <a:rPr lang="fr-FR" dirty="0"/>
              <a:t> &amp; </a:t>
            </a:r>
            <a:r>
              <a:rPr lang="fr-FR" dirty="0" err="1"/>
              <a:t>pre-processing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20F05D-E406-4DF3-AF05-320C33FC9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249" y="1476961"/>
            <a:ext cx="10554574" cy="1346536"/>
          </a:xfrm>
        </p:spPr>
        <p:txBody>
          <a:bodyPr/>
          <a:lstStyle/>
          <a:p>
            <a:r>
              <a:rPr lang="fr-FR" dirty="0" err="1"/>
              <a:t>Heatmap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Spearman </a:t>
            </a:r>
            <a:r>
              <a:rPr lang="fr-FR" dirty="0" err="1"/>
              <a:t>rank</a:t>
            </a:r>
            <a:r>
              <a:rPr lang="fr-FR" dirty="0"/>
              <a:t> </a:t>
            </a:r>
            <a:r>
              <a:rPr lang="fr-FR" dirty="0" err="1"/>
              <a:t>correlation</a:t>
            </a:r>
            <a:r>
              <a:rPr lang="fr-FR" dirty="0"/>
              <a:t> : help to select </a:t>
            </a:r>
            <a:r>
              <a:rPr lang="fr-FR" dirty="0" err="1"/>
              <a:t>among</a:t>
            </a:r>
            <a:r>
              <a:rPr lang="fr-FR" dirty="0"/>
              <a:t> </a:t>
            </a:r>
            <a:r>
              <a:rPr lang="fr-FR" dirty="0" err="1"/>
              <a:t>correlated</a:t>
            </a:r>
            <a:r>
              <a:rPr lang="fr-FR" dirty="0"/>
              <a:t> </a:t>
            </a:r>
            <a:r>
              <a:rPr lang="fr-FR" dirty="0" err="1"/>
              <a:t>features</a:t>
            </a:r>
            <a:r>
              <a:rPr lang="fr-FR" dirty="0"/>
              <a:t> the </a:t>
            </a:r>
            <a:r>
              <a:rPr lang="fr-FR" dirty="0" err="1"/>
              <a:t>most</a:t>
            </a:r>
            <a:r>
              <a:rPr lang="fr-FR" dirty="0"/>
              <a:t> </a:t>
            </a:r>
            <a:r>
              <a:rPr lang="fr-FR" dirty="0" err="1"/>
              <a:t>significant</a:t>
            </a:r>
            <a:r>
              <a:rPr lang="fr-FR" dirty="0"/>
              <a:t> </a:t>
            </a:r>
            <a:r>
              <a:rPr lang="fr-FR" dirty="0" err="1"/>
              <a:t>ones</a:t>
            </a:r>
            <a:r>
              <a:rPr lang="fr-FR" dirty="0"/>
              <a:t>.</a:t>
            </a:r>
            <a:endParaRPr lang="en-US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F4169435-64E4-4CF4-BB10-01E286263E83}"/>
              </a:ext>
            </a:extLst>
          </p:cNvPr>
          <p:cNvSpPr txBox="1">
            <a:spLocks/>
          </p:cNvSpPr>
          <p:nvPr/>
        </p:nvSpPr>
        <p:spPr>
          <a:xfrm>
            <a:off x="396249" y="4707770"/>
            <a:ext cx="12023514" cy="203151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Model </a:t>
            </a:r>
            <a:r>
              <a:rPr lang="fr-FR" dirty="0" err="1"/>
              <a:t>sensitivity</a:t>
            </a:r>
            <a:r>
              <a:rPr lang="fr-FR" dirty="0"/>
              <a:t> (to a </a:t>
            </a:r>
            <a:r>
              <a:rPr lang="fr-FR" dirty="0" err="1"/>
              <a:t>feature</a:t>
            </a:r>
            <a:r>
              <a:rPr lang="fr-FR" dirty="0"/>
              <a:t> type)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obviously</a:t>
            </a:r>
            <a:r>
              <a:rPr lang="fr-FR" dirty="0"/>
              <a:t> </a:t>
            </a:r>
            <a:r>
              <a:rPr lang="fr-FR" dirty="0" err="1"/>
              <a:t>critical</a:t>
            </a:r>
            <a:r>
              <a:rPr lang="fr-FR" dirty="0"/>
              <a:t> </a:t>
            </a:r>
            <a:r>
              <a:rPr lang="fr-FR" dirty="0" err="1"/>
              <a:t>here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Once </a:t>
            </a:r>
            <a:r>
              <a:rPr lang="fr-FR" dirty="0" err="1"/>
              <a:t>we</a:t>
            </a:r>
            <a:r>
              <a:rPr lang="fr-FR" dirty="0"/>
              <a:t> put a </a:t>
            </a:r>
            <a:r>
              <a:rPr lang="fr-FR" dirty="0" err="1"/>
              <a:t>discrete</a:t>
            </a:r>
            <a:r>
              <a:rPr lang="fr-FR" dirty="0"/>
              <a:t> or </a:t>
            </a:r>
            <a:r>
              <a:rPr lang="fr-FR" dirty="0" err="1"/>
              <a:t>even</a:t>
            </a:r>
            <a:r>
              <a:rPr lang="fr-FR" dirty="0"/>
              <a:t> non-normal </a:t>
            </a:r>
            <a:r>
              <a:rPr lang="fr-FR" dirty="0" err="1"/>
              <a:t>distributed</a:t>
            </a:r>
            <a:r>
              <a:rPr lang="fr-FR" dirty="0"/>
              <a:t> </a:t>
            </a:r>
            <a:r>
              <a:rPr lang="fr-FR" dirty="0" err="1"/>
              <a:t>feature</a:t>
            </a:r>
            <a:r>
              <a:rPr lang="fr-FR" dirty="0"/>
              <a:t>, </a:t>
            </a:r>
            <a:r>
              <a:rPr lang="fr-FR" b="1" dirty="0" err="1"/>
              <a:t>this</a:t>
            </a:r>
            <a:r>
              <a:rPr lang="fr-FR" b="1" dirty="0"/>
              <a:t> </a:t>
            </a:r>
            <a:r>
              <a:rPr lang="fr-FR" b="1" dirty="0" err="1"/>
              <a:t>takes</a:t>
            </a:r>
            <a:r>
              <a:rPr lang="fr-FR" b="1" dirty="0"/>
              <a:t> the lead on </a:t>
            </a:r>
            <a:r>
              <a:rPr lang="fr-FR" b="1" dirty="0" err="1"/>
              <a:t>other</a:t>
            </a:r>
            <a:r>
              <a:rPr lang="fr-FR" b="1" dirty="0"/>
              <a:t> </a:t>
            </a:r>
            <a:r>
              <a:rPr lang="fr-FR" b="1" dirty="0" err="1"/>
              <a:t>features</a:t>
            </a:r>
            <a:r>
              <a:rPr lang="fr-FR" dirty="0"/>
              <a:t>.</a:t>
            </a:r>
          </a:p>
          <a:p>
            <a:pPr lvl="1"/>
            <a:r>
              <a:rPr lang="fr-FR" dirty="0" err="1"/>
              <a:t>According</a:t>
            </a:r>
            <a:r>
              <a:rPr lang="fr-FR" dirty="0"/>
              <a:t> to marketing insights : </a:t>
            </a:r>
          </a:p>
          <a:p>
            <a:pPr lvl="2"/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target</a:t>
            </a:r>
            <a:r>
              <a:rPr lang="fr-FR" dirty="0"/>
              <a:t> </a:t>
            </a:r>
            <a:r>
              <a:rPr lang="fr-FR" dirty="0" err="1"/>
              <a:t>such</a:t>
            </a:r>
            <a:r>
              <a:rPr lang="fr-FR" dirty="0"/>
              <a:t> </a:t>
            </a:r>
            <a:r>
              <a:rPr lang="fr-FR" dirty="0" err="1"/>
              <a:t>emerging</a:t>
            </a:r>
            <a:r>
              <a:rPr lang="fr-FR" dirty="0"/>
              <a:t> </a:t>
            </a:r>
            <a:r>
              <a:rPr lang="fr-FR" dirty="0" err="1"/>
              <a:t>categorization</a:t>
            </a:r>
            <a:r>
              <a:rPr lang="fr-FR" dirty="0"/>
              <a:t> </a:t>
            </a:r>
          </a:p>
          <a:p>
            <a:pPr lvl="2"/>
            <a:r>
              <a:rPr lang="fr-FR" dirty="0"/>
              <a:t>Or </a:t>
            </a:r>
            <a:r>
              <a:rPr lang="fr-FR" dirty="0" err="1"/>
              <a:t>we</a:t>
            </a:r>
            <a:r>
              <a:rPr lang="fr-FR" dirty="0"/>
              <a:t> must </a:t>
            </a:r>
            <a:r>
              <a:rPr lang="fr-FR" dirty="0" err="1"/>
              <a:t>try</a:t>
            </a:r>
            <a:r>
              <a:rPr lang="fr-FR" dirty="0"/>
              <a:t> to </a:t>
            </a:r>
            <a:r>
              <a:rPr lang="fr-FR" dirty="0" err="1"/>
              <a:t>remedy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effect</a:t>
            </a:r>
            <a:r>
              <a:rPr lang="fr-FR" dirty="0"/>
              <a:t> (e.g. tends to normal-</a:t>
            </a:r>
            <a:r>
              <a:rPr lang="fr-FR" dirty="0" err="1"/>
              <a:t>distributed</a:t>
            </a:r>
            <a:r>
              <a:rPr lang="fr-FR" dirty="0"/>
              <a:t> </a:t>
            </a:r>
            <a:r>
              <a:rPr lang="fr-FR" dirty="0" err="1"/>
              <a:t>features</a:t>
            </a:r>
            <a:r>
              <a:rPr lang="fr-FR" dirty="0"/>
              <a:t>, </a:t>
            </a:r>
            <a:r>
              <a:rPr lang="fr-FR" dirty="0" err="1"/>
              <a:t>build</a:t>
            </a:r>
            <a:r>
              <a:rPr lang="fr-FR" dirty="0"/>
              <a:t> new </a:t>
            </a:r>
            <a:r>
              <a:rPr lang="fr-FR" dirty="0" err="1"/>
              <a:t>features</a:t>
            </a:r>
            <a:r>
              <a:rPr lang="fr-FR" dirty="0"/>
              <a:t> </a:t>
            </a:r>
            <a:r>
              <a:rPr lang="fr-FR" dirty="0" err="1"/>
              <a:t>such</a:t>
            </a:r>
            <a:r>
              <a:rPr lang="fr-FR" dirty="0"/>
              <a:t> as « indexes »).</a:t>
            </a:r>
            <a:endParaRPr lang="en-US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E917B753-DD27-47C4-80E0-C8FBA119314E}"/>
              </a:ext>
            </a:extLst>
          </p:cNvPr>
          <p:cNvSpPr txBox="1">
            <a:spLocks/>
          </p:cNvSpPr>
          <p:nvPr/>
        </p:nvSpPr>
        <p:spPr>
          <a:xfrm>
            <a:off x="567071" y="3211294"/>
            <a:ext cx="10554574" cy="134653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73E1AB27-13CE-4ADC-B0E5-CAA42119841B}"/>
              </a:ext>
            </a:extLst>
          </p:cNvPr>
          <p:cNvSpPr txBox="1">
            <a:spLocks/>
          </p:cNvSpPr>
          <p:nvPr/>
        </p:nvSpPr>
        <p:spPr>
          <a:xfrm>
            <a:off x="304799" y="2823497"/>
            <a:ext cx="11320130" cy="188427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 </a:t>
            </a:r>
            <a:r>
              <a:rPr lang="fr-FR" dirty="0" err="1"/>
              <a:t>forward</a:t>
            </a:r>
            <a:r>
              <a:rPr lang="fr-FR" dirty="0"/>
              <a:t> </a:t>
            </a:r>
            <a:r>
              <a:rPr lang="fr-FR" dirty="0" err="1"/>
              <a:t>selector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calculates</a:t>
            </a:r>
            <a:r>
              <a:rPr lang="fr-FR" dirty="0"/>
              <a:t> how « good » a </a:t>
            </a:r>
            <a:r>
              <a:rPr lang="fr-FR" dirty="0" err="1"/>
              <a:t>feature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in </a:t>
            </a:r>
            <a:r>
              <a:rPr lang="fr-FR" dirty="0" err="1"/>
              <a:t>order</a:t>
            </a:r>
            <a:r>
              <a:rPr lang="fr-FR" dirty="0"/>
              <a:t> to </a:t>
            </a:r>
            <a:r>
              <a:rPr lang="fr-FR" dirty="0" err="1"/>
              <a:t>obtain</a:t>
            </a:r>
            <a:r>
              <a:rPr lang="fr-FR" dirty="0"/>
              <a:t> a </a:t>
            </a:r>
            <a:r>
              <a:rPr lang="fr-FR" dirty="0" err="1"/>
              <a:t>better</a:t>
            </a:r>
            <a:r>
              <a:rPr lang="fr-FR" dirty="0"/>
              <a:t> clustering.</a:t>
            </a:r>
          </a:p>
          <a:p>
            <a:pPr lvl="1"/>
            <a:r>
              <a:rPr lang="fr-FR" dirty="0" err="1"/>
              <a:t>Although</a:t>
            </a:r>
            <a:r>
              <a:rPr lang="fr-FR" dirty="0"/>
              <a:t> Silhouette Score </a:t>
            </a:r>
            <a:r>
              <a:rPr lang="fr-FR" dirty="0" err="1"/>
              <a:t>is</a:t>
            </a:r>
            <a:r>
              <a:rPr lang="fr-FR" dirty="0"/>
              <a:t> the best for </a:t>
            </a:r>
            <a:r>
              <a:rPr lang="fr-FR" dirty="0" err="1"/>
              <a:t>accurate</a:t>
            </a:r>
            <a:r>
              <a:rPr lang="fr-FR" dirty="0"/>
              <a:t> </a:t>
            </a:r>
            <a:r>
              <a:rPr lang="fr-FR" b="1" dirty="0" err="1"/>
              <a:t>comparison</a:t>
            </a:r>
            <a:r>
              <a:rPr lang="fr-FR" dirty="0"/>
              <a:t> (</a:t>
            </a:r>
            <a:r>
              <a:rPr lang="fr-FR" dirty="0" err="1"/>
              <a:t>same</a:t>
            </a:r>
            <a:r>
              <a:rPr lang="fr-FR" dirty="0"/>
              <a:t> value relevance in </a:t>
            </a:r>
            <a:r>
              <a:rPr lang="fr-FR" dirty="0" err="1"/>
              <a:t>any</a:t>
            </a:r>
            <a:r>
              <a:rPr lang="fr-FR" dirty="0"/>
              <a:t> </a:t>
            </a:r>
            <a:r>
              <a:rPr lang="fr-FR" dirty="0" err="1"/>
              <a:t>context</a:t>
            </a:r>
            <a:r>
              <a:rPr lang="fr-FR" dirty="0"/>
              <a:t>),</a:t>
            </a:r>
          </a:p>
          <a:p>
            <a:pPr lvl="1"/>
            <a:r>
              <a:rPr lang="fr-FR" dirty="0"/>
              <a:t>Silhouette Score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costly</a:t>
            </a:r>
            <a:r>
              <a:rPr lang="fr-FR" dirty="0"/>
              <a:t> to </a:t>
            </a:r>
            <a:r>
              <a:rPr lang="fr-FR" dirty="0" err="1"/>
              <a:t>computes</a:t>
            </a:r>
            <a:r>
              <a:rPr lang="fr-FR" dirty="0"/>
              <a:t> </a:t>
            </a:r>
            <a:r>
              <a:rPr lang="fr-FR" dirty="0" err="1"/>
              <a:t>even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samples</a:t>
            </a:r>
            <a:r>
              <a:rPr lang="fr-FR" dirty="0"/>
              <a:t>,</a:t>
            </a:r>
          </a:p>
          <a:p>
            <a:pPr lvl="1"/>
            <a:r>
              <a:rPr lang="fr-FR" dirty="0"/>
              <a:t>Davies-</a:t>
            </a:r>
            <a:r>
              <a:rPr lang="fr-FR" dirty="0" err="1"/>
              <a:t>Bouldin</a:t>
            </a:r>
            <a:r>
              <a:rPr lang="fr-FR" dirty="0"/>
              <a:t> Index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fastest</a:t>
            </a:r>
            <a:r>
              <a:rPr lang="fr-FR" dirty="0"/>
              <a:t> to </a:t>
            </a:r>
            <a:r>
              <a:rPr lang="fr-FR" dirty="0" err="1"/>
              <a:t>compute</a:t>
            </a:r>
            <a:r>
              <a:rPr lang="fr-FR" dirty="0"/>
              <a:t> and </a:t>
            </a:r>
            <a:r>
              <a:rPr lang="fr-FR" dirty="0" err="1"/>
              <a:t>offers</a:t>
            </a:r>
            <a:r>
              <a:rPr lang="fr-FR" dirty="0"/>
              <a:t> </a:t>
            </a:r>
            <a:r>
              <a:rPr lang="fr-FR" dirty="0" err="1"/>
              <a:t>same</a:t>
            </a:r>
            <a:r>
              <a:rPr lang="fr-FR" dirty="0"/>
              <a:t> trends </a:t>
            </a:r>
            <a:r>
              <a:rPr lang="fr-FR" dirty="0" err="1"/>
              <a:t>than</a:t>
            </a:r>
            <a:r>
              <a:rPr lang="fr-FR" dirty="0"/>
              <a:t> Silhouette Score.</a:t>
            </a:r>
          </a:p>
          <a:p>
            <a:pPr lvl="1"/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Davies-</a:t>
            </a:r>
            <a:r>
              <a:rPr lang="fr-FR" dirty="0" err="1"/>
              <a:t>Bouldin</a:t>
            </a:r>
            <a:r>
              <a:rPr lang="fr-FR" dirty="0"/>
              <a:t> index first and </a:t>
            </a:r>
            <a:r>
              <a:rPr lang="fr-FR" dirty="0" err="1"/>
              <a:t>refine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work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Silhouette Score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6556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28962</TotalTime>
  <Words>2630</Words>
  <Application>Microsoft Office PowerPoint</Application>
  <PresentationFormat>Grand écran</PresentationFormat>
  <Paragraphs>359</Paragraphs>
  <Slides>23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30" baseType="lpstr">
      <vt:lpstr>Arial Narrow</vt:lpstr>
      <vt:lpstr>Calibri</vt:lpstr>
      <vt:lpstr>Century Gothic</vt:lpstr>
      <vt:lpstr>Inter</vt:lpstr>
      <vt:lpstr>Wingdings</vt:lpstr>
      <vt:lpstr>Wingdings 2</vt:lpstr>
      <vt:lpstr>Concis</vt:lpstr>
      <vt:lpstr>Olist Marketplace: Customer Segmentation    Rely on Olist datasets shared through Kaggle*,  Help marketing teams to understand customers,  Through a usable segmentation,  Identify the right update interval </vt:lpstr>
      <vt:lpstr>How to proceed ?</vt:lpstr>
      <vt:lpstr>Merge a Customer-Centric Dataset</vt:lpstr>
      <vt:lpstr>Build Customer-Centric Features</vt:lpstr>
      <vt:lpstr>? Datasets groupby &amp; merge</vt:lpstr>
      <vt:lpstr>Customer-Centric features : overview</vt:lpstr>
      <vt:lpstr>Feature engineering insights : </vt:lpstr>
      <vt:lpstr>Level &amp; Categorical Features</vt:lpstr>
      <vt:lpstr>Correlated features &amp; pre-processing</vt:lpstr>
      <vt:lpstr>Use an alternate approach</vt:lpstr>
      <vt:lpstr>Funnel : issue synthesis &amp; strategy</vt:lpstr>
      <vt:lpstr>(Fast) Forward Selector</vt:lpstr>
      <vt:lpstr>Présentation PowerPoint</vt:lpstr>
      <vt:lpstr>Pipeline</vt:lpstr>
      <vt:lpstr>PCA : feature type sensitivity</vt:lpstr>
      <vt:lpstr>Customer-Centric features</vt:lpstr>
      <vt:lpstr>Learn about Clients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Merge a Client-Centric Dataset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Segmentation client Marketplace Olist</dc:title>
  <dc:creator>Etienne LARDEUR</dc:creator>
  <cp:lastModifiedBy>Etienne LARDEUR</cp:lastModifiedBy>
  <cp:revision>230</cp:revision>
  <dcterms:created xsi:type="dcterms:W3CDTF">2020-07-07T07:51:10Z</dcterms:created>
  <dcterms:modified xsi:type="dcterms:W3CDTF">2020-09-24T14:06:17Z</dcterms:modified>
</cp:coreProperties>
</file>