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8"/>
  </p:notesMasterIdLst>
  <p:sldIdLst>
    <p:sldId id="256" r:id="rId2"/>
    <p:sldId id="278" r:id="rId3"/>
    <p:sldId id="257" r:id="rId4"/>
    <p:sldId id="264" r:id="rId5"/>
    <p:sldId id="267" r:id="rId6"/>
    <p:sldId id="273" r:id="rId7"/>
    <p:sldId id="280" r:id="rId8"/>
    <p:sldId id="282" r:id="rId9"/>
    <p:sldId id="274" r:id="rId10"/>
    <p:sldId id="279" r:id="rId11"/>
    <p:sldId id="285" r:id="rId12"/>
    <p:sldId id="284" r:id="rId13"/>
    <p:sldId id="283" r:id="rId14"/>
    <p:sldId id="277" r:id="rId15"/>
    <p:sldId id="276" r:id="rId16"/>
    <p:sldId id="270" r:id="rId17"/>
    <p:sldId id="271" r:id="rId18"/>
    <p:sldId id="281" r:id="rId19"/>
    <p:sldId id="259" r:id="rId20"/>
    <p:sldId id="261" r:id="rId21"/>
    <p:sldId id="263" r:id="rId22"/>
    <p:sldId id="268" r:id="rId23"/>
    <p:sldId id="265" r:id="rId24"/>
    <p:sldId id="269" r:id="rId25"/>
    <p:sldId id="260" r:id="rId26"/>
    <p:sldId id="258"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tienne LARDEUR" initials="EL" lastIdx="2" clrIdx="0">
    <p:extLst>
      <p:ext uri="{19B8F6BF-5375-455C-9EA6-DF929625EA0E}">
        <p15:presenceInfo xmlns:p15="http://schemas.microsoft.com/office/powerpoint/2012/main" userId="d97171942a5c59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D34D1"/>
    <a:srgbClr val="788896"/>
    <a:srgbClr val="424F5A"/>
    <a:srgbClr val="E8833A"/>
    <a:srgbClr val="2C88D9"/>
    <a:srgbClr val="D3455B"/>
    <a:srgbClr val="1AAE9F"/>
    <a:srgbClr val="F7C325"/>
    <a:srgbClr val="F0F4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561" autoAdjust="0"/>
    <p:restoredTop sz="88568" autoAdjust="0"/>
  </p:normalViewPr>
  <p:slideViewPr>
    <p:cSldViewPr snapToGrid="0">
      <p:cViewPr varScale="1">
        <p:scale>
          <a:sx n="76" d="100"/>
          <a:sy n="76" d="100"/>
        </p:scale>
        <p:origin x="119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87C75-1698-4E99-B627-BC28AE6E7568}" type="datetimeFigureOut">
              <a:rPr lang="en-US" smtClean="0"/>
              <a:t>9/28/2020</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8FE4B-F9EA-429D-BEE6-C3838DC5788A}" type="slidenum">
              <a:rPr lang="en-US" smtClean="0"/>
              <a:t>‹N°›</a:t>
            </a:fld>
            <a:endParaRPr lang="en-US"/>
          </a:p>
        </p:txBody>
      </p:sp>
    </p:spTree>
    <p:extLst>
      <p:ext uri="{BB962C8B-B14F-4D97-AF65-F5344CB8AC3E}">
        <p14:creationId xmlns:p14="http://schemas.microsoft.com/office/powerpoint/2010/main" val="2654218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err="1"/>
              <a:t>Why</a:t>
            </a:r>
            <a:r>
              <a:rPr lang="fr-FR" dirty="0"/>
              <a:t> </a:t>
            </a:r>
            <a:r>
              <a:rPr lang="fr-FR" dirty="0" err="1"/>
              <a:t>such</a:t>
            </a:r>
            <a:r>
              <a:rPr lang="fr-FR" dirty="0"/>
              <a:t> data troncature </a:t>
            </a:r>
            <a:r>
              <a:rPr lang="fr-FR" dirty="0" err="1"/>
              <a:t>statement</a:t>
            </a:r>
            <a:r>
              <a:rPr lang="fr-FR" dirty="0"/>
              <a:t> : </a:t>
            </a:r>
          </a:p>
          <a:p>
            <a:pPr marL="171450" indent="-171450">
              <a:buFontTx/>
              <a:buChar char="-"/>
            </a:pPr>
            <a:r>
              <a:rPr lang="fr-FR" dirty="0"/>
              <a:t>Identification of </a:t>
            </a:r>
            <a:r>
              <a:rPr lang="fr-FR" dirty="0" err="1"/>
              <a:t>unexpectedly</a:t>
            </a:r>
            <a:r>
              <a:rPr lang="fr-FR" dirty="0"/>
              <a:t> </a:t>
            </a:r>
            <a:r>
              <a:rPr lang="fr-FR" dirty="0" err="1"/>
              <a:t>poor</a:t>
            </a:r>
            <a:r>
              <a:rPr lang="fr-FR" dirty="0"/>
              <a:t> </a:t>
            </a:r>
            <a:r>
              <a:rPr lang="fr-FR" dirty="0" err="1"/>
              <a:t>quantities</a:t>
            </a:r>
            <a:r>
              <a:rPr lang="fr-FR" dirty="0"/>
              <a:t> of a </a:t>
            </a:r>
            <a:r>
              <a:rPr lang="fr-FR" dirty="0" err="1"/>
              <a:t>given</a:t>
            </a:r>
            <a:r>
              <a:rPr lang="fr-FR" dirty="0"/>
              <a:t> type of </a:t>
            </a:r>
            <a:r>
              <a:rPr lang="fr-FR" dirty="0" err="1"/>
              <a:t>order</a:t>
            </a:r>
            <a:r>
              <a:rPr lang="fr-FR" dirty="0"/>
              <a:t> (</a:t>
            </a:r>
            <a:r>
              <a:rPr lang="fr-FR" dirty="0" err="1"/>
              <a:t>multi_orders</a:t>
            </a:r>
            <a:r>
              <a:rPr lang="fr-FR" dirty="0"/>
              <a:t>, </a:t>
            </a:r>
            <a:r>
              <a:rPr lang="fr-FR" dirty="0" err="1"/>
              <a:t>multi_products</a:t>
            </a:r>
            <a:r>
              <a:rPr lang="fr-FR" dirty="0"/>
              <a:t>) </a:t>
            </a:r>
          </a:p>
          <a:p>
            <a:pPr marL="0" indent="0">
              <a:buFontTx/>
              <a:buNone/>
            </a:pPr>
            <a:r>
              <a:rPr lang="fr-FR" dirty="0" err="1"/>
              <a:t>Consequence</a:t>
            </a:r>
            <a:r>
              <a:rPr lang="fr-FR" dirty="0"/>
              <a:t> for the </a:t>
            </a:r>
            <a:r>
              <a:rPr lang="fr-FR" dirty="0" err="1"/>
              <a:t>study</a:t>
            </a:r>
            <a:r>
              <a:rPr lang="fr-FR" dirty="0"/>
              <a:t> :</a:t>
            </a:r>
          </a:p>
          <a:p>
            <a:pPr marL="171450" indent="-171450">
              <a:buFontTx/>
              <a:buChar char="-"/>
            </a:pPr>
            <a:r>
              <a:rPr lang="fr-FR" dirty="0" err="1"/>
              <a:t>Rebuild</a:t>
            </a:r>
            <a:r>
              <a:rPr lang="fr-FR" dirty="0"/>
              <a:t> a </a:t>
            </a:r>
            <a:r>
              <a:rPr lang="fr-FR" dirty="0" err="1"/>
              <a:t>balanced</a:t>
            </a:r>
            <a:r>
              <a:rPr lang="fr-FR" dirty="0"/>
              <a:t> </a:t>
            </a:r>
            <a:r>
              <a:rPr lang="fr-FR" dirty="0" err="1"/>
              <a:t>dataset</a:t>
            </a:r>
            <a:r>
              <a:rPr lang="fr-FR" dirty="0"/>
              <a:t> </a:t>
            </a:r>
            <a:r>
              <a:rPr lang="fr-FR" dirty="0" err="1"/>
              <a:t>would</a:t>
            </a:r>
            <a:r>
              <a:rPr lang="fr-FR" dirty="0"/>
              <a:t> </a:t>
            </a:r>
            <a:r>
              <a:rPr lang="fr-FR" dirty="0" err="1"/>
              <a:t>imply</a:t>
            </a:r>
            <a:r>
              <a:rPr lang="fr-FR" dirty="0"/>
              <a:t> to </a:t>
            </a:r>
            <a:r>
              <a:rPr lang="fr-FR" dirty="0" err="1"/>
              <a:t>adjust</a:t>
            </a:r>
            <a:r>
              <a:rPr lang="fr-FR" dirty="0"/>
              <a:t> </a:t>
            </a:r>
            <a:r>
              <a:rPr lang="fr-FR" dirty="0" err="1"/>
              <a:t>with</a:t>
            </a:r>
            <a:r>
              <a:rPr lang="fr-FR" dirty="0"/>
              <a:t> an </a:t>
            </a:r>
            <a:r>
              <a:rPr lang="fr-FR" dirty="0" err="1"/>
              <a:t>additionnal</a:t>
            </a:r>
            <a:r>
              <a:rPr lang="fr-FR" dirty="0"/>
              <a:t> </a:t>
            </a:r>
            <a:r>
              <a:rPr lang="fr-FR" dirty="0" err="1"/>
              <a:t>sample</a:t>
            </a:r>
            <a:r>
              <a:rPr lang="fr-FR" dirty="0"/>
              <a:t> of original datas. For instance : how </a:t>
            </a:r>
            <a:r>
              <a:rPr lang="fr-FR" dirty="0" err="1"/>
              <a:t>many</a:t>
            </a:r>
            <a:r>
              <a:rPr lang="fr-FR" dirty="0"/>
              <a:t> </a:t>
            </a:r>
            <a:r>
              <a:rPr lang="fr-FR" dirty="0" err="1"/>
              <a:t>single_orders</a:t>
            </a:r>
            <a:r>
              <a:rPr lang="fr-FR" dirty="0"/>
              <a:t> </a:t>
            </a:r>
            <a:r>
              <a:rPr lang="fr-FR" dirty="0" err="1"/>
              <a:t>should</a:t>
            </a:r>
            <a:r>
              <a:rPr lang="fr-FR" dirty="0"/>
              <a:t> </a:t>
            </a:r>
            <a:r>
              <a:rPr lang="fr-FR" dirty="0" err="1"/>
              <a:t>we</a:t>
            </a:r>
            <a:r>
              <a:rPr lang="fr-FR" dirty="0"/>
              <a:t> </a:t>
            </a:r>
            <a:r>
              <a:rPr lang="fr-FR" dirty="0" err="1"/>
              <a:t>keep</a:t>
            </a:r>
            <a:r>
              <a:rPr lang="fr-FR" dirty="0"/>
              <a:t>, on </a:t>
            </a:r>
            <a:r>
              <a:rPr lang="fr-FR" dirty="0" err="1"/>
              <a:t>which</a:t>
            </a:r>
            <a:r>
              <a:rPr lang="fr-FR" dirty="0"/>
              <a:t> basis ?</a:t>
            </a:r>
          </a:p>
          <a:p>
            <a:pPr marL="0" indent="0">
              <a:buFontTx/>
              <a:buNone/>
            </a:pPr>
            <a:r>
              <a:rPr lang="fr-FR" dirty="0" err="1"/>
              <a:t>We</a:t>
            </a:r>
            <a:r>
              <a:rPr lang="fr-FR" dirty="0"/>
              <a:t> </a:t>
            </a:r>
            <a:r>
              <a:rPr lang="fr-FR" dirty="0" err="1"/>
              <a:t>would</a:t>
            </a:r>
            <a:r>
              <a:rPr lang="fr-FR" dirty="0"/>
              <a:t> </a:t>
            </a:r>
            <a:r>
              <a:rPr lang="fr-FR" dirty="0" err="1"/>
              <a:t>rather</a:t>
            </a:r>
            <a:r>
              <a:rPr lang="fr-FR" dirty="0"/>
              <a:t> </a:t>
            </a:r>
            <a:r>
              <a:rPr lang="fr-FR" dirty="0" err="1"/>
              <a:t>get</a:t>
            </a:r>
            <a:r>
              <a:rPr lang="fr-FR" dirty="0"/>
              <a:t> to a </a:t>
            </a:r>
            <a:r>
              <a:rPr lang="fr-FR" dirty="0" err="1"/>
              <a:t>clearly</a:t>
            </a:r>
            <a:r>
              <a:rPr lang="fr-FR" dirty="0"/>
              <a:t> </a:t>
            </a:r>
            <a:r>
              <a:rPr lang="fr-FR" dirty="0" err="1"/>
              <a:t>biased</a:t>
            </a:r>
            <a:r>
              <a:rPr lang="fr-FR" dirty="0"/>
              <a:t> </a:t>
            </a:r>
            <a:r>
              <a:rPr lang="fr-FR" dirty="0" err="1"/>
              <a:t>dataset</a:t>
            </a:r>
            <a:r>
              <a:rPr lang="fr-FR" dirty="0"/>
              <a:t>.</a:t>
            </a:r>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3</a:t>
            </a:fld>
            <a:endParaRPr lang="en-US"/>
          </a:p>
        </p:txBody>
      </p:sp>
    </p:spTree>
    <p:extLst>
      <p:ext uri="{BB962C8B-B14F-4D97-AF65-F5344CB8AC3E}">
        <p14:creationId xmlns:p14="http://schemas.microsoft.com/office/powerpoint/2010/main" val="1908856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400" b="1" dirty="0" err="1"/>
              <a:t>Heatmaps</a:t>
            </a:r>
            <a:r>
              <a:rPr lang="fr-FR" sz="1400" dirty="0"/>
              <a:t> (</a:t>
            </a:r>
            <a:r>
              <a:rPr lang="fr-FR" sz="1400" dirty="0" err="1"/>
              <a:t>with</a:t>
            </a:r>
            <a:r>
              <a:rPr lang="fr-FR" sz="1400" dirty="0"/>
              <a:t> Spearman </a:t>
            </a:r>
            <a:r>
              <a:rPr lang="fr-FR" sz="1400" dirty="0" err="1"/>
              <a:t>rank</a:t>
            </a:r>
            <a:r>
              <a:rPr lang="fr-FR" sz="1400" dirty="0"/>
              <a:t> </a:t>
            </a:r>
            <a:r>
              <a:rPr lang="fr-FR" sz="1400" dirty="0" err="1"/>
              <a:t>correlation</a:t>
            </a:r>
            <a:r>
              <a:rPr lang="fr-FR" sz="1400" dirty="0"/>
              <a:t>) : help to catch </a:t>
            </a:r>
            <a:r>
              <a:rPr lang="fr-FR" sz="1400" dirty="0" err="1"/>
              <a:t>correlated</a:t>
            </a:r>
            <a:r>
              <a:rPr lang="fr-FR" sz="1400" dirty="0"/>
              <a:t> </a:t>
            </a:r>
            <a:r>
              <a:rPr lang="fr-FR" sz="1400" dirty="0" err="1"/>
              <a:t>features</a:t>
            </a:r>
            <a:r>
              <a:rPr lang="fr-FR" sz="1400" dirty="0"/>
              <a:t> (&amp; drop </a:t>
            </a:r>
            <a:r>
              <a:rPr lang="fr-FR" sz="1400" dirty="0" err="1"/>
              <a:t>redundancies</a:t>
            </a:r>
            <a:r>
              <a:rPr lang="fr-FR" sz="1400" dirty="0"/>
              <a:t>)</a:t>
            </a:r>
          </a:p>
          <a:p>
            <a:r>
              <a:rPr lang="fr-FR" sz="1400" b="1" dirty="0" err="1"/>
              <a:t>Pairplots</a:t>
            </a:r>
            <a:r>
              <a:rPr lang="fr-FR" sz="1400" dirty="0"/>
              <a:t> : help to catch trends or pattern </a:t>
            </a:r>
            <a:r>
              <a:rPr lang="fr-FR" sz="1400" dirty="0" err="1"/>
              <a:t>between</a:t>
            </a:r>
            <a:r>
              <a:rPr lang="fr-FR" sz="1400" dirty="0"/>
              <a:t> a </a:t>
            </a:r>
            <a:r>
              <a:rPr lang="fr-FR" sz="1400" dirty="0" err="1"/>
              <a:t>features</a:t>
            </a:r>
            <a:r>
              <a:rPr lang="fr-FR" sz="1400" dirty="0"/>
              <a:t> and a Goal (e.g. </a:t>
            </a:r>
            <a:r>
              <a:rPr lang="fr-FR" sz="1400" dirty="0" err="1"/>
              <a:t>inscrease</a:t>
            </a:r>
            <a:r>
              <a:rPr lang="fr-FR" sz="1400" dirty="0"/>
              <a:t> sales)</a:t>
            </a:r>
          </a:p>
          <a:p>
            <a:r>
              <a:rPr lang="fr-FR" dirty="0"/>
              <a:t>Once </a:t>
            </a:r>
            <a:r>
              <a:rPr lang="fr-FR" dirty="0" err="1"/>
              <a:t>we</a:t>
            </a:r>
            <a:r>
              <a:rPr lang="fr-FR" dirty="0"/>
              <a:t> put </a:t>
            </a:r>
            <a:r>
              <a:rPr lang="fr-FR" dirty="0" err="1"/>
              <a:t>discrete</a:t>
            </a:r>
            <a:r>
              <a:rPr lang="fr-FR" dirty="0"/>
              <a:t> or </a:t>
            </a:r>
            <a:r>
              <a:rPr lang="fr-FR" dirty="0" err="1"/>
              <a:t>even</a:t>
            </a:r>
            <a:r>
              <a:rPr lang="fr-FR" dirty="0"/>
              <a:t> non-</a:t>
            </a:r>
            <a:r>
              <a:rPr lang="fr-FR" dirty="0" err="1"/>
              <a:t>normally</a:t>
            </a:r>
            <a:r>
              <a:rPr lang="fr-FR" dirty="0"/>
              <a:t> </a:t>
            </a:r>
            <a:r>
              <a:rPr lang="fr-FR" dirty="0" err="1"/>
              <a:t>distributed</a:t>
            </a:r>
            <a:r>
              <a:rPr lang="fr-FR" dirty="0"/>
              <a:t> </a:t>
            </a:r>
            <a:r>
              <a:rPr lang="fr-FR" dirty="0" err="1"/>
              <a:t>features</a:t>
            </a:r>
            <a:r>
              <a:rPr lang="fr-FR" dirty="0"/>
              <a:t>, </a:t>
            </a:r>
            <a:r>
              <a:rPr lang="fr-FR" b="1" dirty="0" err="1"/>
              <a:t>this</a:t>
            </a:r>
            <a:r>
              <a:rPr lang="fr-FR" b="1" dirty="0"/>
              <a:t> </a:t>
            </a:r>
            <a:r>
              <a:rPr lang="fr-FR" b="1" dirty="0" err="1"/>
              <a:t>takes</a:t>
            </a:r>
            <a:r>
              <a:rPr lang="fr-FR" b="1" dirty="0"/>
              <a:t> the lead on </a:t>
            </a:r>
            <a:r>
              <a:rPr lang="fr-FR" b="1" dirty="0" err="1"/>
              <a:t>other</a:t>
            </a:r>
            <a:r>
              <a:rPr lang="fr-FR" b="1" dirty="0"/>
              <a:t> </a:t>
            </a:r>
            <a:r>
              <a:rPr lang="fr-FR" b="1" dirty="0" err="1"/>
              <a:t>features</a:t>
            </a:r>
            <a:endParaRPr lang="fr-FR" b="1" dirty="0"/>
          </a:p>
          <a:p>
            <a:pPr lvl="2"/>
            <a:r>
              <a:rPr lang="fr-FR" dirty="0"/>
              <a:t>.e.g. </a:t>
            </a:r>
            <a:r>
              <a:rPr lang="fr-FR" dirty="0" err="1"/>
              <a:t>Charm</a:t>
            </a:r>
            <a:r>
              <a:rPr lang="fr-FR" dirty="0"/>
              <a:t> </a:t>
            </a:r>
            <a:r>
              <a:rPr lang="fr-FR" dirty="0" err="1"/>
              <a:t>price</a:t>
            </a:r>
            <a:r>
              <a:rPr lang="fr-FR" dirty="0"/>
              <a:t> </a:t>
            </a:r>
            <a:r>
              <a:rPr lang="fr-FR" dirty="0" err="1"/>
              <a:t>binary</a:t>
            </a:r>
            <a:r>
              <a:rPr lang="fr-FR" dirty="0"/>
              <a:t> (0, 1) or </a:t>
            </a:r>
            <a:r>
              <a:rPr lang="fr-FR" dirty="0" err="1"/>
              <a:t>discrete</a:t>
            </a:r>
            <a:r>
              <a:rPr lang="fr-FR" dirty="0"/>
              <a:t> </a:t>
            </a:r>
            <a:r>
              <a:rPr lang="fr-FR" dirty="0" err="1"/>
              <a:t>Review</a:t>
            </a:r>
            <a:r>
              <a:rPr lang="fr-FR" dirty="0"/>
              <a:t> Scores (1 to 5) </a:t>
            </a:r>
            <a:r>
              <a:rPr lang="fr-FR" dirty="0" err="1"/>
              <a:t>introduce</a:t>
            </a:r>
            <a:r>
              <a:rPr lang="fr-FR" dirty="0"/>
              <a:t> </a:t>
            </a:r>
            <a:r>
              <a:rPr lang="fr-FR" dirty="0" err="1"/>
              <a:t>bias</a:t>
            </a:r>
            <a:r>
              <a:rPr lang="fr-FR" dirty="0"/>
              <a:t>, </a:t>
            </a:r>
            <a:r>
              <a:rPr lang="fr-FR" dirty="0" err="1"/>
              <a:t>even</a:t>
            </a:r>
            <a:r>
              <a:rPr lang="fr-FR" dirty="0"/>
              <a:t> on optimal </a:t>
            </a:r>
            <a:r>
              <a:rPr lang="fr-FR" dirty="0" err="1"/>
              <a:t>number</a:t>
            </a:r>
            <a:r>
              <a:rPr lang="fr-FR" dirty="0"/>
              <a:t> of segments.</a:t>
            </a:r>
          </a:p>
          <a:p>
            <a:pPr lvl="2"/>
            <a:r>
              <a:rPr lang="fr-FR" dirty="0" err="1"/>
              <a:t>we</a:t>
            </a:r>
            <a:r>
              <a:rPr lang="fr-FR" dirty="0"/>
              <a:t> </a:t>
            </a:r>
            <a:r>
              <a:rPr lang="fr-FR" dirty="0" err="1"/>
              <a:t>may</a:t>
            </a:r>
            <a:r>
              <a:rPr lang="fr-FR" dirty="0"/>
              <a:t> </a:t>
            </a:r>
            <a:r>
              <a:rPr lang="fr-FR" dirty="0" err="1"/>
              <a:t>try</a:t>
            </a:r>
            <a:r>
              <a:rPr lang="fr-FR" dirty="0"/>
              <a:t> to </a:t>
            </a:r>
            <a:r>
              <a:rPr lang="fr-FR" dirty="0" err="1"/>
              <a:t>remedy</a:t>
            </a:r>
            <a:r>
              <a:rPr lang="fr-FR" dirty="0"/>
              <a:t> </a:t>
            </a:r>
            <a:r>
              <a:rPr lang="fr-FR" dirty="0" err="1"/>
              <a:t>this</a:t>
            </a:r>
            <a:r>
              <a:rPr lang="fr-FR" dirty="0"/>
              <a:t> </a:t>
            </a:r>
            <a:r>
              <a:rPr lang="fr-FR" dirty="0" err="1"/>
              <a:t>effect</a:t>
            </a:r>
            <a:r>
              <a:rPr lang="fr-FR" dirty="0"/>
              <a:t> and tends to normal-</a:t>
            </a:r>
            <a:r>
              <a:rPr lang="fr-FR" dirty="0" err="1"/>
              <a:t>distributed</a:t>
            </a:r>
            <a:r>
              <a:rPr lang="fr-FR" dirty="0"/>
              <a:t> </a:t>
            </a:r>
            <a:r>
              <a:rPr lang="fr-FR" dirty="0" err="1"/>
              <a:t>features</a:t>
            </a:r>
            <a:r>
              <a:rPr lang="fr-FR" dirty="0"/>
              <a:t>, </a:t>
            </a:r>
            <a:r>
              <a:rPr lang="fr-FR" dirty="0" err="1"/>
              <a:t>build</a:t>
            </a:r>
            <a:r>
              <a:rPr lang="fr-FR" dirty="0"/>
              <a:t> new </a:t>
            </a:r>
            <a:r>
              <a:rPr lang="fr-FR" dirty="0" err="1"/>
              <a:t>features</a:t>
            </a:r>
            <a:r>
              <a:rPr lang="fr-FR" dirty="0"/>
              <a:t> </a:t>
            </a:r>
            <a:r>
              <a:rPr lang="fr-FR" dirty="0" err="1"/>
              <a:t>such</a:t>
            </a:r>
            <a:r>
              <a:rPr lang="fr-FR" dirty="0"/>
              <a:t> as « indexes »</a:t>
            </a:r>
          </a:p>
          <a:p>
            <a:pPr lvl="2"/>
            <a:r>
              <a:rPr lang="fr-FR" dirty="0"/>
              <a:t>Or </a:t>
            </a:r>
            <a:r>
              <a:rPr lang="fr-FR" dirty="0" err="1"/>
              <a:t>we</a:t>
            </a:r>
            <a:r>
              <a:rPr lang="fr-FR" dirty="0"/>
              <a:t> </a:t>
            </a:r>
            <a:r>
              <a:rPr lang="fr-FR" dirty="0" err="1"/>
              <a:t>could</a:t>
            </a:r>
            <a:r>
              <a:rPr lang="fr-FR" dirty="0"/>
              <a:t> </a:t>
            </a:r>
            <a:r>
              <a:rPr lang="fr-FR" dirty="0" err="1"/>
              <a:t>target</a:t>
            </a:r>
            <a:r>
              <a:rPr lang="fr-FR" dirty="0"/>
              <a:t> </a:t>
            </a:r>
            <a:r>
              <a:rPr lang="fr-FR" dirty="0" err="1"/>
              <a:t>this</a:t>
            </a:r>
            <a:r>
              <a:rPr lang="fr-FR" dirty="0"/>
              <a:t> </a:t>
            </a:r>
            <a:r>
              <a:rPr lang="fr-FR" dirty="0" err="1"/>
              <a:t>effect</a:t>
            </a:r>
            <a:r>
              <a:rPr lang="fr-FR" dirty="0"/>
              <a:t>, </a:t>
            </a:r>
            <a:r>
              <a:rPr lang="fr-FR" dirty="0" err="1"/>
              <a:t>consider</a:t>
            </a:r>
            <a:r>
              <a:rPr lang="fr-FR" dirty="0"/>
              <a:t> </a:t>
            </a:r>
            <a:r>
              <a:rPr lang="fr-FR" dirty="0" err="1"/>
              <a:t>this</a:t>
            </a:r>
            <a:r>
              <a:rPr lang="fr-FR" dirty="0"/>
              <a:t> as an </a:t>
            </a:r>
            <a:r>
              <a:rPr lang="fr-FR" dirty="0" err="1"/>
              <a:t>emerging</a:t>
            </a:r>
            <a:r>
              <a:rPr lang="fr-FR" dirty="0"/>
              <a:t> </a:t>
            </a:r>
            <a:r>
              <a:rPr lang="fr-FR" dirty="0" err="1"/>
              <a:t>categorization</a:t>
            </a:r>
            <a:r>
              <a:rPr lang="fr-FR" dirty="0"/>
              <a:t> and </a:t>
            </a:r>
            <a:r>
              <a:rPr lang="fr-FR" dirty="0" err="1"/>
              <a:t>refine</a:t>
            </a:r>
            <a:r>
              <a:rPr lang="fr-FR" dirty="0"/>
              <a:t> </a:t>
            </a:r>
            <a:r>
              <a:rPr lang="fr-FR" dirty="0" err="1"/>
              <a:t>it</a:t>
            </a:r>
            <a:r>
              <a:rPr lang="fr-FR" dirty="0"/>
              <a:t>.</a:t>
            </a:r>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9</a:t>
            </a:fld>
            <a:endParaRPr lang="en-US"/>
          </a:p>
        </p:txBody>
      </p:sp>
    </p:spTree>
    <p:extLst>
      <p:ext uri="{BB962C8B-B14F-4D97-AF65-F5344CB8AC3E}">
        <p14:creationId xmlns:p14="http://schemas.microsoft.com/office/powerpoint/2010/main" val="1542101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0" i="0" dirty="0">
                <a:solidFill>
                  <a:srgbClr val="000000"/>
                </a:solidFill>
                <a:effectLst/>
                <a:latin typeface="Helvetica Neue"/>
              </a:rPr>
              <a:t>k-Modes intend to extend the k-Means algorithm, dedicated to categorical features : with discrete data as input (even with labels), it performs clustering that minimize a cost-function that measures a "matching dissimilarity". A cost unit is spent on any category switch.</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0" i="0" dirty="0">
                <a:solidFill>
                  <a:srgbClr val="000000"/>
                </a:solidFill>
                <a:effectLst/>
                <a:latin typeface="Helvetica Neue"/>
              </a:rPr>
              <a:t>Pros :</a:t>
            </a:r>
          </a:p>
          <a:p>
            <a:pPr algn="l">
              <a:buFont typeface="Arial" panose="020B0604020202020204" pitchFamily="34" charset="0"/>
              <a:buChar char="•"/>
            </a:pPr>
            <a:r>
              <a:rPr lang="en-US" b="0" i="0" dirty="0">
                <a:solidFill>
                  <a:srgbClr val="000000"/>
                </a:solidFill>
                <a:effectLst/>
                <a:latin typeface="Helvetica Neue"/>
              </a:rPr>
              <a:t>raw data (</a:t>
            </a:r>
            <a:r>
              <a:rPr lang="en-US" b="0" i="0" dirty="0" err="1">
                <a:solidFill>
                  <a:srgbClr val="000000"/>
                </a:solidFill>
                <a:effectLst/>
                <a:latin typeface="Helvetica Neue"/>
              </a:rPr>
              <a:t>unpreprocessed</a:t>
            </a:r>
            <a:r>
              <a:rPr lang="en-US" b="0" i="0" dirty="0">
                <a:solidFill>
                  <a:srgbClr val="000000"/>
                </a:solidFill>
                <a:effectLst/>
                <a:latin typeface="Helvetica Neue"/>
              </a:rPr>
              <a:t>) can be considered as inputs (even labels),</a:t>
            </a:r>
          </a:p>
          <a:p>
            <a:pPr algn="l">
              <a:buFont typeface="Arial" panose="020B0604020202020204" pitchFamily="34" charset="0"/>
              <a:buChar char="•"/>
            </a:pPr>
            <a:r>
              <a:rPr lang="en-US" b="0" i="0" dirty="0">
                <a:solidFill>
                  <a:srgbClr val="000000"/>
                </a:solidFill>
                <a:effectLst/>
                <a:latin typeface="Helvetica Neue"/>
              </a:rPr>
              <a:t>it provides a clear cluster description, based on </a:t>
            </a:r>
            <a:r>
              <a:rPr lang="en-US" b="0" i="0" dirty="0" err="1">
                <a:solidFill>
                  <a:srgbClr val="000000"/>
                </a:solidFill>
                <a:effectLst/>
                <a:latin typeface="Helvetica Neue"/>
              </a:rPr>
              <a:t>centroïd</a:t>
            </a:r>
            <a:r>
              <a:rPr lang="en-US" b="0" i="0" dirty="0">
                <a:solidFill>
                  <a:srgbClr val="000000"/>
                </a:solidFill>
                <a:effectLst/>
                <a:latin typeface="Helvetica Neue"/>
              </a:rPr>
              <a:t> values,</a:t>
            </a:r>
          </a:p>
          <a:p>
            <a:pPr algn="l">
              <a:buFont typeface="Arial" panose="020B0604020202020204" pitchFamily="34" charset="0"/>
              <a:buChar char="•"/>
            </a:pPr>
            <a:r>
              <a:rPr lang="en-US" b="0" i="0" dirty="0">
                <a:solidFill>
                  <a:srgbClr val="000000"/>
                </a:solidFill>
                <a:effectLst/>
                <a:latin typeface="Helvetica Neue"/>
              </a:rPr>
              <a:t>among the various </a:t>
            </a:r>
            <a:r>
              <a:rPr lang="en-US" b="0" i="0" dirty="0" err="1">
                <a:solidFill>
                  <a:srgbClr val="000000"/>
                </a:solidFill>
                <a:effectLst/>
                <a:latin typeface="Helvetica Neue"/>
              </a:rPr>
              <a:t>init</a:t>
            </a:r>
            <a:r>
              <a:rPr lang="en-US" b="0" i="0" dirty="0">
                <a:solidFill>
                  <a:srgbClr val="000000"/>
                </a:solidFill>
                <a:effectLst/>
                <a:latin typeface="Helvetica Neue"/>
              </a:rPr>
              <a:t> techniques (with pretty high dependency to </a:t>
            </a:r>
            <a:r>
              <a:rPr lang="en-US" b="0" i="0" dirty="0" err="1">
                <a:solidFill>
                  <a:srgbClr val="000000"/>
                </a:solidFill>
                <a:effectLst/>
                <a:latin typeface="Helvetica Neue"/>
              </a:rPr>
              <a:t>init</a:t>
            </a:r>
            <a:r>
              <a:rPr lang="en-US" b="0" i="0" dirty="0">
                <a:solidFill>
                  <a:srgbClr val="000000"/>
                </a:solidFill>
                <a:effectLst/>
                <a:latin typeface="Helvetica Neue"/>
              </a:rPr>
              <a:t>), 'Cao' research offers a deterministic approach introducing density of the data to their Modes (i.e. most frequent values).</a:t>
            </a:r>
            <a:br>
              <a:rPr lang="en-US" b="0" i="0" dirty="0">
                <a:solidFill>
                  <a:srgbClr val="000000"/>
                </a:solidFill>
                <a:effectLst/>
                <a:latin typeface="Helvetica Neue"/>
              </a:rPr>
            </a:br>
            <a:endParaRPr lang="en-US" b="0" i="0" dirty="0">
              <a:solidFill>
                <a:srgbClr val="000000"/>
              </a:solidFill>
              <a:effectLst/>
              <a:latin typeface="Helvetica Neue"/>
            </a:endParaRPr>
          </a:p>
          <a:p>
            <a:pPr algn="l"/>
            <a:r>
              <a:rPr lang="en-US" b="0" i="0" dirty="0">
                <a:solidFill>
                  <a:srgbClr val="000000"/>
                </a:solidFill>
                <a:effectLst/>
                <a:latin typeface="Helvetica Neue"/>
              </a:rPr>
              <a:t>Cons : this depends on the feature discretization in the first place, with</a:t>
            </a:r>
            <a:br>
              <a:rPr lang="en-US" b="0" i="0" dirty="0">
                <a:solidFill>
                  <a:srgbClr val="000000"/>
                </a:solidFill>
                <a:effectLst/>
                <a:latin typeface="Helvetica Neue"/>
              </a:rPr>
            </a:br>
            <a:endParaRPr lang="en-US" b="0" i="0" dirty="0">
              <a:solidFill>
                <a:srgbClr val="000000"/>
              </a:solidFill>
              <a:effectLst/>
              <a:latin typeface="Helvetica Neue"/>
            </a:endParaRPr>
          </a:p>
          <a:p>
            <a:pPr algn="l">
              <a:buFont typeface="Arial" panose="020B0604020202020204" pitchFamily="34" charset="0"/>
              <a:buChar char="•"/>
            </a:pPr>
            <a:r>
              <a:rPr lang="en-US" b="0" i="0" dirty="0">
                <a:solidFill>
                  <a:srgbClr val="000000"/>
                </a:solidFill>
                <a:effectLst/>
                <a:latin typeface="Helvetica Neue"/>
              </a:rPr>
              <a:t>cost approximation is wrong for ordinal features, i.e. cost is the same for any switch, even when passing from </a:t>
            </a:r>
            <a:r>
              <a:rPr lang="en-US" b="0" i="0" dirty="0" err="1">
                <a:solidFill>
                  <a:srgbClr val="000000"/>
                </a:solidFill>
                <a:effectLst/>
                <a:latin typeface="Helvetica Neue"/>
              </a:rPr>
              <a:t>below_median</a:t>
            </a:r>
            <a:r>
              <a:rPr lang="en-US" b="0" i="0" dirty="0">
                <a:solidFill>
                  <a:srgbClr val="000000"/>
                </a:solidFill>
                <a:effectLst/>
                <a:latin typeface="Helvetica Neue"/>
              </a:rPr>
              <a:t> to </a:t>
            </a:r>
            <a:r>
              <a:rPr lang="en-US" b="0" i="0" dirty="0" err="1">
                <a:solidFill>
                  <a:srgbClr val="000000"/>
                </a:solidFill>
                <a:effectLst/>
                <a:latin typeface="Helvetica Neue"/>
              </a:rPr>
              <a:t>over_median</a:t>
            </a:r>
            <a:r>
              <a:rPr lang="en-US" b="0" i="0" dirty="0">
                <a:solidFill>
                  <a:srgbClr val="000000"/>
                </a:solidFill>
                <a:effectLst/>
                <a:latin typeface="Helvetica Neue"/>
              </a:rPr>
              <a:t> (e.g. 1 to 3).</a:t>
            </a:r>
          </a:p>
          <a:p>
            <a:pPr algn="l">
              <a:buFont typeface="Arial" panose="020B0604020202020204" pitchFamily="34" charset="0"/>
              <a:buChar char="•"/>
            </a:pPr>
            <a:r>
              <a:rPr lang="en-US" b="0" i="0" dirty="0">
                <a:solidFill>
                  <a:srgbClr val="000000"/>
                </a:solidFill>
                <a:effectLst/>
                <a:latin typeface="Helvetica Neue"/>
              </a:rPr>
              <a:t>while trying to find the best "k", the algorithm may reward the features with a 'k' corresponding discretization : e.g. the 5 levels of review scores would obviously lead to split into 5 clusters.</a:t>
            </a:r>
          </a:p>
          <a:p>
            <a:endParaRPr lang="en-US" dirty="0"/>
          </a:p>
        </p:txBody>
      </p:sp>
      <p:sp>
        <p:nvSpPr>
          <p:cNvPr id="4" name="Espace réservé du numéro de diapositive 3"/>
          <p:cNvSpPr>
            <a:spLocks noGrp="1"/>
          </p:cNvSpPr>
          <p:nvPr>
            <p:ph type="sldNum" sz="quarter" idx="5"/>
          </p:nvPr>
        </p:nvSpPr>
        <p:spPr/>
        <p:txBody>
          <a:bodyPr/>
          <a:lstStyle/>
          <a:p>
            <a:fld id="{7FC8FE4B-F9EA-429D-BEE6-C3838DC5788A}" type="slidenum">
              <a:rPr lang="en-US" smtClean="0"/>
              <a:t>10</a:t>
            </a:fld>
            <a:endParaRPr lang="en-US"/>
          </a:p>
        </p:txBody>
      </p:sp>
    </p:spTree>
    <p:extLst>
      <p:ext uri="{BB962C8B-B14F-4D97-AF65-F5344CB8AC3E}">
        <p14:creationId xmlns:p14="http://schemas.microsoft.com/office/powerpoint/2010/main" val="2664038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fr-FR"/>
              <a:t>Modifiez le style du titre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C79C5D-2A6F-F04D-97DA-BEF2467B64E4}" type="datetimeFigureOut">
              <a:rPr lang="en-US" dirty="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fr-FR"/>
              <a:t>Modifiez le style du titre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fr-FR"/>
              <a:t>Modifiez le style du titre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fr-FR"/>
              <a:t>Cliquez pour modifier les styles du texte du masque</a:t>
            </a:r>
          </a:p>
        </p:txBody>
      </p:sp>
      <p:sp>
        <p:nvSpPr>
          <p:cNvPr id="2" name="Date Placeholder 1"/>
          <p:cNvSpPr>
            <a:spLocks noGrp="1"/>
          </p:cNvSpPr>
          <p:nvPr>
            <p:ph type="dt" sz="half" idx="10"/>
          </p:nvPr>
        </p:nvSpPr>
        <p:spPr/>
        <p:txBody>
          <a:bodyPr/>
          <a:lstStyle/>
          <a:p>
            <a:fld id="{FBF54567-0DE4-3F47-BF90-CB84690072F9}" type="datetimeFigureOut">
              <a:rPr lang="en-US" dirty="0"/>
              <a:pPr/>
              <a:t>9/28/2020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1" name="Freeform 6"/>
          <p:cNvSpPr/>
          <p:nvPr/>
        </p:nvSpPr>
        <p:spPr bwMode="auto">
          <a:xfrm>
            <a:off x="0" y="0"/>
            <a:ext cx="12192000" cy="183767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7410" y="118714"/>
            <a:ext cx="10571998" cy="970450"/>
          </a:xfrm>
        </p:spPr>
        <p:txBody>
          <a:bodyPr/>
          <a:lstStyle/>
          <a:p>
            <a:r>
              <a:rPr lang="fr-FR"/>
              <a:t>Modifiez le style du titre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fr-FR"/>
              <a:t>Modifiez le style du titre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8DFA1846-DA80-1C48-A609-854EA85C59AD}" type="datetimeFigureOut">
              <a:rPr lang="en-US" dirty="0"/>
              <a:pPr/>
              <a:t>9/28/2020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Freeform 6"/>
          <p:cNvSpPr/>
          <p:nvPr/>
        </p:nvSpPr>
        <p:spPr bwMode="auto">
          <a:xfrm>
            <a:off x="0" y="0"/>
            <a:ext cx="12192000" cy="1828800"/>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18586" y="237335"/>
            <a:ext cx="10571998" cy="970450"/>
          </a:xfrm>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Freeform 6"/>
          <p:cNvSpPr/>
          <p:nvPr/>
        </p:nvSpPr>
        <p:spPr bwMode="auto">
          <a:xfrm>
            <a:off x="0" y="0"/>
            <a:ext cx="12192000" cy="184655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37410" y="243002"/>
            <a:ext cx="10571998" cy="970450"/>
          </a:xfrm>
        </p:spPr>
        <p:txBody>
          <a:bodyPr/>
          <a:lstStyle/>
          <a:p>
            <a:r>
              <a:rPr lang="fr-FR" dirty="0"/>
              <a:t>Modifiez le style du titre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fr-FR"/>
              <a:t>Modifiez le style du titre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D0DF5E60-9974-AC48-9591-99C2BB44B7CF}" type="datetimeFigureOut">
              <a:rPr lang="en-US" dirty="0"/>
              <a:pPr/>
              <a:t>9/28/2020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fr-FR"/>
              <a:t>Modifiez le style du titre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fr-FR"/>
              <a:t>Cliquez sur l'icône pour ajouter une image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9/28/2020</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fr-FR"/>
              <a:t>Modifiez le style du titre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9/28/2020</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olistbr/brazilian-ecommerce" TargetMode="Externa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4.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6.png"/><Relationship Id="rId7" Type="http://schemas.openxmlformats.org/officeDocument/2006/relationships/image" Target="../media/image10.png"/><Relationship Id="rId12"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3.png"/><Relationship Id="rId5" Type="http://schemas.openxmlformats.org/officeDocument/2006/relationships/image" Target="../media/image18.svg"/><Relationship Id="rId10" Type="http://schemas.microsoft.com/office/2007/relationships/hdphoto" Target="../media/hdphoto1.wdp"/><Relationship Id="rId4" Type="http://schemas.openxmlformats.org/officeDocument/2006/relationships/image" Target="../media/image17.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1.wdp"/><Relationship Id="rId11" Type="http://schemas.openxmlformats.org/officeDocument/2006/relationships/image" Target="../media/image17.png"/><Relationship Id="rId5" Type="http://schemas.openxmlformats.org/officeDocument/2006/relationships/image" Target="../media/image12.png"/><Relationship Id="rId10" Type="http://schemas.openxmlformats.org/officeDocument/2006/relationships/image" Target="../media/image16.png"/><Relationship Id="rId4" Type="http://schemas.openxmlformats.org/officeDocument/2006/relationships/image" Target="../media/image11.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672BEF-9993-4F86-AADC-1F8E786E117B}"/>
              </a:ext>
            </a:extLst>
          </p:cNvPr>
          <p:cNvSpPr>
            <a:spLocks noGrp="1"/>
          </p:cNvSpPr>
          <p:nvPr>
            <p:ph type="ctrTitle"/>
          </p:nvPr>
        </p:nvSpPr>
        <p:spPr>
          <a:xfrm>
            <a:off x="62814" y="483164"/>
            <a:ext cx="7376985" cy="4350059"/>
          </a:xfrm>
        </p:spPr>
        <p:txBody>
          <a:bodyPr>
            <a:normAutofit fontScale="90000"/>
          </a:bodyPr>
          <a:lstStyle/>
          <a:p>
            <a:r>
              <a:rPr lang="fr-FR" dirty="0" err="1">
                <a:solidFill>
                  <a:schemeClr val="accent3"/>
                </a:solidFill>
              </a:rPr>
              <a:t>Olist</a:t>
            </a:r>
            <a:r>
              <a:rPr lang="fr-FR" sz="4800" dirty="0"/>
              <a:t> Marketplace:</a:t>
            </a:r>
            <a:br>
              <a:rPr lang="fr-FR" sz="4800" b="0" dirty="0"/>
            </a:br>
            <a:r>
              <a:rPr lang="fr-FR" sz="4800" b="0" i="1" dirty="0"/>
              <a:t>Customer Segmentation</a:t>
            </a:r>
            <a:br>
              <a:rPr lang="fr-FR" sz="4800" b="0" i="1" dirty="0"/>
            </a:br>
            <a:br>
              <a:rPr lang="fr-FR" sz="4800" dirty="0"/>
            </a:br>
            <a:br>
              <a:rPr lang="fr-FR" sz="4800" dirty="0"/>
            </a:br>
            <a:r>
              <a:rPr lang="fr-FR" sz="2200" b="0" dirty="0">
                <a:sym typeface="Wingdings 2" panose="05020102010507070707" pitchFamily="18" charset="2"/>
              </a:rPr>
              <a:t> </a:t>
            </a:r>
            <a:r>
              <a:rPr lang="fr-FR" sz="2200" b="0" dirty="0" err="1">
                <a:sym typeface="Wingdings 2" panose="05020102010507070707" pitchFamily="18" charset="2"/>
              </a:rPr>
              <a:t>We</a:t>
            </a:r>
            <a:r>
              <a:rPr lang="fr-FR" sz="2200" b="0" dirty="0">
                <a:sym typeface="Wingdings 2" panose="05020102010507070707" pitchFamily="18" charset="2"/>
              </a:rPr>
              <a:t> r</a:t>
            </a:r>
            <a:r>
              <a:rPr lang="en-US" sz="2200" b="0" dirty="0" err="1"/>
              <a:t>ely</a:t>
            </a:r>
            <a:r>
              <a:rPr lang="en-US" sz="2200" b="0" dirty="0"/>
              <a:t> on </a:t>
            </a:r>
            <a:r>
              <a:rPr lang="en-US" sz="2200" b="0" dirty="0" err="1"/>
              <a:t>Olist</a:t>
            </a:r>
            <a:r>
              <a:rPr lang="en-US" sz="2200" b="0" dirty="0"/>
              <a:t> datasets shared through Kaggle*,</a:t>
            </a:r>
            <a:br>
              <a:rPr lang="en-US" sz="2200" b="0" dirty="0"/>
            </a:br>
            <a:r>
              <a:rPr lang="fr-FR" sz="2200" b="0" dirty="0">
                <a:sym typeface="Wingdings 2" panose="05020102010507070707" pitchFamily="18" charset="2"/>
              </a:rPr>
              <a:t> To i</a:t>
            </a:r>
            <a:r>
              <a:rPr lang="en-US" sz="2200" b="0" dirty="0" err="1"/>
              <a:t>mprove</a:t>
            </a:r>
            <a:r>
              <a:rPr lang="en-US" sz="2200" b="0" dirty="0"/>
              <a:t> marketing team’s customer understanding,</a:t>
            </a:r>
            <a:br>
              <a:rPr lang="en-US" sz="2200" b="0" dirty="0"/>
            </a:br>
            <a:r>
              <a:rPr lang="fr-FR" sz="2200" b="0" dirty="0">
                <a:sym typeface="Wingdings 2" panose="05020102010507070707" pitchFamily="18" charset="2"/>
              </a:rPr>
              <a:t> </a:t>
            </a:r>
            <a:r>
              <a:rPr lang="en-US" sz="2200" b="0" dirty="0"/>
              <a:t>Through a usable </a:t>
            </a:r>
            <a:r>
              <a:rPr lang="en-US" sz="2200" dirty="0"/>
              <a:t>segmentation</a:t>
            </a:r>
            <a:r>
              <a:rPr lang="en-US" sz="2200" b="0" dirty="0"/>
              <a:t>,</a:t>
            </a:r>
            <a:br>
              <a:rPr lang="en-US" sz="2200" b="0" dirty="0"/>
            </a:br>
            <a:r>
              <a:rPr lang="fr-FR" sz="2200" b="0" dirty="0">
                <a:sym typeface="Wingdings 2" panose="05020102010507070707" pitchFamily="18" charset="2"/>
              </a:rPr>
              <a:t> </a:t>
            </a:r>
            <a:r>
              <a:rPr lang="en-US" sz="2200" b="0" dirty="0"/>
              <a:t>Identifying a right update interval</a:t>
            </a:r>
            <a:br>
              <a:rPr lang="en-US" sz="2200" i="1" dirty="0"/>
            </a:br>
            <a:endParaRPr lang="fr-FR" sz="2200" dirty="0"/>
          </a:p>
        </p:txBody>
      </p:sp>
      <p:sp>
        <p:nvSpPr>
          <p:cNvPr id="3" name="Sous-titre 2">
            <a:extLst>
              <a:ext uri="{FF2B5EF4-FFF2-40B4-BE49-F238E27FC236}">
                <a16:creationId xmlns:a16="http://schemas.microsoft.com/office/drawing/2014/main" id="{88E09DBE-4639-4641-BF7E-AD59BF810A78}"/>
              </a:ext>
            </a:extLst>
          </p:cNvPr>
          <p:cNvSpPr>
            <a:spLocks noGrp="1"/>
          </p:cNvSpPr>
          <p:nvPr>
            <p:ph type="subTitle" idx="1"/>
          </p:nvPr>
        </p:nvSpPr>
        <p:spPr>
          <a:xfrm>
            <a:off x="280942" y="5907064"/>
            <a:ext cx="7060897" cy="713628"/>
          </a:xfrm>
          <a:effectLst/>
        </p:spPr>
        <p:txBody>
          <a:bodyPr>
            <a:normAutofit/>
          </a:bodyPr>
          <a:lstStyle/>
          <a:p>
            <a:endParaRPr lang="en-US" dirty="0"/>
          </a:p>
          <a:p>
            <a:pPr algn="r"/>
            <a:r>
              <a:rPr lang="en-US" sz="1400" i="1" dirty="0"/>
              <a:t>* </a:t>
            </a:r>
            <a:r>
              <a:rPr lang="en-US" sz="1400" i="1" u="sng" dirty="0">
                <a:hlinkClick r:id="rId2"/>
              </a:rPr>
              <a:t>https://www.kaggle.com/olistbr/brazilian-ecommerce</a:t>
            </a:r>
            <a:endParaRPr lang="en-US" sz="1400" i="1" dirty="0"/>
          </a:p>
        </p:txBody>
      </p:sp>
      <p:sp>
        <p:nvSpPr>
          <p:cNvPr id="18" name="Rectangle 17">
            <a:extLst>
              <a:ext uri="{FF2B5EF4-FFF2-40B4-BE49-F238E27FC236}">
                <a16:creationId xmlns:a16="http://schemas.microsoft.com/office/drawing/2014/main" id="{C9E0B9CF-B27D-4193-B217-EF614E7A6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59" y="0"/>
            <a:ext cx="465065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4">
            <a:extLst>
              <a:ext uri="{FF2B5EF4-FFF2-40B4-BE49-F238E27FC236}">
                <a16:creationId xmlns:a16="http://schemas.microsoft.com/office/drawing/2014/main" id="{AFEEC2B0-DD70-40E3-B299-D2FA7870F4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806" y="639097"/>
            <a:ext cx="3363730" cy="5582150"/>
          </a:xfrm>
          <a:prstGeom prst="roundRect">
            <a:avLst>
              <a:gd name="adj" fmla="val 3513"/>
            </a:avLst>
          </a:prstGeom>
          <a:solidFill>
            <a:schemeClr val="tx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a:extLst>
              <a:ext uri="{FF2B5EF4-FFF2-40B4-BE49-F238E27FC236}">
                <a16:creationId xmlns:a16="http://schemas.microsoft.com/office/drawing/2014/main" id="{D4FC7AE6-E97F-4A1B-91FB-AA39961492E3}"/>
              </a:ext>
            </a:extLst>
          </p:cNvPr>
          <p:cNvPicPr>
            <a:picLocks noChangeAspect="1"/>
          </p:cNvPicPr>
          <p:nvPr/>
        </p:nvPicPr>
        <p:blipFill>
          <a:blip r:embed="rId3"/>
          <a:stretch>
            <a:fillRect/>
          </a:stretch>
        </p:blipFill>
        <p:spPr>
          <a:xfrm>
            <a:off x="8494095" y="1006715"/>
            <a:ext cx="2745153" cy="1468656"/>
          </a:xfrm>
          <a:prstGeom prst="rect">
            <a:avLst/>
          </a:prstGeom>
        </p:spPr>
      </p:pic>
      <p:pic>
        <p:nvPicPr>
          <p:cNvPr id="5" name="Image 4">
            <a:extLst>
              <a:ext uri="{FF2B5EF4-FFF2-40B4-BE49-F238E27FC236}">
                <a16:creationId xmlns:a16="http://schemas.microsoft.com/office/drawing/2014/main" id="{EDDA8E6E-786F-4C58-A108-C38D18FD8722}"/>
              </a:ext>
            </a:extLst>
          </p:cNvPr>
          <p:cNvPicPr>
            <a:picLocks noChangeAspect="1"/>
          </p:cNvPicPr>
          <p:nvPr/>
        </p:nvPicPr>
        <p:blipFill>
          <a:blip r:embed="rId4"/>
          <a:stretch>
            <a:fillRect/>
          </a:stretch>
        </p:blipFill>
        <p:spPr>
          <a:xfrm>
            <a:off x="8684557" y="2658194"/>
            <a:ext cx="2364227" cy="1554480"/>
          </a:xfrm>
          <a:prstGeom prst="rect">
            <a:avLst/>
          </a:prstGeom>
        </p:spPr>
      </p:pic>
      <p:pic>
        <p:nvPicPr>
          <p:cNvPr id="6" name="Image 5">
            <a:extLst>
              <a:ext uri="{FF2B5EF4-FFF2-40B4-BE49-F238E27FC236}">
                <a16:creationId xmlns:a16="http://schemas.microsoft.com/office/drawing/2014/main" id="{2951AE74-5A3F-41F1-BCBE-C442014EB188}"/>
              </a:ext>
            </a:extLst>
          </p:cNvPr>
          <p:cNvPicPr>
            <a:picLocks noChangeAspect="1"/>
          </p:cNvPicPr>
          <p:nvPr/>
        </p:nvPicPr>
        <p:blipFill>
          <a:blip r:embed="rId5"/>
          <a:stretch>
            <a:fillRect/>
          </a:stretch>
        </p:blipFill>
        <p:spPr>
          <a:xfrm>
            <a:off x="8576646" y="4352584"/>
            <a:ext cx="2580050" cy="1554480"/>
          </a:xfrm>
          <a:prstGeom prst="rect">
            <a:avLst/>
          </a:prstGeom>
        </p:spPr>
      </p:pic>
      <p:sp>
        <p:nvSpPr>
          <p:cNvPr id="7" name="ZoneTexte 6">
            <a:extLst>
              <a:ext uri="{FF2B5EF4-FFF2-40B4-BE49-F238E27FC236}">
                <a16:creationId xmlns:a16="http://schemas.microsoft.com/office/drawing/2014/main" id="{8FFA3AFC-DADC-48DE-80F7-D5B7CDC713EC}"/>
              </a:ext>
            </a:extLst>
          </p:cNvPr>
          <p:cNvSpPr txBox="1"/>
          <p:nvPr/>
        </p:nvSpPr>
        <p:spPr>
          <a:xfrm>
            <a:off x="85022" y="5063549"/>
            <a:ext cx="6364243" cy="1200329"/>
          </a:xfrm>
          <a:prstGeom prst="rect">
            <a:avLst/>
          </a:prstGeom>
          <a:noFill/>
        </p:spPr>
        <p:txBody>
          <a:bodyPr wrap="none" rtlCol="0">
            <a:spAutoFit/>
          </a:bodyPr>
          <a:lstStyle/>
          <a:p>
            <a:r>
              <a:rPr lang="en-US" b="1" dirty="0"/>
              <a:t>3 steps :</a:t>
            </a:r>
          </a:p>
          <a:p>
            <a:r>
              <a:rPr lang="en-US" dirty="0"/>
              <a:t>1. Perform EDA &amp; Feature Engineering to </a:t>
            </a:r>
            <a:r>
              <a:rPr lang="en-US" b="1" dirty="0"/>
              <a:t>enhance</a:t>
            </a:r>
            <a:r>
              <a:rPr lang="en-US" dirty="0"/>
              <a:t> data</a:t>
            </a:r>
          </a:p>
          <a:p>
            <a:r>
              <a:rPr lang="en-US" dirty="0"/>
              <a:t>2. Combine a variety of modelling approaches</a:t>
            </a:r>
          </a:p>
          <a:p>
            <a:r>
              <a:rPr lang="en-US" dirty="0"/>
              <a:t>3. Choose the best approach and its improvements</a:t>
            </a:r>
          </a:p>
        </p:txBody>
      </p:sp>
    </p:spTree>
    <p:extLst>
      <p:ext uri="{BB962C8B-B14F-4D97-AF65-F5344CB8AC3E}">
        <p14:creationId xmlns:p14="http://schemas.microsoft.com/office/powerpoint/2010/main" val="16659211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18698-7E41-4C10-B133-88BACBDB2C55}"/>
              </a:ext>
            </a:extLst>
          </p:cNvPr>
          <p:cNvSpPr>
            <a:spLocks noGrp="1"/>
          </p:cNvSpPr>
          <p:nvPr>
            <p:ph type="title"/>
          </p:nvPr>
        </p:nvSpPr>
        <p:spPr>
          <a:xfrm>
            <a:off x="2130250" y="339284"/>
            <a:ext cx="8767659" cy="970450"/>
          </a:xfrm>
        </p:spPr>
        <p:txBody>
          <a:bodyPr/>
          <a:lstStyle/>
          <a:p>
            <a:r>
              <a:rPr lang="fr-FR" dirty="0"/>
              <a:t>Starter : K-Modes</a:t>
            </a:r>
            <a:endParaRPr lang="en-US" dirty="0"/>
          </a:p>
        </p:txBody>
      </p:sp>
      <p:sp>
        <p:nvSpPr>
          <p:cNvPr id="3" name="Espace réservé du contenu 2">
            <a:extLst>
              <a:ext uri="{FF2B5EF4-FFF2-40B4-BE49-F238E27FC236}">
                <a16:creationId xmlns:a16="http://schemas.microsoft.com/office/drawing/2014/main" id="{AF3CD896-BA35-43A7-8374-BC42C4A24EBB}"/>
              </a:ext>
            </a:extLst>
          </p:cNvPr>
          <p:cNvSpPr>
            <a:spLocks noGrp="1"/>
          </p:cNvSpPr>
          <p:nvPr>
            <p:ph idx="1"/>
          </p:nvPr>
        </p:nvSpPr>
        <p:spPr>
          <a:xfrm>
            <a:off x="12189" y="1815218"/>
            <a:ext cx="4479874" cy="4530414"/>
          </a:xfrm>
        </p:spPr>
        <p:txBody>
          <a:bodyPr>
            <a:normAutofit/>
          </a:bodyPr>
          <a:lstStyle/>
          <a:p>
            <a:r>
              <a:rPr lang="fr-FR" b="1" dirty="0" err="1"/>
              <a:t>What</a:t>
            </a:r>
            <a:r>
              <a:rPr lang="fr-FR" b="1" dirty="0"/>
              <a:t> : </a:t>
            </a:r>
            <a:r>
              <a:rPr lang="en-US" dirty="0"/>
              <a:t>k-Modes extends k-Means algorithm for categorical features, minimizing a cost function measuring </a:t>
            </a:r>
            <a:r>
              <a:rPr lang="en-US" b="1" dirty="0"/>
              <a:t>matching dissimilarity</a:t>
            </a:r>
          </a:p>
          <a:p>
            <a:pPr lvl="1"/>
            <a:r>
              <a:rPr lang="fr-FR" b="1" dirty="0"/>
              <a:t>Pros : </a:t>
            </a:r>
          </a:p>
          <a:p>
            <a:pPr lvl="2"/>
            <a:r>
              <a:rPr lang="fr-FR" dirty="0"/>
              <a:t>« </a:t>
            </a:r>
            <a:r>
              <a:rPr lang="fr-FR" dirty="0" err="1"/>
              <a:t>raw</a:t>
            </a:r>
            <a:r>
              <a:rPr lang="fr-FR" dirty="0"/>
              <a:t> » data (</a:t>
            </a:r>
            <a:r>
              <a:rPr lang="fr-FR" dirty="0" err="1"/>
              <a:t>turned</a:t>
            </a:r>
            <a:r>
              <a:rPr lang="fr-FR" dirty="0"/>
              <a:t> to </a:t>
            </a:r>
            <a:r>
              <a:rPr lang="fr-FR" dirty="0" err="1"/>
              <a:t>categorical</a:t>
            </a:r>
            <a:r>
              <a:rPr lang="fr-FR" dirty="0"/>
              <a:t>)</a:t>
            </a:r>
          </a:p>
          <a:p>
            <a:pPr lvl="2"/>
            <a:r>
              <a:rPr lang="fr-FR" dirty="0" err="1"/>
              <a:t>clear</a:t>
            </a:r>
            <a:r>
              <a:rPr lang="fr-FR" dirty="0"/>
              <a:t> cluster description</a:t>
            </a:r>
          </a:p>
          <a:p>
            <a:pPr lvl="2"/>
            <a:r>
              <a:rPr lang="fr-FR" dirty="0" err="1"/>
              <a:t>deterministic</a:t>
            </a:r>
            <a:r>
              <a:rPr lang="fr-FR" dirty="0"/>
              <a:t> (</a:t>
            </a:r>
            <a:r>
              <a:rPr lang="fr-FR" dirty="0" err="1"/>
              <a:t>with</a:t>
            </a:r>
            <a:r>
              <a:rPr lang="fr-FR" dirty="0"/>
              <a:t> « Cao » init)</a:t>
            </a:r>
          </a:p>
          <a:p>
            <a:pPr lvl="1"/>
            <a:r>
              <a:rPr lang="fr-FR" b="1" dirty="0"/>
              <a:t>Cons : </a:t>
            </a:r>
          </a:p>
          <a:p>
            <a:pPr lvl="2"/>
            <a:r>
              <a:rPr lang="fr-FR" dirty="0" err="1"/>
              <a:t>would</a:t>
            </a:r>
            <a:r>
              <a:rPr lang="fr-FR" dirty="0"/>
              <a:t> </a:t>
            </a:r>
            <a:r>
              <a:rPr lang="fr-FR" dirty="0" err="1"/>
              <a:t>consider</a:t>
            </a:r>
            <a:r>
              <a:rPr lang="fr-FR" dirty="0"/>
              <a:t> ordinal as </a:t>
            </a:r>
            <a:r>
              <a:rPr lang="fr-FR" dirty="0" err="1"/>
              <a:t>categorical</a:t>
            </a:r>
            <a:r>
              <a:rPr lang="fr-FR" dirty="0"/>
              <a:t> (</a:t>
            </a:r>
            <a:r>
              <a:rPr lang="fr-FR" dirty="0" err="1"/>
              <a:t>losing</a:t>
            </a:r>
            <a:r>
              <a:rPr lang="fr-FR" dirty="0"/>
              <a:t> the « real » distance </a:t>
            </a:r>
            <a:r>
              <a:rPr lang="fr-FR" dirty="0" err="1"/>
              <a:t>between</a:t>
            </a:r>
            <a:r>
              <a:rPr lang="fr-FR" dirty="0"/>
              <a:t> </a:t>
            </a:r>
            <a:r>
              <a:rPr lang="fr-FR" dirty="0" err="1"/>
              <a:t>levels</a:t>
            </a:r>
            <a:r>
              <a:rPr lang="fr-FR" dirty="0"/>
              <a:t>)</a:t>
            </a:r>
          </a:p>
          <a:p>
            <a:pPr lvl="2"/>
            <a:r>
              <a:rPr lang="fr-FR" dirty="0" err="1"/>
              <a:t>reward</a:t>
            </a:r>
            <a:r>
              <a:rPr lang="fr-FR" dirty="0"/>
              <a:t> </a:t>
            </a:r>
            <a:r>
              <a:rPr lang="fr-FR" dirty="0" err="1"/>
              <a:t>same</a:t>
            </a:r>
            <a:r>
              <a:rPr lang="fr-FR" dirty="0"/>
              <a:t> k optimal clusters </a:t>
            </a:r>
            <a:r>
              <a:rPr lang="fr-FR" dirty="0" err="1"/>
              <a:t>than</a:t>
            </a:r>
            <a:r>
              <a:rPr lang="fr-FR" dirty="0"/>
              <a:t> </a:t>
            </a:r>
            <a:r>
              <a:rPr lang="fr-FR" dirty="0" err="1"/>
              <a:t>feature</a:t>
            </a:r>
            <a:r>
              <a:rPr lang="fr-FR" dirty="0"/>
              <a:t> </a:t>
            </a:r>
            <a:r>
              <a:rPr lang="fr-FR" dirty="0" err="1"/>
              <a:t>discretization</a:t>
            </a:r>
            <a:endParaRPr lang="en-US" dirty="0"/>
          </a:p>
          <a:p>
            <a:pPr lvl="1"/>
            <a:endParaRPr lang="fr-FR" dirty="0"/>
          </a:p>
        </p:txBody>
      </p:sp>
      <p:pic>
        <p:nvPicPr>
          <p:cNvPr id="5" name="Image 4">
            <a:extLst>
              <a:ext uri="{FF2B5EF4-FFF2-40B4-BE49-F238E27FC236}">
                <a16:creationId xmlns:a16="http://schemas.microsoft.com/office/drawing/2014/main" id="{21629247-6381-48E4-AC4F-2583B7C5E3BE}"/>
              </a:ext>
            </a:extLst>
          </p:cNvPr>
          <p:cNvPicPr>
            <a:picLocks noChangeAspect="1"/>
          </p:cNvPicPr>
          <p:nvPr/>
        </p:nvPicPr>
        <p:blipFill>
          <a:blip r:embed="rId3"/>
          <a:stretch>
            <a:fillRect/>
          </a:stretch>
        </p:blipFill>
        <p:spPr>
          <a:xfrm>
            <a:off x="-590830" y="0"/>
            <a:ext cx="2880988" cy="1649018"/>
          </a:xfrm>
          <a:prstGeom prst="rect">
            <a:avLst/>
          </a:prstGeom>
        </p:spPr>
      </p:pic>
      <p:sp>
        <p:nvSpPr>
          <p:cNvPr id="8" name="Rectangle 7">
            <a:extLst>
              <a:ext uri="{FF2B5EF4-FFF2-40B4-BE49-F238E27FC236}">
                <a16:creationId xmlns:a16="http://schemas.microsoft.com/office/drawing/2014/main" id="{20D8FB56-5325-4F92-9C78-7F4502F6BA79}"/>
              </a:ext>
            </a:extLst>
          </p:cNvPr>
          <p:cNvSpPr/>
          <p:nvPr/>
        </p:nvSpPr>
        <p:spPr>
          <a:xfrm>
            <a:off x="4426468" y="1667366"/>
            <a:ext cx="7667571" cy="5061754"/>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10" name="Espace réservé du contenu 2">
            <a:extLst>
              <a:ext uri="{FF2B5EF4-FFF2-40B4-BE49-F238E27FC236}">
                <a16:creationId xmlns:a16="http://schemas.microsoft.com/office/drawing/2014/main" id="{C3A4F4C8-741E-4E89-A790-816263E73F57}"/>
              </a:ext>
            </a:extLst>
          </p:cNvPr>
          <p:cNvSpPr txBox="1">
            <a:spLocks/>
          </p:cNvSpPr>
          <p:nvPr/>
        </p:nvSpPr>
        <p:spPr>
          <a:xfrm>
            <a:off x="4429125" y="1729650"/>
            <a:ext cx="7534275" cy="34164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400" b="1" dirty="0"/>
              <a:t>K-Modes </a:t>
            </a:r>
            <a:r>
              <a:rPr lang="fr-FR" sz="1400" b="1" dirty="0" err="1"/>
              <a:t>gets</a:t>
            </a:r>
            <a:r>
              <a:rPr lang="fr-FR" sz="1400" b="1" dirty="0"/>
              <a:t> a direct « cluster </a:t>
            </a:r>
            <a:r>
              <a:rPr lang="fr-FR" sz="1400" b="1" dirty="0" err="1"/>
              <a:t>Zero</a:t>
            </a:r>
            <a:r>
              <a:rPr lang="fr-FR" sz="1400" b="1" dirty="0"/>
              <a:t> » description : </a:t>
            </a:r>
            <a:r>
              <a:rPr lang="fr-FR" sz="1400" b="1" dirty="0" err="1"/>
              <a:t>feature’s</a:t>
            </a:r>
            <a:r>
              <a:rPr lang="fr-FR" sz="1400" b="1" dirty="0"/>
              <a:t> </a:t>
            </a:r>
            <a:r>
              <a:rPr lang="fr-FR" sz="1400" b="1" dirty="0" err="1"/>
              <a:t>most</a:t>
            </a:r>
            <a:r>
              <a:rPr lang="fr-FR" sz="1400" b="1" dirty="0"/>
              <a:t> </a:t>
            </a:r>
            <a:r>
              <a:rPr lang="fr-FR" sz="1400" b="1" dirty="0" err="1"/>
              <a:t>frequent</a:t>
            </a:r>
            <a:r>
              <a:rPr lang="fr-FR" sz="1400" b="1" dirty="0"/>
              <a:t> values</a:t>
            </a:r>
          </a:p>
        </p:txBody>
      </p:sp>
      <p:sp>
        <p:nvSpPr>
          <p:cNvPr id="11" name="Espace réservé du contenu 2">
            <a:extLst>
              <a:ext uri="{FF2B5EF4-FFF2-40B4-BE49-F238E27FC236}">
                <a16:creationId xmlns:a16="http://schemas.microsoft.com/office/drawing/2014/main" id="{FBBF2CBD-484C-4A5A-8279-1A579B279B7E}"/>
              </a:ext>
            </a:extLst>
          </p:cNvPr>
          <p:cNvSpPr txBox="1">
            <a:spLocks/>
          </p:cNvSpPr>
          <p:nvPr/>
        </p:nvSpPr>
        <p:spPr>
          <a:xfrm>
            <a:off x="4429126" y="2157073"/>
            <a:ext cx="2521230" cy="618004"/>
          </a:xfrm>
          <a:prstGeom prst="rect">
            <a:avLst/>
          </a:prstGeom>
          <a:effectLst>
            <a:outerShdw blurRad="50800" dir="14400000">
              <a:srgbClr val="000000">
                <a:alpha val="40000"/>
              </a:srgbClr>
            </a:outerShdw>
          </a:effectLst>
        </p:spPr>
        <p:txBody>
          <a:bodyPr vert="horz" lIns="91440" tIns="45720" rIns="91440" bIns="45720" rtlCol="0" anchor="ctr">
            <a:noAutofit/>
          </a:bodyPr>
          <a:lstStyle>
            <a:defPPr>
              <a:defRPr lang="en-US"/>
            </a:defPPr>
            <a:lvl1pPr marL="342900" indent="-342900">
              <a:spcBef>
                <a:spcPct val="20000"/>
              </a:spcBef>
              <a:spcAft>
                <a:spcPts val="600"/>
              </a:spcAft>
              <a:buClr>
                <a:schemeClr val="accent1"/>
              </a:buClr>
              <a:buFont typeface="Wingdings" panose="05000000000000000000" pitchFamily="2" charset="2"/>
              <a:buChar char="Ø"/>
              <a:defRPr sz="1600" b="1"/>
            </a:lvl1pPr>
            <a:lvl2pPr marL="742950" indent="-285750">
              <a:spcBef>
                <a:spcPct val="20000"/>
              </a:spcBef>
              <a:spcAft>
                <a:spcPts val="600"/>
              </a:spcAft>
              <a:buClr>
                <a:schemeClr val="accent1"/>
              </a:buClr>
              <a:buFont typeface="Wingdings 2" charset="2"/>
              <a:buChar char=""/>
              <a:defRPr sz="1600"/>
            </a:lvl2pPr>
            <a:lvl3pPr marL="1143000" indent="-228600">
              <a:spcBef>
                <a:spcPct val="20000"/>
              </a:spcBef>
              <a:spcAft>
                <a:spcPts val="600"/>
              </a:spcAft>
              <a:buClr>
                <a:schemeClr val="accent1"/>
              </a:buClr>
              <a:buFont typeface="Wingdings 2" charset="2"/>
              <a:buChar char=""/>
              <a:defRPr sz="1400"/>
            </a:lvl3pPr>
            <a:lvl4pPr marL="1600200" indent="-228600">
              <a:spcBef>
                <a:spcPct val="20000"/>
              </a:spcBef>
              <a:spcAft>
                <a:spcPts val="600"/>
              </a:spcAft>
              <a:buClr>
                <a:schemeClr val="accent1"/>
              </a:buClr>
              <a:buFont typeface="Wingdings 2" charset="2"/>
              <a:buChar char=""/>
              <a:defRPr sz="1200"/>
            </a:lvl4pPr>
            <a:lvl5pPr marL="2057400" indent="-228600">
              <a:spcBef>
                <a:spcPct val="20000"/>
              </a:spcBef>
              <a:spcAft>
                <a:spcPts val="600"/>
              </a:spcAft>
              <a:buClr>
                <a:schemeClr val="accent1"/>
              </a:buClr>
              <a:buFont typeface="Wingdings 2" charset="2"/>
              <a:buChar char=""/>
              <a:defRPr sz="1200"/>
            </a:lvl5pPr>
            <a:lvl6pPr marL="2400000" indent="-228600">
              <a:spcBef>
                <a:spcPct val="20000"/>
              </a:spcBef>
              <a:spcAft>
                <a:spcPts val="600"/>
              </a:spcAft>
              <a:buClr>
                <a:schemeClr val="accent1"/>
              </a:buClr>
              <a:buFont typeface="Wingdings 2" charset="2"/>
              <a:buChar char=""/>
              <a:defRPr sz="1200"/>
            </a:lvl6pPr>
            <a:lvl7pPr marL="2800000" indent="-228600">
              <a:spcBef>
                <a:spcPct val="20000"/>
              </a:spcBef>
              <a:spcAft>
                <a:spcPts val="600"/>
              </a:spcAft>
              <a:buClr>
                <a:schemeClr val="accent1"/>
              </a:buClr>
              <a:buFont typeface="Wingdings 2" charset="2"/>
              <a:buChar char=""/>
              <a:defRPr sz="1200"/>
            </a:lvl7pPr>
            <a:lvl8pPr marL="3200000" indent="-228600">
              <a:spcBef>
                <a:spcPct val="20000"/>
              </a:spcBef>
              <a:spcAft>
                <a:spcPts val="600"/>
              </a:spcAft>
              <a:buClr>
                <a:schemeClr val="accent1"/>
              </a:buClr>
              <a:buFont typeface="Wingdings 2" charset="2"/>
              <a:buChar char=""/>
              <a:defRPr sz="1200"/>
            </a:lvl8pPr>
            <a:lvl9pPr marL="3600000" indent="-228600">
              <a:spcBef>
                <a:spcPct val="20000"/>
              </a:spcBef>
              <a:spcAft>
                <a:spcPts val="600"/>
              </a:spcAft>
              <a:buClr>
                <a:schemeClr val="accent1"/>
              </a:buClr>
              <a:buFont typeface="Wingdings 2" charset="2"/>
              <a:buChar char=""/>
              <a:defRPr sz="1200"/>
            </a:lvl9pPr>
          </a:lstStyle>
          <a:p>
            <a:r>
              <a:rPr lang="fr-FR" sz="1400" dirty="0"/>
              <a:t>K-Modes </a:t>
            </a:r>
            <a:r>
              <a:rPr lang="fr-FR" sz="1400" dirty="0" err="1"/>
              <a:t>build</a:t>
            </a:r>
            <a:r>
              <a:rPr lang="fr-FR" sz="1400" dirty="0"/>
              <a:t> clusters </a:t>
            </a:r>
            <a:r>
              <a:rPr lang="fr-FR" sz="1400" dirty="0" err="1"/>
              <a:t>iteratively</a:t>
            </a:r>
            <a:r>
              <a:rPr lang="fr-FR" sz="1400" dirty="0"/>
              <a:t> </a:t>
            </a:r>
            <a:r>
              <a:rPr lang="fr-FR" sz="1400" dirty="0" err="1"/>
              <a:t>until</a:t>
            </a:r>
            <a:r>
              <a:rPr lang="fr-FR" sz="1400" dirty="0"/>
              <a:t> </a:t>
            </a:r>
            <a:r>
              <a:rPr lang="fr-FR" sz="1400" dirty="0" err="1"/>
              <a:t>cost</a:t>
            </a:r>
            <a:r>
              <a:rPr lang="fr-FR" sz="1400" dirty="0"/>
              <a:t> slows </a:t>
            </a:r>
            <a:r>
              <a:rPr lang="fr-FR" sz="1400" dirty="0" err="1"/>
              <a:t>its</a:t>
            </a:r>
            <a:r>
              <a:rPr lang="fr-FR" sz="1400" dirty="0"/>
              <a:t> </a:t>
            </a:r>
            <a:r>
              <a:rPr lang="fr-FR" sz="1400" dirty="0" err="1"/>
              <a:t>decrease</a:t>
            </a:r>
            <a:r>
              <a:rPr lang="fr-FR" sz="1400" dirty="0"/>
              <a:t> </a:t>
            </a:r>
          </a:p>
        </p:txBody>
      </p:sp>
      <p:grpSp>
        <p:nvGrpSpPr>
          <p:cNvPr id="28" name="Groupe 27">
            <a:extLst>
              <a:ext uri="{FF2B5EF4-FFF2-40B4-BE49-F238E27FC236}">
                <a16:creationId xmlns:a16="http://schemas.microsoft.com/office/drawing/2014/main" id="{BB7C5925-39DF-493C-B8B9-B588D59714D6}"/>
              </a:ext>
            </a:extLst>
          </p:cNvPr>
          <p:cNvGrpSpPr/>
          <p:nvPr/>
        </p:nvGrpSpPr>
        <p:grpSpPr>
          <a:xfrm>
            <a:off x="6896036" y="2140369"/>
            <a:ext cx="1037315" cy="686474"/>
            <a:chOff x="8556674" y="2227061"/>
            <a:chExt cx="1268958" cy="812981"/>
          </a:xfrm>
        </p:grpSpPr>
        <p:pic>
          <p:nvPicPr>
            <p:cNvPr id="12" name="Image 11">
              <a:extLst>
                <a:ext uri="{FF2B5EF4-FFF2-40B4-BE49-F238E27FC236}">
                  <a16:creationId xmlns:a16="http://schemas.microsoft.com/office/drawing/2014/main" id="{000FFE65-4C58-47B2-A8F7-C0F5A805C539}"/>
                </a:ext>
              </a:extLst>
            </p:cNvPr>
            <p:cNvPicPr>
              <a:picLocks noChangeAspect="1"/>
            </p:cNvPicPr>
            <p:nvPr/>
          </p:nvPicPr>
          <p:blipFill>
            <a:blip r:embed="rId4"/>
            <a:stretch>
              <a:fillRect/>
            </a:stretch>
          </p:blipFill>
          <p:spPr>
            <a:xfrm>
              <a:off x="8556674" y="2227061"/>
              <a:ext cx="1268958" cy="812981"/>
            </a:xfrm>
            <a:prstGeom prst="rect">
              <a:avLst/>
            </a:prstGeom>
          </p:spPr>
        </p:pic>
        <p:sp>
          <p:nvSpPr>
            <p:cNvPr id="13" name="Flèche : bas 12">
              <a:extLst>
                <a:ext uri="{FF2B5EF4-FFF2-40B4-BE49-F238E27FC236}">
                  <a16:creationId xmlns:a16="http://schemas.microsoft.com/office/drawing/2014/main" id="{14D4352D-8E0D-48CF-93EB-36014145F056}"/>
                </a:ext>
              </a:extLst>
            </p:cNvPr>
            <p:cNvSpPr/>
            <p:nvPr/>
          </p:nvSpPr>
          <p:spPr>
            <a:xfrm>
              <a:off x="9082505" y="2578013"/>
              <a:ext cx="140677" cy="14499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sp>
        <p:nvSpPr>
          <p:cNvPr id="16" name="Espace réservé du contenu 2">
            <a:extLst>
              <a:ext uri="{FF2B5EF4-FFF2-40B4-BE49-F238E27FC236}">
                <a16:creationId xmlns:a16="http://schemas.microsoft.com/office/drawing/2014/main" id="{74F1C0DE-3F20-4018-92CD-1487185083DC}"/>
              </a:ext>
            </a:extLst>
          </p:cNvPr>
          <p:cNvSpPr txBox="1">
            <a:spLocks/>
          </p:cNvSpPr>
          <p:nvPr/>
        </p:nvSpPr>
        <p:spPr>
          <a:xfrm>
            <a:off x="7952613" y="2113264"/>
            <a:ext cx="1607928" cy="812981"/>
          </a:xfrm>
          <a:prstGeom prst="rect">
            <a:avLst/>
          </a:prstGeom>
          <a:effectLst>
            <a:outerShdw blurRad="50800" dir="14400000">
              <a:srgbClr val="000000">
                <a:alpha val="40000"/>
              </a:srgbClr>
            </a:outerShdw>
          </a:effectLst>
        </p:spPr>
        <p:txBody>
          <a:bodyPr vert="horz" lIns="91440" tIns="45720" rIns="91440" bIns="45720" rtlCol="0" anchor="ctr">
            <a:normAutofit fontScale="92500"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400" b="1" dirty="0"/>
              <a:t>Watch the </a:t>
            </a:r>
            <a:r>
              <a:rPr lang="fr-FR" sz="1400" b="1" dirty="0" err="1"/>
              <a:t>resulting</a:t>
            </a:r>
            <a:r>
              <a:rPr lang="fr-FR" sz="1400" b="1" dirty="0"/>
              <a:t> </a:t>
            </a:r>
            <a:r>
              <a:rPr lang="fr-FR" sz="1400" b="1" dirty="0" err="1"/>
              <a:t>cluster’s</a:t>
            </a:r>
            <a:r>
              <a:rPr lang="fr-FR" sz="1400" b="1" dirty="0"/>
              <a:t> balance</a:t>
            </a:r>
          </a:p>
        </p:txBody>
      </p:sp>
      <p:pic>
        <p:nvPicPr>
          <p:cNvPr id="17" name="Image 16">
            <a:extLst>
              <a:ext uri="{FF2B5EF4-FFF2-40B4-BE49-F238E27FC236}">
                <a16:creationId xmlns:a16="http://schemas.microsoft.com/office/drawing/2014/main" id="{FE72D099-0E58-4DD8-B6D7-AF121BA9654F}"/>
              </a:ext>
            </a:extLst>
          </p:cNvPr>
          <p:cNvPicPr>
            <a:picLocks noChangeAspect="1"/>
          </p:cNvPicPr>
          <p:nvPr/>
        </p:nvPicPr>
        <p:blipFill>
          <a:blip r:embed="rId5"/>
          <a:stretch>
            <a:fillRect/>
          </a:stretch>
        </p:blipFill>
        <p:spPr>
          <a:xfrm>
            <a:off x="9271215" y="2169884"/>
            <a:ext cx="674125" cy="705479"/>
          </a:xfrm>
          <a:prstGeom prst="rect">
            <a:avLst/>
          </a:prstGeom>
        </p:spPr>
      </p:pic>
      <p:pic>
        <p:nvPicPr>
          <p:cNvPr id="21" name="Image 20">
            <a:extLst>
              <a:ext uri="{FF2B5EF4-FFF2-40B4-BE49-F238E27FC236}">
                <a16:creationId xmlns:a16="http://schemas.microsoft.com/office/drawing/2014/main" id="{E84A5B52-D0D5-419E-80E7-B2935856B11B}"/>
              </a:ext>
            </a:extLst>
          </p:cNvPr>
          <p:cNvPicPr>
            <a:picLocks noChangeAspect="1"/>
          </p:cNvPicPr>
          <p:nvPr/>
        </p:nvPicPr>
        <p:blipFill>
          <a:blip r:embed="rId6"/>
          <a:stretch>
            <a:fillRect/>
          </a:stretch>
        </p:blipFill>
        <p:spPr>
          <a:xfrm>
            <a:off x="10569528" y="2569155"/>
            <a:ext cx="1388827" cy="989739"/>
          </a:xfrm>
          <a:prstGeom prst="rect">
            <a:avLst/>
          </a:prstGeom>
        </p:spPr>
      </p:pic>
      <p:sp>
        <p:nvSpPr>
          <p:cNvPr id="22" name="Espace réservé du contenu 2">
            <a:extLst>
              <a:ext uri="{FF2B5EF4-FFF2-40B4-BE49-F238E27FC236}">
                <a16:creationId xmlns:a16="http://schemas.microsoft.com/office/drawing/2014/main" id="{42B907EF-6479-4C67-9D3E-F004EB64A561}"/>
              </a:ext>
            </a:extLst>
          </p:cNvPr>
          <p:cNvSpPr txBox="1">
            <a:spLocks/>
          </p:cNvSpPr>
          <p:nvPr/>
        </p:nvSpPr>
        <p:spPr>
          <a:xfrm>
            <a:off x="9873367" y="2196303"/>
            <a:ext cx="2466910" cy="34164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400" b="1" dirty="0" err="1"/>
              <a:t>Refine</a:t>
            </a:r>
            <a:r>
              <a:rPr lang="fr-FR" sz="1400" b="1" dirty="0"/>
              <a:t> </a:t>
            </a:r>
            <a:r>
              <a:rPr lang="fr-FR" sz="1400" b="1" dirty="0" err="1"/>
              <a:t>your</a:t>
            </a:r>
            <a:r>
              <a:rPr lang="fr-FR" sz="1400" b="1" dirty="0"/>
              <a:t> Goal : </a:t>
            </a:r>
            <a:r>
              <a:rPr lang="fr-FR" sz="1400" b="1" dirty="0" err="1"/>
              <a:t>Mean</a:t>
            </a:r>
            <a:r>
              <a:rPr lang="fr-FR" sz="1400" b="1" dirty="0"/>
              <a:t> Price</a:t>
            </a:r>
          </a:p>
        </p:txBody>
      </p:sp>
      <p:sp>
        <p:nvSpPr>
          <p:cNvPr id="24" name="Espace réservé du contenu 2">
            <a:extLst>
              <a:ext uri="{FF2B5EF4-FFF2-40B4-BE49-F238E27FC236}">
                <a16:creationId xmlns:a16="http://schemas.microsoft.com/office/drawing/2014/main" id="{0F876AC2-BF65-4C10-B471-67D0B8ECC58A}"/>
              </a:ext>
            </a:extLst>
          </p:cNvPr>
          <p:cNvSpPr txBox="1">
            <a:spLocks/>
          </p:cNvSpPr>
          <p:nvPr/>
        </p:nvSpPr>
        <p:spPr>
          <a:xfrm>
            <a:off x="4443965" y="3133834"/>
            <a:ext cx="3128387" cy="341643"/>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400" b="1" dirty="0" err="1"/>
              <a:t>Find</a:t>
            </a:r>
            <a:r>
              <a:rPr lang="fr-FR" sz="1400" b="1" dirty="0"/>
              <a:t> </a:t>
            </a:r>
            <a:r>
              <a:rPr lang="fr-FR" sz="1400" b="1" dirty="0" err="1"/>
              <a:t>your</a:t>
            </a:r>
            <a:r>
              <a:rPr lang="fr-FR" sz="1400" b="1" dirty="0"/>
              <a:t> </a:t>
            </a:r>
            <a:r>
              <a:rPr lang="fr-FR" sz="1400" b="1" dirty="0" err="1"/>
              <a:t>target</a:t>
            </a:r>
            <a:endParaRPr lang="fr-FR" sz="1400" b="1" dirty="0"/>
          </a:p>
        </p:txBody>
      </p:sp>
      <p:pic>
        <p:nvPicPr>
          <p:cNvPr id="25" name="Image 24">
            <a:extLst>
              <a:ext uri="{FF2B5EF4-FFF2-40B4-BE49-F238E27FC236}">
                <a16:creationId xmlns:a16="http://schemas.microsoft.com/office/drawing/2014/main" id="{A4377CC0-E4E2-45BE-B78D-2456B5A618F3}"/>
              </a:ext>
            </a:extLst>
          </p:cNvPr>
          <p:cNvPicPr>
            <a:picLocks noChangeAspect="1"/>
          </p:cNvPicPr>
          <p:nvPr/>
        </p:nvPicPr>
        <p:blipFill>
          <a:blip r:embed="rId7"/>
          <a:stretch>
            <a:fillRect/>
          </a:stretch>
        </p:blipFill>
        <p:spPr>
          <a:xfrm>
            <a:off x="4684468" y="3521567"/>
            <a:ext cx="2265888" cy="1108556"/>
          </a:xfrm>
          <a:prstGeom prst="rect">
            <a:avLst/>
          </a:prstGeom>
        </p:spPr>
      </p:pic>
      <p:pic>
        <p:nvPicPr>
          <p:cNvPr id="26" name="Image 25">
            <a:extLst>
              <a:ext uri="{FF2B5EF4-FFF2-40B4-BE49-F238E27FC236}">
                <a16:creationId xmlns:a16="http://schemas.microsoft.com/office/drawing/2014/main" id="{90BADB72-8D0A-4E7B-A390-D43DBA493C1E}"/>
              </a:ext>
            </a:extLst>
          </p:cNvPr>
          <p:cNvPicPr>
            <a:picLocks noChangeAspect="1"/>
          </p:cNvPicPr>
          <p:nvPr/>
        </p:nvPicPr>
        <p:blipFill>
          <a:blip r:embed="rId8"/>
          <a:stretch>
            <a:fillRect/>
          </a:stretch>
        </p:blipFill>
        <p:spPr>
          <a:xfrm>
            <a:off x="4684468" y="4667677"/>
            <a:ext cx="2265888" cy="1144206"/>
          </a:xfrm>
          <a:prstGeom prst="rect">
            <a:avLst/>
          </a:prstGeom>
        </p:spPr>
      </p:pic>
      <p:pic>
        <p:nvPicPr>
          <p:cNvPr id="27" name="Image 26">
            <a:extLst>
              <a:ext uri="{FF2B5EF4-FFF2-40B4-BE49-F238E27FC236}">
                <a16:creationId xmlns:a16="http://schemas.microsoft.com/office/drawing/2014/main" id="{1C53639A-CB0B-4C5F-8DFF-71AE19481D94}"/>
              </a:ext>
            </a:extLst>
          </p:cNvPr>
          <p:cNvPicPr>
            <a:picLocks noChangeAspect="1"/>
          </p:cNvPicPr>
          <p:nvPr/>
        </p:nvPicPr>
        <p:blipFill>
          <a:blip r:embed="rId9"/>
          <a:stretch>
            <a:fillRect/>
          </a:stretch>
        </p:blipFill>
        <p:spPr>
          <a:xfrm>
            <a:off x="7097284" y="3530728"/>
            <a:ext cx="2160587" cy="1099395"/>
          </a:xfrm>
          <a:prstGeom prst="rect">
            <a:avLst/>
          </a:prstGeom>
        </p:spPr>
      </p:pic>
      <p:pic>
        <p:nvPicPr>
          <p:cNvPr id="29" name="Image 28">
            <a:extLst>
              <a:ext uri="{FF2B5EF4-FFF2-40B4-BE49-F238E27FC236}">
                <a16:creationId xmlns:a16="http://schemas.microsoft.com/office/drawing/2014/main" id="{27B5A152-26E0-43D3-B951-27BAE708C9D6}"/>
              </a:ext>
            </a:extLst>
          </p:cNvPr>
          <p:cNvPicPr>
            <a:picLocks noChangeAspect="1"/>
          </p:cNvPicPr>
          <p:nvPr/>
        </p:nvPicPr>
        <p:blipFill>
          <a:blip r:embed="rId10"/>
          <a:stretch>
            <a:fillRect/>
          </a:stretch>
        </p:blipFill>
        <p:spPr>
          <a:xfrm>
            <a:off x="9403082" y="3521890"/>
            <a:ext cx="2074543" cy="1103657"/>
          </a:xfrm>
          <a:prstGeom prst="rect">
            <a:avLst/>
          </a:prstGeom>
        </p:spPr>
      </p:pic>
      <p:pic>
        <p:nvPicPr>
          <p:cNvPr id="30" name="Image 29">
            <a:extLst>
              <a:ext uri="{FF2B5EF4-FFF2-40B4-BE49-F238E27FC236}">
                <a16:creationId xmlns:a16="http://schemas.microsoft.com/office/drawing/2014/main" id="{4A03BE73-5C6D-4840-8BBC-F18A41C570C3}"/>
              </a:ext>
            </a:extLst>
          </p:cNvPr>
          <p:cNvPicPr>
            <a:picLocks noChangeAspect="1"/>
          </p:cNvPicPr>
          <p:nvPr/>
        </p:nvPicPr>
        <p:blipFill>
          <a:blip r:embed="rId11"/>
          <a:stretch>
            <a:fillRect/>
          </a:stretch>
        </p:blipFill>
        <p:spPr>
          <a:xfrm>
            <a:off x="9403082" y="4667677"/>
            <a:ext cx="1981423" cy="1281375"/>
          </a:xfrm>
          <a:prstGeom prst="rect">
            <a:avLst/>
          </a:prstGeom>
        </p:spPr>
      </p:pic>
      <p:pic>
        <p:nvPicPr>
          <p:cNvPr id="31" name="Image 30">
            <a:extLst>
              <a:ext uri="{FF2B5EF4-FFF2-40B4-BE49-F238E27FC236}">
                <a16:creationId xmlns:a16="http://schemas.microsoft.com/office/drawing/2014/main" id="{3DE67D12-C220-4B83-B480-ECE9971A93CF}"/>
              </a:ext>
            </a:extLst>
          </p:cNvPr>
          <p:cNvPicPr>
            <a:picLocks noChangeAspect="1"/>
          </p:cNvPicPr>
          <p:nvPr/>
        </p:nvPicPr>
        <p:blipFill>
          <a:blip r:embed="rId12"/>
          <a:stretch>
            <a:fillRect/>
          </a:stretch>
        </p:blipFill>
        <p:spPr>
          <a:xfrm>
            <a:off x="7102456" y="4667677"/>
            <a:ext cx="1904035" cy="1139509"/>
          </a:xfrm>
          <a:prstGeom prst="rect">
            <a:avLst/>
          </a:prstGeom>
        </p:spPr>
      </p:pic>
      <p:sp>
        <p:nvSpPr>
          <p:cNvPr id="37" name="Espace réservé du contenu 2">
            <a:extLst>
              <a:ext uri="{FF2B5EF4-FFF2-40B4-BE49-F238E27FC236}">
                <a16:creationId xmlns:a16="http://schemas.microsoft.com/office/drawing/2014/main" id="{CD9E364A-2178-4762-9361-DD02C4861ACA}"/>
              </a:ext>
            </a:extLst>
          </p:cNvPr>
          <p:cNvSpPr txBox="1">
            <a:spLocks/>
          </p:cNvSpPr>
          <p:nvPr/>
        </p:nvSpPr>
        <p:spPr>
          <a:xfrm>
            <a:off x="4492063" y="6097331"/>
            <a:ext cx="3128387" cy="341643"/>
          </a:xfrm>
          <a:prstGeom prst="rect">
            <a:avLst/>
          </a:prstGeom>
          <a:effectLst>
            <a:outerShdw blurRad="50800" dir="14400000">
              <a:srgbClr val="000000">
                <a:alpha val="40000"/>
              </a:srgbClr>
            </a:outerShdw>
          </a:effectLst>
        </p:spPr>
        <p:txBody>
          <a:bodyPr vert="horz" lIns="91440" tIns="45720" rIns="91440" bIns="45720" rtlCol="0" anchor="ctr">
            <a:normAutofit fontScale="70000" lnSpcReduction="2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400" b="1" dirty="0"/>
              <a:t>Watch for an </a:t>
            </a:r>
            <a:r>
              <a:rPr lang="fr-FR" sz="1400" b="1" dirty="0" err="1"/>
              <a:t>unbalanced</a:t>
            </a:r>
            <a:r>
              <a:rPr lang="fr-FR" sz="1400" b="1" dirty="0"/>
              <a:t> </a:t>
            </a:r>
            <a:r>
              <a:rPr lang="fr-FR" sz="1400" b="1" dirty="0" err="1"/>
              <a:t>between</a:t>
            </a:r>
            <a:r>
              <a:rPr lang="fr-FR" sz="1400" b="1" dirty="0"/>
              <a:t> </a:t>
            </a:r>
            <a:r>
              <a:rPr lang="fr-FR" sz="1400" b="1" dirty="0" err="1"/>
              <a:t>products</a:t>
            </a:r>
            <a:r>
              <a:rPr lang="fr-FR" sz="1400" b="1" dirty="0"/>
              <a:t> </a:t>
            </a:r>
            <a:r>
              <a:rPr lang="fr-FR" sz="1400" b="1" dirty="0" err="1"/>
              <a:t>categories</a:t>
            </a:r>
            <a:r>
              <a:rPr lang="fr-FR" sz="1400" b="1" dirty="0"/>
              <a:t>. (</a:t>
            </a:r>
            <a:r>
              <a:rPr lang="fr-FR" sz="1400" b="1" dirty="0" err="1"/>
              <a:t>they</a:t>
            </a:r>
            <a:r>
              <a:rPr lang="fr-FR" sz="1400" b="1" dirty="0"/>
              <a:t> </a:t>
            </a:r>
            <a:r>
              <a:rPr lang="fr-FR" sz="1400" b="1" dirty="0" err="1"/>
              <a:t>buy</a:t>
            </a:r>
            <a:r>
              <a:rPr lang="fr-FR" sz="1400" b="1" dirty="0"/>
              <a:t> the </a:t>
            </a:r>
            <a:r>
              <a:rPr lang="fr-FR" sz="1400" b="1" dirty="0" err="1"/>
              <a:t>same</a:t>
            </a:r>
            <a:r>
              <a:rPr lang="fr-FR" sz="1400" b="1" dirty="0"/>
              <a:t>).</a:t>
            </a:r>
          </a:p>
        </p:txBody>
      </p:sp>
    </p:spTree>
    <p:extLst>
      <p:ext uri="{BB962C8B-B14F-4D97-AF65-F5344CB8AC3E}">
        <p14:creationId xmlns:p14="http://schemas.microsoft.com/office/powerpoint/2010/main" val="189471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9CFFD5-80AC-4DC1-9578-FE8E71CD9807}"/>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F47139B7-A9E3-4FC9-9C05-6D72D5307651}"/>
              </a:ext>
            </a:extLst>
          </p:cNvPr>
          <p:cNvSpPr>
            <a:spLocks noGrp="1"/>
          </p:cNvSpPr>
          <p:nvPr>
            <p:ph idx="1"/>
          </p:nvPr>
        </p:nvSpPr>
        <p:spPr>
          <a:xfrm>
            <a:off x="475812" y="1610744"/>
            <a:ext cx="10554574" cy="5128542"/>
          </a:xfrm>
        </p:spPr>
        <p:txBody>
          <a:bodyPr>
            <a:normAutofit fontScale="62500" lnSpcReduction="20000"/>
          </a:bodyPr>
          <a:lstStyle/>
          <a:p>
            <a:r>
              <a:rPr lang="fr-FR" dirty="0"/>
              <a:t>Cluster 0 : </a:t>
            </a:r>
          </a:p>
          <a:p>
            <a:pPr lvl="1"/>
            <a:r>
              <a:rPr lang="en-US" dirty="0"/>
              <a:t>['</a:t>
            </a:r>
            <a:r>
              <a:rPr lang="en-US" dirty="0" err="1"/>
              <a:t>Near_Dist</a:t>
            </a:r>
            <a:r>
              <a:rPr lang="en-US" dirty="0"/>
              <a:t>', '</a:t>
            </a:r>
            <a:r>
              <a:rPr lang="en-US" dirty="0" err="1"/>
              <a:t>Light_Price</a:t>
            </a:r>
            <a:r>
              <a:rPr lang="en-US" dirty="0"/>
              <a:t>', '</a:t>
            </a:r>
            <a:r>
              <a:rPr lang="en-US" dirty="0" err="1"/>
              <a:t>High_QltyIdx</a:t>
            </a:r>
            <a:r>
              <a:rPr lang="en-US" dirty="0"/>
              <a:t>', '</a:t>
            </a:r>
            <a:r>
              <a:rPr lang="en-US" dirty="0" err="1"/>
              <a:t>Low_Score</a:t>
            </a:r>
            <a:r>
              <a:rPr lang="en-US" dirty="0"/>
              <a:t>’,  '</a:t>
            </a:r>
            <a:r>
              <a:rPr lang="en-US" dirty="0" err="1"/>
              <a:t>Better_Review</a:t>
            </a:r>
            <a:r>
              <a:rPr lang="en-US" dirty="0"/>
              <a:t>', '</a:t>
            </a:r>
            <a:r>
              <a:rPr lang="en-US" dirty="0" err="1"/>
              <a:t>Charmed_Price</a:t>
            </a:r>
            <a:r>
              <a:rPr lang="en-US" dirty="0"/>
              <a:t>', 'PM-WD’],</a:t>
            </a:r>
          </a:p>
          <a:p>
            <a:pPr lvl="1"/>
            <a:r>
              <a:rPr lang="en-US" dirty="0"/>
              <a:t>Customer of the largest segment, they claim a good product description of  below mean priced products. They seem satisfied by low review score while giving a better score. They live the closest to commercial areas and seems not sensitive to charm pricing. They spread across any purchase time zone.</a:t>
            </a:r>
          </a:p>
          <a:p>
            <a:r>
              <a:rPr lang="en-US" dirty="0"/>
              <a:t>Cluster 1 : </a:t>
            </a:r>
          </a:p>
          <a:p>
            <a:pPr lvl="1"/>
            <a:r>
              <a:rPr lang="en-US" dirty="0"/>
              <a:t>['</a:t>
            </a:r>
            <a:r>
              <a:rPr lang="en-US" dirty="0" err="1"/>
              <a:t>Far_Dist</a:t>
            </a:r>
            <a:r>
              <a:rPr lang="en-US" dirty="0"/>
              <a:t>', '</a:t>
            </a:r>
            <a:r>
              <a:rPr lang="en-US" dirty="0" err="1"/>
              <a:t>Medium_Price</a:t>
            </a:r>
            <a:r>
              <a:rPr lang="en-US" dirty="0"/>
              <a:t>', '</a:t>
            </a:r>
            <a:r>
              <a:rPr lang="en-US" dirty="0" err="1"/>
              <a:t>Low_QltyIdx</a:t>
            </a:r>
            <a:r>
              <a:rPr lang="en-US" dirty="0"/>
              <a:t>', '</a:t>
            </a:r>
            <a:r>
              <a:rPr lang="en-US" dirty="0" err="1"/>
              <a:t>Top_Score</a:t>
            </a:r>
            <a:r>
              <a:rPr lang="en-US" dirty="0"/>
              <a:t>',  '</a:t>
            </a:r>
            <a:r>
              <a:rPr lang="en-US" dirty="0" err="1"/>
              <a:t>Same_Review</a:t>
            </a:r>
            <a:r>
              <a:rPr lang="en-US" dirty="0"/>
              <a:t>', '</a:t>
            </a:r>
            <a:r>
              <a:rPr lang="en-US" dirty="0" err="1"/>
              <a:t>Charmed_Price</a:t>
            </a:r>
            <a:r>
              <a:rPr lang="en-US" dirty="0"/>
              <a:t>', 'Evening-WD’]</a:t>
            </a:r>
          </a:p>
          <a:p>
            <a:pPr lvl="1"/>
            <a:r>
              <a:rPr lang="en-US" dirty="0"/>
              <a:t>Customers of the interesting second largest segment, buy more expensive products, no matter their description’s quality and are not sensitive to charm pricing. They live far from the sellers, meaning they could not get to stores. Top review score seems mandatory to them while they score the same. Their favorite purchase time zone is the evening of a working day.</a:t>
            </a:r>
          </a:p>
          <a:p>
            <a:r>
              <a:rPr lang="fr-FR" dirty="0"/>
              <a:t>Cluster 2 : </a:t>
            </a:r>
          </a:p>
          <a:p>
            <a:pPr lvl="1"/>
            <a:r>
              <a:rPr lang="fr-FR" dirty="0"/>
              <a:t>['</a:t>
            </a:r>
            <a:r>
              <a:rPr lang="fr-FR" dirty="0" err="1"/>
              <a:t>AroundMed_Dist</a:t>
            </a:r>
            <a:r>
              <a:rPr lang="fr-FR" dirty="0"/>
              <a:t>', '</a:t>
            </a:r>
            <a:r>
              <a:rPr lang="fr-FR" dirty="0" err="1"/>
              <a:t>Light_Price</a:t>
            </a:r>
            <a:r>
              <a:rPr lang="fr-FR" dirty="0"/>
              <a:t>', '</a:t>
            </a:r>
            <a:r>
              <a:rPr lang="fr-FR" dirty="0" err="1"/>
              <a:t>Low_QltyIdx</a:t>
            </a:r>
            <a:r>
              <a:rPr lang="fr-FR" dirty="0"/>
              <a:t>', '</a:t>
            </a:r>
            <a:r>
              <a:rPr lang="fr-FR" dirty="0" err="1"/>
              <a:t>Medium_Score</a:t>
            </a:r>
            <a:r>
              <a:rPr lang="fr-FR" dirty="0"/>
              <a:t>’,  '</a:t>
            </a:r>
            <a:r>
              <a:rPr lang="fr-FR" dirty="0" err="1"/>
              <a:t>Worst_Review</a:t>
            </a:r>
            <a:r>
              <a:rPr lang="fr-FR" dirty="0"/>
              <a:t>', '</a:t>
            </a:r>
            <a:r>
              <a:rPr lang="fr-FR" dirty="0" err="1"/>
              <a:t>Uncharmed_Price</a:t>
            </a:r>
            <a:r>
              <a:rPr lang="fr-FR" dirty="0"/>
              <a:t>', 'AM-WD’]</a:t>
            </a:r>
          </a:p>
          <a:p>
            <a:pPr lvl="1"/>
            <a:r>
              <a:rPr lang="fr-FR" dirty="0" err="1"/>
              <a:t>Customers</a:t>
            </a:r>
            <a:r>
              <a:rPr lang="fr-FR" dirty="0"/>
              <a:t> of the second </a:t>
            </a:r>
            <a:r>
              <a:rPr lang="fr-FR" dirty="0" err="1"/>
              <a:t>smallest</a:t>
            </a:r>
            <a:r>
              <a:rPr lang="fr-FR" dirty="0"/>
              <a:t> segment are the </a:t>
            </a:r>
            <a:r>
              <a:rPr lang="fr-FR" dirty="0" err="1"/>
              <a:t>worst</a:t>
            </a:r>
            <a:r>
              <a:rPr lang="fr-FR" dirty="0"/>
              <a:t> </a:t>
            </a:r>
            <a:r>
              <a:rPr lang="fr-FR" dirty="0" err="1"/>
              <a:t>reviewers</a:t>
            </a:r>
            <a:r>
              <a:rPr lang="fr-FR" dirty="0"/>
              <a:t> </a:t>
            </a:r>
            <a:r>
              <a:rPr lang="fr-FR" dirty="0" err="1"/>
              <a:t>while</a:t>
            </a:r>
            <a:r>
              <a:rPr lang="fr-FR" dirty="0"/>
              <a:t> </a:t>
            </a:r>
            <a:r>
              <a:rPr lang="fr-FR" dirty="0" err="1"/>
              <a:t>purchasing</a:t>
            </a:r>
            <a:r>
              <a:rPr lang="fr-FR" dirty="0"/>
              <a:t> medium </a:t>
            </a:r>
            <a:r>
              <a:rPr lang="fr-FR" dirty="0" err="1"/>
              <a:t>scored</a:t>
            </a:r>
            <a:r>
              <a:rPr lang="fr-FR" dirty="0"/>
              <a:t> </a:t>
            </a:r>
            <a:r>
              <a:rPr lang="fr-FR" dirty="0" err="1"/>
              <a:t>products</a:t>
            </a:r>
            <a:r>
              <a:rPr lang="fr-FR" dirty="0"/>
              <a:t>, not </a:t>
            </a:r>
            <a:r>
              <a:rPr lang="fr-FR" dirty="0" err="1"/>
              <a:t>matter</a:t>
            </a:r>
            <a:r>
              <a:rPr lang="fr-FR" dirty="0"/>
              <a:t> </a:t>
            </a:r>
            <a:r>
              <a:rPr lang="fr-FR" dirty="0" err="1"/>
              <a:t>their</a:t>
            </a:r>
            <a:r>
              <a:rPr lang="fr-FR" dirty="0"/>
              <a:t> </a:t>
            </a:r>
            <a:r>
              <a:rPr lang="fr-FR" dirty="0" err="1"/>
              <a:t>description’s</a:t>
            </a:r>
            <a:r>
              <a:rPr lang="fr-FR" dirty="0"/>
              <a:t> </a:t>
            </a:r>
            <a:r>
              <a:rPr lang="fr-FR" dirty="0" err="1"/>
              <a:t>quality</a:t>
            </a:r>
            <a:r>
              <a:rPr lang="fr-FR" dirty="0"/>
              <a:t>. </a:t>
            </a:r>
            <a:r>
              <a:rPr lang="fr-FR" dirty="0" err="1"/>
              <a:t>They</a:t>
            </a:r>
            <a:r>
              <a:rPr lang="fr-FR" dirty="0"/>
              <a:t> are </a:t>
            </a:r>
            <a:r>
              <a:rPr lang="fr-FR" dirty="0" err="1"/>
              <a:t>located</a:t>
            </a:r>
            <a:r>
              <a:rPr lang="fr-FR" dirty="0"/>
              <a:t> </a:t>
            </a:r>
            <a:r>
              <a:rPr lang="fr-FR" dirty="0" err="1"/>
              <a:t>around</a:t>
            </a:r>
            <a:r>
              <a:rPr lang="fr-FR" dirty="0"/>
              <a:t> the </a:t>
            </a:r>
            <a:r>
              <a:rPr lang="fr-FR" dirty="0" err="1"/>
              <a:t>median</a:t>
            </a:r>
            <a:r>
              <a:rPr lang="fr-FR" dirty="0"/>
              <a:t> distance to </a:t>
            </a:r>
            <a:r>
              <a:rPr lang="fr-FR" dirty="0" err="1"/>
              <a:t>sellers</a:t>
            </a:r>
            <a:r>
              <a:rPr lang="fr-FR" dirty="0"/>
              <a:t>, but live </a:t>
            </a:r>
            <a:r>
              <a:rPr lang="fr-FR" dirty="0" err="1"/>
              <a:t>already</a:t>
            </a:r>
            <a:r>
              <a:rPr lang="fr-FR" dirty="0"/>
              <a:t> </a:t>
            </a:r>
            <a:r>
              <a:rPr lang="fr-FR" dirty="0" err="1"/>
              <a:t>two</a:t>
            </a:r>
            <a:r>
              <a:rPr lang="fr-FR" dirty="0"/>
              <a:t> far to </a:t>
            </a:r>
            <a:r>
              <a:rPr lang="fr-FR" dirty="0" err="1"/>
              <a:t>get</a:t>
            </a:r>
            <a:r>
              <a:rPr lang="fr-FR" dirty="0"/>
              <a:t> </a:t>
            </a:r>
            <a:r>
              <a:rPr lang="fr-FR" dirty="0" err="1"/>
              <a:t>those</a:t>
            </a:r>
            <a:r>
              <a:rPr lang="fr-FR" dirty="0"/>
              <a:t> shops </a:t>
            </a:r>
            <a:r>
              <a:rPr lang="fr-FR" dirty="0" err="1"/>
              <a:t>other</a:t>
            </a:r>
            <a:r>
              <a:rPr lang="fr-FR" dirty="0"/>
              <a:t> </a:t>
            </a:r>
            <a:r>
              <a:rPr lang="fr-FR" dirty="0" err="1"/>
              <a:t>than</a:t>
            </a:r>
            <a:r>
              <a:rPr lang="fr-FR" dirty="0"/>
              <a:t> </a:t>
            </a:r>
            <a:r>
              <a:rPr lang="fr-FR" dirty="0" err="1"/>
              <a:t>virtually</a:t>
            </a:r>
            <a:r>
              <a:rPr lang="fr-FR" dirty="0"/>
              <a:t>. </a:t>
            </a:r>
            <a:r>
              <a:rPr lang="fr-FR" dirty="0" err="1"/>
              <a:t>These</a:t>
            </a:r>
            <a:r>
              <a:rPr lang="fr-FR" dirty="0"/>
              <a:t> </a:t>
            </a:r>
            <a:r>
              <a:rPr lang="fr-FR" dirty="0" err="1"/>
              <a:t>customer</a:t>
            </a:r>
            <a:r>
              <a:rPr lang="fr-FR" dirty="0"/>
              <a:t> </a:t>
            </a:r>
            <a:r>
              <a:rPr lang="fr-FR" dirty="0" err="1"/>
              <a:t>seems</a:t>
            </a:r>
            <a:r>
              <a:rPr lang="fr-FR" dirty="0"/>
              <a:t> to </a:t>
            </a:r>
            <a:r>
              <a:rPr lang="fr-FR" dirty="0" err="1"/>
              <a:t>reject</a:t>
            </a:r>
            <a:r>
              <a:rPr lang="fr-FR" dirty="0"/>
              <a:t> </a:t>
            </a:r>
            <a:r>
              <a:rPr lang="fr-FR" dirty="0" err="1"/>
              <a:t>charm</a:t>
            </a:r>
            <a:r>
              <a:rPr lang="fr-FR" dirty="0"/>
              <a:t> </a:t>
            </a:r>
            <a:r>
              <a:rPr lang="fr-FR" dirty="0" err="1"/>
              <a:t>pricing</a:t>
            </a:r>
            <a:r>
              <a:rPr lang="fr-FR" dirty="0"/>
              <a:t>. </a:t>
            </a:r>
            <a:r>
              <a:rPr lang="fr-FR" dirty="0" err="1"/>
              <a:t>Their</a:t>
            </a:r>
            <a:r>
              <a:rPr lang="fr-FR" dirty="0"/>
              <a:t> </a:t>
            </a:r>
            <a:r>
              <a:rPr lang="fr-FR" dirty="0" err="1"/>
              <a:t>favourite</a:t>
            </a:r>
            <a:r>
              <a:rPr lang="fr-FR" dirty="0"/>
              <a:t> </a:t>
            </a:r>
            <a:r>
              <a:rPr lang="fr-FR" dirty="0" err="1"/>
              <a:t>purchase</a:t>
            </a:r>
            <a:r>
              <a:rPr lang="fr-FR" dirty="0"/>
              <a:t> time zone </a:t>
            </a:r>
            <a:r>
              <a:rPr lang="fr-FR" dirty="0" err="1"/>
              <a:t>is</a:t>
            </a:r>
            <a:r>
              <a:rPr lang="fr-FR" dirty="0"/>
              <a:t> the </a:t>
            </a:r>
            <a:r>
              <a:rPr lang="fr-FR" dirty="0" err="1"/>
              <a:t>morning</a:t>
            </a:r>
            <a:r>
              <a:rPr lang="fr-FR" dirty="0"/>
              <a:t> of a </a:t>
            </a:r>
            <a:r>
              <a:rPr lang="fr-FR" dirty="0" err="1"/>
              <a:t>working</a:t>
            </a:r>
            <a:r>
              <a:rPr lang="fr-FR" dirty="0"/>
              <a:t> </a:t>
            </a:r>
            <a:r>
              <a:rPr lang="fr-FR" dirty="0" err="1"/>
              <a:t>day</a:t>
            </a:r>
            <a:r>
              <a:rPr lang="fr-FR" dirty="0"/>
              <a:t>. </a:t>
            </a:r>
            <a:r>
              <a:rPr lang="fr-FR" dirty="0" err="1"/>
              <a:t>They</a:t>
            </a:r>
            <a:r>
              <a:rPr lang="fr-FR" dirty="0"/>
              <a:t> </a:t>
            </a:r>
            <a:r>
              <a:rPr lang="fr-FR" dirty="0" err="1"/>
              <a:t>buy</a:t>
            </a:r>
            <a:r>
              <a:rPr lang="fr-FR" dirty="0"/>
              <a:t> more </a:t>
            </a:r>
            <a:r>
              <a:rPr lang="fr-FR" dirty="0" err="1"/>
              <a:t>often</a:t>
            </a:r>
            <a:r>
              <a:rPr lang="fr-FR" dirty="0"/>
              <a:t> </a:t>
            </a:r>
            <a:r>
              <a:rPr lang="fr-FR" dirty="0" err="1"/>
              <a:t>products</a:t>
            </a:r>
            <a:r>
              <a:rPr lang="fr-FR" dirty="0"/>
              <a:t> of Electronics, Computers &amp; Accessories.</a:t>
            </a:r>
          </a:p>
          <a:p>
            <a:r>
              <a:rPr lang="fr-FR" dirty="0"/>
              <a:t>Cluster 3 : </a:t>
            </a:r>
          </a:p>
          <a:p>
            <a:pPr lvl="1"/>
            <a:r>
              <a:rPr lang="fr-FR" dirty="0"/>
              <a:t>'</a:t>
            </a:r>
            <a:r>
              <a:rPr lang="fr-FR" dirty="0" err="1"/>
              <a:t>Far_Dist</a:t>
            </a:r>
            <a:r>
              <a:rPr lang="fr-FR" dirty="0"/>
              <a:t>', '</a:t>
            </a:r>
            <a:r>
              <a:rPr lang="fr-FR" dirty="0" err="1"/>
              <a:t>Light_Price</a:t>
            </a:r>
            <a:r>
              <a:rPr lang="fr-FR" dirty="0"/>
              <a:t>', '</a:t>
            </a:r>
            <a:r>
              <a:rPr lang="fr-FR" dirty="0" err="1"/>
              <a:t>Low_QltyIdx</a:t>
            </a:r>
            <a:r>
              <a:rPr lang="fr-FR" dirty="0"/>
              <a:t>', '</a:t>
            </a:r>
            <a:r>
              <a:rPr lang="fr-FR" dirty="0" err="1"/>
              <a:t>Medium_Score</a:t>
            </a:r>
            <a:r>
              <a:rPr lang="fr-FR" dirty="0"/>
              <a:t>’,  '</a:t>
            </a:r>
            <a:r>
              <a:rPr lang="fr-FR" dirty="0" err="1"/>
              <a:t>Better_Review</a:t>
            </a:r>
            <a:r>
              <a:rPr lang="fr-FR" dirty="0"/>
              <a:t>', '</a:t>
            </a:r>
            <a:r>
              <a:rPr lang="fr-FR" dirty="0" err="1"/>
              <a:t>Charmed_Price</a:t>
            </a:r>
            <a:r>
              <a:rPr lang="fr-FR" dirty="0"/>
              <a:t>', 'WE’]</a:t>
            </a:r>
          </a:p>
          <a:p>
            <a:pPr lvl="1"/>
            <a:r>
              <a:rPr lang="fr-FR" dirty="0" err="1"/>
              <a:t>Customers</a:t>
            </a:r>
            <a:r>
              <a:rPr lang="fr-FR" dirty="0"/>
              <a:t> of the </a:t>
            </a:r>
            <a:r>
              <a:rPr lang="fr-FR" dirty="0" err="1"/>
              <a:t>smallest</a:t>
            </a:r>
            <a:r>
              <a:rPr lang="fr-FR" dirty="0"/>
              <a:t> segment are the best </a:t>
            </a:r>
            <a:r>
              <a:rPr lang="fr-FR" dirty="0" err="1"/>
              <a:t>reviewers</a:t>
            </a:r>
            <a:r>
              <a:rPr lang="fr-FR" dirty="0"/>
              <a:t> </a:t>
            </a:r>
            <a:r>
              <a:rPr lang="fr-FR" dirty="0" err="1"/>
              <a:t>while</a:t>
            </a:r>
            <a:r>
              <a:rPr lang="fr-FR" dirty="0"/>
              <a:t> </a:t>
            </a:r>
            <a:r>
              <a:rPr lang="fr-FR" dirty="0" err="1"/>
              <a:t>purchasing</a:t>
            </a:r>
            <a:r>
              <a:rPr lang="fr-FR" dirty="0"/>
              <a:t> medium </a:t>
            </a:r>
            <a:r>
              <a:rPr lang="fr-FR" dirty="0" err="1"/>
              <a:t>scored</a:t>
            </a:r>
            <a:r>
              <a:rPr lang="fr-FR" dirty="0"/>
              <a:t> </a:t>
            </a:r>
            <a:r>
              <a:rPr lang="fr-FR" dirty="0" err="1"/>
              <a:t>products</a:t>
            </a:r>
            <a:r>
              <a:rPr lang="fr-FR" dirty="0"/>
              <a:t>, not </a:t>
            </a:r>
            <a:r>
              <a:rPr lang="fr-FR" dirty="0" err="1"/>
              <a:t>matter</a:t>
            </a:r>
            <a:r>
              <a:rPr lang="fr-FR" dirty="0"/>
              <a:t> </a:t>
            </a:r>
            <a:r>
              <a:rPr lang="fr-FR" dirty="0" err="1"/>
              <a:t>their</a:t>
            </a:r>
            <a:r>
              <a:rPr lang="fr-FR" dirty="0"/>
              <a:t> </a:t>
            </a:r>
            <a:r>
              <a:rPr lang="fr-FR" dirty="0" err="1"/>
              <a:t>description’s</a:t>
            </a:r>
            <a:r>
              <a:rPr lang="fr-FR" dirty="0"/>
              <a:t> </a:t>
            </a:r>
            <a:r>
              <a:rPr lang="fr-FR" dirty="0" err="1"/>
              <a:t>quality</a:t>
            </a:r>
            <a:r>
              <a:rPr lang="fr-FR" dirty="0"/>
              <a:t>. </a:t>
            </a:r>
            <a:r>
              <a:rPr lang="fr-FR" dirty="0" err="1"/>
              <a:t>They</a:t>
            </a:r>
            <a:r>
              <a:rPr lang="fr-FR" dirty="0"/>
              <a:t> are the </a:t>
            </a:r>
            <a:r>
              <a:rPr lang="fr-FR" dirty="0" err="1"/>
              <a:t>farthest</a:t>
            </a:r>
            <a:r>
              <a:rPr lang="fr-FR" dirty="0"/>
              <a:t> </a:t>
            </a:r>
            <a:r>
              <a:rPr lang="fr-FR" dirty="0" err="1"/>
              <a:t>customers</a:t>
            </a:r>
            <a:r>
              <a:rPr lang="fr-FR" dirty="0"/>
              <a:t>. </a:t>
            </a:r>
            <a:r>
              <a:rPr lang="fr-FR" dirty="0" err="1"/>
              <a:t>They</a:t>
            </a:r>
            <a:r>
              <a:rPr lang="fr-FR" dirty="0"/>
              <a:t> have the </a:t>
            </a:r>
            <a:r>
              <a:rPr lang="fr-FR" dirty="0" err="1"/>
              <a:t>highest</a:t>
            </a:r>
            <a:r>
              <a:rPr lang="fr-FR" dirty="0"/>
              <a:t> </a:t>
            </a:r>
            <a:r>
              <a:rPr lang="fr-FR" dirty="0" err="1"/>
              <a:t>sensitivity</a:t>
            </a:r>
            <a:r>
              <a:rPr lang="fr-FR" dirty="0"/>
              <a:t> to </a:t>
            </a:r>
            <a:r>
              <a:rPr lang="fr-FR" dirty="0" err="1"/>
              <a:t>charm</a:t>
            </a:r>
            <a:r>
              <a:rPr lang="fr-FR" dirty="0"/>
              <a:t> </a:t>
            </a:r>
            <a:r>
              <a:rPr lang="fr-FR" dirty="0" err="1"/>
              <a:t>pricing</a:t>
            </a:r>
            <a:r>
              <a:rPr lang="fr-FR" dirty="0"/>
              <a:t>. </a:t>
            </a:r>
            <a:r>
              <a:rPr lang="fr-FR" dirty="0" err="1"/>
              <a:t>Their</a:t>
            </a:r>
            <a:r>
              <a:rPr lang="fr-FR" dirty="0"/>
              <a:t> </a:t>
            </a:r>
            <a:r>
              <a:rPr lang="fr-FR" dirty="0" err="1"/>
              <a:t>favourite</a:t>
            </a:r>
            <a:r>
              <a:rPr lang="fr-FR" dirty="0"/>
              <a:t> </a:t>
            </a:r>
            <a:r>
              <a:rPr lang="fr-FR" dirty="0" err="1"/>
              <a:t>purchase</a:t>
            </a:r>
            <a:r>
              <a:rPr lang="fr-FR" dirty="0"/>
              <a:t> time zone </a:t>
            </a:r>
            <a:r>
              <a:rPr lang="fr-FR" dirty="0" err="1"/>
              <a:t>is</a:t>
            </a:r>
            <a:r>
              <a:rPr lang="fr-FR" dirty="0"/>
              <a:t> the week-end. </a:t>
            </a:r>
            <a:r>
              <a:rPr lang="fr-FR" dirty="0" err="1"/>
              <a:t>They</a:t>
            </a:r>
            <a:r>
              <a:rPr lang="fr-FR" dirty="0"/>
              <a:t> </a:t>
            </a:r>
            <a:r>
              <a:rPr lang="fr-FR" dirty="0" err="1"/>
              <a:t>buy</a:t>
            </a:r>
            <a:r>
              <a:rPr lang="fr-FR" dirty="0"/>
              <a:t> more </a:t>
            </a:r>
            <a:r>
              <a:rPr lang="fr-FR" dirty="0" err="1"/>
              <a:t>often</a:t>
            </a:r>
            <a:r>
              <a:rPr lang="fr-FR" dirty="0"/>
              <a:t> </a:t>
            </a:r>
            <a:r>
              <a:rPr lang="fr-FR" dirty="0" err="1"/>
              <a:t>products</a:t>
            </a:r>
            <a:r>
              <a:rPr lang="fr-FR" dirty="0"/>
              <a:t> of </a:t>
            </a:r>
            <a:r>
              <a:rPr lang="fr-FR" dirty="0" err="1"/>
              <a:t>Telephony</a:t>
            </a:r>
            <a:r>
              <a:rPr lang="fr-FR" dirty="0"/>
              <a:t>, Supplies and </a:t>
            </a:r>
            <a:r>
              <a:rPr lang="fr-FR" dirty="0" err="1"/>
              <a:t>Health</a:t>
            </a:r>
            <a:r>
              <a:rPr lang="fr-FR" dirty="0"/>
              <a:t> Beauty Baby </a:t>
            </a:r>
            <a:r>
              <a:rPr lang="fr-FR" dirty="0" err="1"/>
              <a:t>Caterogies</a:t>
            </a:r>
            <a:r>
              <a:rPr lang="fr-FR" dirty="0"/>
              <a:t>.</a:t>
            </a:r>
          </a:p>
          <a:p>
            <a:pPr lvl="1"/>
            <a:endParaRPr lang="fr-FR" dirty="0"/>
          </a:p>
          <a:p>
            <a:r>
              <a:rPr lang="fr-FR" dirty="0" err="1"/>
              <a:t>With</a:t>
            </a:r>
            <a:r>
              <a:rPr lang="fr-FR" dirty="0"/>
              <a:t> basic goal of sales </a:t>
            </a:r>
            <a:r>
              <a:rPr lang="fr-FR" dirty="0" err="1"/>
              <a:t>increase</a:t>
            </a:r>
            <a:r>
              <a:rPr lang="fr-FR" dirty="0"/>
              <a:t> : </a:t>
            </a:r>
          </a:p>
          <a:p>
            <a:r>
              <a:rPr lang="fr-FR" dirty="0"/>
              <a:t>Action 1 : </a:t>
            </a:r>
            <a:r>
              <a:rPr lang="fr-FR" dirty="0" err="1"/>
              <a:t>improve</a:t>
            </a:r>
            <a:r>
              <a:rPr lang="fr-FR" dirty="0"/>
              <a:t> </a:t>
            </a:r>
            <a:r>
              <a:rPr lang="fr-FR" dirty="0" err="1"/>
              <a:t>scoring</a:t>
            </a:r>
            <a:r>
              <a:rPr lang="fr-FR" dirty="0"/>
              <a:t>, </a:t>
            </a:r>
            <a:r>
              <a:rPr lang="fr-FR" dirty="0" err="1"/>
              <a:t>targetting</a:t>
            </a:r>
            <a:r>
              <a:rPr lang="fr-FR" dirty="0"/>
              <a:t> cluster 3 </a:t>
            </a:r>
            <a:r>
              <a:rPr lang="fr-FR" dirty="0" err="1"/>
              <a:t>customers</a:t>
            </a:r>
            <a:r>
              <a:rPr lang="fr-FR" dirty="0"/>
              <a:t>, i.e. </a:t>
            </a:r>
            <a:r>
              <a:rPr lang="fr-FR" dirty="0" err="1"/>
              <a:t>mainly</a:t>
            </a:r>
            <a:r>
              <a:rPr lang="fr-FR" dirty="0"/>
              <a:t> </a:t>
            </a:r>
            <a:r>
              <a:rPr lang="fr-FR" dirty="0" err="1"/>
              <a:t>during</a:t>
            </a:r>
            <a:r>
              <a:rPr lang="fr-FR" dirty="0"/>
              <a:t> the week-end, </a:t>
            </a:r>
            <a:r>
              <a:rPr lang="fr-FR" dirty="0" err="1"/>
              <a:t>catching</a:t>
            </a:r>
            <a:r>
              <a:rPr lang="fr-FR" dirty="0"/>
              <a:t> </a:t>
            </a:r>
            <a:r>
              <a:rPr lang="fr-FR" dirty="0" err="1"/>
              <a:t>them</a:t>
            </a:r>
            <a:r>
              <a:rPr lang="fr-FR" dirty="0"/>
              <a:t> on the </a:t>
            </a:r>
            <a:r>
              <a:rPr lang="fr-FR" dirty="0" err="1"/>
              <a:t>charm</a:t>
            </a:r>
            <a:r>
              <a:rPr lang="fr-FR" dirty="0"/>
              <a:t> </a:t>
            </a:r>
            <a:r>
              <a:rPr lang="fr-FR" dirty="0" err="1"/>
              <a:t>price</a:t>
            </a:r>
            <a:r>
              <a:rPr lang="fr-FR" dirty="0"/>
              <a:t> </a:t>
            </a:r>
            <a:r>
              <a:rPr lang="fr-FR" dirty="0" err="1"/>
              <a:t>sensitivity</a:t>
            </a:r>
            <a:r>
              <a:rPr lang="fr-FR" dirty="0"/>
              <a:t>, </a:t>
            </a:r>
            <a:r>
              <a:rPr lang="fr-FR" dirty="0" err="1"/>
              <a:t>arguing</a:t>
            </a:r>
            <a:r>
              <a:rPr lang="fr-FR" dirty="0"/>
              <a:t> </a:t>
            </a:r>
            <a:r>
              <a:rPr lang="fr-FR" dirty="0" err="1"/>
              <a:t>that</a:t>
            </a:r>
            <a:r>
              <a:rPr lang="fr-FR" dirty="0"/>
              <a:t> </a:t>
            </a:r>
            <a:r>
              <a:rPr lang="fr-FR" dirty="0" err="1"/>
              <a:t>they</a:t>
            </a:r>
            <a:r>
              <a:rPr lang="fr-FR" dirty="0"/>
              <a:t> can </a:t>
            </a:r>
            <a:r>
              <a:rPr lang="fr-FR" dirty="0" err="1"/>
              <a:t>afford</a:t>
            </a:r>
            <a:r>
              <a:rPr lang="fr-FR" dirty="0"/>
              <a:t> </a:t>
            </a:r>
            <a:r>
              <a:rPr lang="fr-FR" dirty="0" err="1"/>
              <a:t>any</a:t>
            </a:r>
            <a:r>
              <a:rPr lang="fr-FR" dirty="0"/>
              <a:t> </a:t>
            </a:r>
            <a:r>
              <a:rPr lang="fr-FR" dirty="0" err="1"/>
              <a:t>products</a:t>
            </a:r>
            <a:r>
              <a:rPr lang="fr-FR" dirty="0"/>
              <a:t> </a:t>
            </a:r>
            <a:r>
              <a:rPr lang="fr-FR" dirty="0" err="1"/>
              <a:t>thanks</a:t>
            </a:r>
            <a:r>
              <a:rPr lang="fr-FR" dirty="0"/>
              <a:t> to the marketplace, no </a:t>
            </a:r>
            <a:r>
              <a:rPr lang="fr-FR" dirty="0" err="1"/>
              <a:t>matter</a:t>
            </a:r>
            <a:r>
              <a:rPr lang="fr-FR" dirty="0"/>
              <a:t> the live far </a:t>
            </a:r>
            <a:r>
              <a:rPr lang="fr-FR" dirty="0" err="1"/>
              <a:t>from</a:t>
            </a:r>
            <a:r>
              <a:rPr lang="fr-FR" dirty="0"/>
              <a:t> the original commercial areas (action about </a:t>
            </a:r>
            <a:r>
              <a:rPr lang="fr-FR" dirty="0" err="1"/>
              <a:t>freight</a:t>
            </a:r>
            <a:r>
              <a:rPr lang="fr-FR" dirty="0"/>
              <a:t> </a:t>
            </a:r>
            <a:r>
              <a:rPr lang="fr-FR" dirty="0" err="1"/>
              <a:t>fares</a:t>
            </a:r>
            <a:r>
              <a:rPr lang="fr-FR" dirty="0"/>
              <a:t> to </a:t>
            </a:r>
            <a:r>
              <a:rPr lang="fr-FR" dirty="0" err="1"/>
              <a:t>study</a:t>
            </a:r>
            <a:r>
              <a:rPr lang="fr-FR" dirty="0"/>
              <a:t>). </a:t>
            </a:r>
            <a:r>
              <a:rPr lang="fr-FR" dirty="0" err="1"/>
              <a:t>Additionnal</a:t>
            </a:r>
            <a:r>
              <a:rPr lang="fr-FR" dirty="0"/>
              <a:t> action </a:t>
            </a:r>
            <a:r>
              <a:rPr lang="fr-FR" dirty="0" err="1"/>
              <a:t>targetting</a:t>
            </a:r>
            <a:r>
              <a:rPr lang="fr-FR" dirty="0"/>
              <a:t> cluster 2 </a:t>
            </a:r>
            <a:r>
              <a:rPr lang="fr-FR" dirty="0" err="1"/>
              <a:t>could</a:t>
            </a:r>
            <a:r>
              <a:rPr lang="fr-FR" dirty="0"/>
              <a:t> </a:t>
            </a:r>
            <a:r>
              <a:rPr lang="fr-FR" dirty="0" err="1"/>
              <a:t>be</a:t>
            </a:r>
            <a:r>
              <a:rPr lang="fr-FR" dirty="0"/>
              <a:t>, </a:t>
            </a:r>
            <a:r>
              <a:rPr lang="fr-FR" dirty="0" err="1"/>
              <a:t>mainly</a:t>
            </a:r>
            <a:r>
              <a:rPr lang="fr-FR" dirty="0"/>
              <a:t> </a:t>
            </a:r>
            <a:r>
              <a:rPr lang="fr-FR" dirty="0" err="1"/>
              <a:t>during</a:t>
            </a:r>
            <a:r>
              <a:rPr lang="fr-FR" dirty="0"/>
              <a:t> the </a:t>
            </a:r>
            <a:r>
              <a:rPr lang="fr-FR" dirty="0" err="1"/>
              <a:t>morning</a:t>
            </a:r>
            <a:r>
              <a:rPr lang="fr-FR" dirty="0"/>
              <a:t>, to </a:t>
            </a:r>
            <a:r>
              <a:rPr lang="fr-FR" dirty="0" err="1"/>
              <a:t>fasten</a:t>
            </a:r>
            <a:r>
              <a:rPr lang="fr-FR" dirty="0"/>
              <a:t> </a:t>
            </a:r>
            <a:r>
              <a:rPr lang="fr-FR" dirty="0" err="1"/>
              <a:t>regular</a:t>
            </a:r>
            <a:r>
              <a:rPr lang="fr-FR" dirty="0"/>
              <a:t> </a:t>
            </a:r>
            <a:r>
              <a:rPr lang="fr-FR" dirty="0" err="1"/>
              <a:t>cart</a:t>
            </a:r>
            <a:r>
              <a:rPr lang="fr-FR" dirty="0"/>
              <a:t> </a:t>
            </a:r>
          </a:p>
          <a:p>
            <a:r>
              <a:rPr lang="fr-FR" dirty="0"/>
              <a:t>Action 2 : </a:t>
            </a:r>
            <a:r>
              <a:rPr lang="fr-FR" dirty="0" err="1"/>
              <a:t>improve</a:t>
            </a:r>
            <a:r>
              <a:rPr lang="fr-FR" dirty="0"/>
              <a:t> sales, </a:t>
            </a:r>
            <a:r>
              <a:rPr lang="fr-FR" dirty="0" err="1"/>
              <a:t>targetting</a:t>
            </a:r>
            <a:r>
              <a:rPr lang="fr-FR" dirty="0"/>
              <a:t> cluster 1 </a:t>
            </a:r>
            <a:r>
              <a:rPr lang="fr-FR" dirty="0" err="1"/>
              <a:t>customers</a:t>
            </a:r>
            <a:r>
              <a:rPr lang="fr-FR" dirty="0"/>
              <a:t>, i.e. </a:t>
            </a:r>
            <a:r>
              <a:rPr lang="fr-FR" dirty="0" err="1"/>
              <a:t>mainly</a:t>
            </a:r>
            <a:r>
              <a:rPr lang="fr-FR" dirty="0"/>
              <a:t> </a:t>
            </a:r>
            <a:r>
              <a:rPr lang="fr-FR" dirty="0" err="1"/>
              <a:t>during</a:t>
            </a:r>
            <a:r>
              <a:rPr lang="fr-FR" dirty="0"/>
              <a:t> the </a:t>
            </a:r>
            <a:r>
              <a:rPr lang="fr-FR" dirty="0" err="1"/>
              <a:t>evening</a:t>
            </a:r>
            <a:r>
              <a:rPr lang="fr-FR" dirty="0"/>
              <a:t> of a </a:t>
            </a:r>
            <a:r>
              <a:rPr lang="fr-FR" dirty="0" err="1"/>
              <a:t>working-day</a:t>
            </a:r>
            <a:r>
              <a:rPr lang="fr-FR" dirty="0"/>
              <a:t>, </a:t>
            </a:r>
            <a:r>
              <a:rPr lang="fr-FR" dirty="0" err="1"/>
              <a:t>catching</a:t>
            </a:r>
            <a:r>
              <a:rPr lang="fr-FR" dirty="0"/>
              <a:t> </a:t>
            </a:r>
            <a:r>
              <a:rPr lang="fr-FR" dirty="0" err="1"/>
              <a:t>them</a:t>
            </a:r>
            <a:r>
              <a:rPr lang="fr-FR" dirty="0"/>
              <a:t> on the top </a:t>
            </a:r>
            <a:r>
              <a:rPr lang="fr-FR" dirty="0" err="1"/>
              <a:t>review</a:t>
            </a:r>
            <a:r>
              <a:rPr lang="fr-FR" dirty="0"/>
              <a:t> scores and </a:t>
            </a:r>
            <a:r>
              <a:rPr lang="fr-FR" dirty="0" err="1"/>
              <a:t>arguing</a:t>
            </a:r>
            <a:r>
              <a:rPr lang="fr-FR" dirty="0"/>
              <a:t> </a:t>
            </a:r>
            <a:r>
              <a:rPr lang="fr-FR" dirty="0" err="1"/>
              <a:t>that</a:t>
            </a:r>
            <a:r>
              <a:rPr lang="fr-FR" dirty="0"/>
              <a:t> </a:t>
            </a:r>
            <a:r>
              <a:rPr lang="fr-FR" dirty="0" err="1"/>
              <a:t>those</a:t>
            </a:r>
            <a:r>
              <a:rPr lang="fr-FR" dirty="0"/>
              <a:t> </a:t>
            </a:r>
            <a:r>
              <a:rPr lang="fr-FR" dirty="0" err="1"/>
              <a:t>selected</a:t>
            </a:r>
            <a:r>
              <a:rPr lang="fr-FR" dirty="0"/>
              <a:t> </a:t>
            </a:r>
            <a:r>
              <a:rPr lang="fr-FR" dirty="0" err="1"/>
              <a:t>products</a:t>
            </a:r>
            <a:r>
              <a:rPr lang="fr-FR" dirty="0"/>
              <a:t> are </a:t>
            </a:r>
            <a:r>
              <a:rPr lang="fr-FR" dirty="0" err="1"/>
              <a:t>now</a:t>
            </a:r>
            <a:r>
              <a:rPr lang="fr-FR" dirty="0"/>
              <a:t> </a:t>
            </a:r>
            <a:r>
              <a:rPr lang="fr-FR" dirty="0" err="1"/>
              <a:t>available</a:t>
            </a:r>
            <a:r>
              <a:rPr lang="fr-FR" dirty="0"/>
              <a:t> </a:t>
            </a:r>
            <a:r>
              <a:rPr lang="fr-FR" dirty="0" err="1"/>
              <a:t>thanks</a:t>
            </a:r>
            <a:r>
              <a:rPr lang="fr-FR" dirty="0"/>
              <a:t> to the </a:t>
            </a:r>
            <a:r>
              <a:rPr lang="fr-FR" dirty="0" err="1"/>
              <a:t>market</a:t>
            </a:r>
            <a:r>
              <a:rPr lang="fr-FR" dirty="0"/>
              <a:t> place (new </a:t>
            </a:r>
            <a:r>
              <a:rPr lang="fr-FR" dirty="0" err="1"/>
              <a:t>sellers</a:t>
            </a:r>
            <a:r>
              <a:rPr lang="fr-FR" dirty="0"/>
              <a:t> </a:t>
            </a:r>
            <a:r>
              <a:rPr lang="fr-FR" dirty="0" err="1"/>
              <a:t>joigned</a:t>
            </a:r>
            <a:r>
              <a:rPr lang="fr-FR" dirty="0"/>
              <a:t>, top ratings).</a:t>
            </a:r>
          </a:p>
          <a:p>
            <a:endParaRPr lang="fr-FR" dirty="0"/>
          </a:p>
        </p:txBody>
      </p:sp>
    </p:spTree>
    <p:extLst>
      <p:ext uri="{BB962C8B-B14F-4D97-AF65-F5344CB8AC3E}">
        <p14:creationId xmlns:p14="http://schemas.microsoft.com/office/powerpoint/2010/main" val="2774318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C18698-7E41-4C10-B133-88BACBDB2C55}"/>
              </a:ext>
            </a:extLst>
          </p:cNvPr>
          <p:cNvSpPr>
            <a:spLocks noGrp="1"/>
          </p:cNvSpPr>
          <p:nvPr>
            <p:ph type="title"/>
          </p:nvPr>
        </p:nvSpPr>
        <p:spPr>
          <a:xfrm>
            <a:off x="2130250" y="339284"/>
            <a:ext cx="8767659" cy="970450"/>
          </a:xfrm>
        </p:spPr>
        <p:txBody>
          <a:bodyPr/>
          <a:lstStyle/>
          <a:p>
            <a:r>
              <a:rPr lang="fr-FR" dirty="0"/>
              <a:t>K-Mode</a:t>
            </a:r>
            <a:endParaRPr lang="en-US" dirty="0"/>
          </a:p>
        </p:txBody>
      </p:sp>
      <p:sp>
        <p:nvSpPr>
          <p:cNvPr id="3" name="Espace réservé du contenu 2">
            <a:extLst>
              <a:ext uri="{FF2B5EF4-FFF2-40B4-BE49-F238E27FC236}">
                <a16:creationId xmlns:a16="http://schemas.microsoft.com/office/drawing/2014/main" id="{AF3CD896-BA35-43A7-8374-BC42C4A24EBB}"/>
              </a:ext>
            </a:extLst>
          </p:cNvPr>
          <p:cNvSpPr>
            <a:spLocks noGrp="1"/>
          </p:cNvSpPr>
          <p:nvPr>
            <p:ph idx="1"/>
          </p:nvPr>
        </p:nvSpPr>
        <p:spPr>
          <a:xfrm>
            <a:off x="343335" y="1988302"/>
            <a:ext cx="10554574" cy="2631065"/>
          </a:xfrm>
        </p:spPr>
        <p:txBody>
          <a:bodyPr>
            <a:normAutofit fontScale="92500" lnSpcReduction="20000"/>
          </a:bodyPr>
          <a:lstStyle/>
          <a:p>
            <a:r>
              <a:rPr lang="fr-FR" dirty="0" err="1"/>
              <a:t>Idea</a:t>
            </a:r>
            <a:r>
              <a:rPr lang="fr-FR" dirty="0"/>
              <a:t> </a:t>
            </a:r>
            <a:r>
              <a:rPr lang="fr-FR" dirty="0" err="1"/>
              <a:t>is</a:t>
            </a:r>
            <a:r>
              <a:rPr lang="fr-FR" dirty="0"/>
              <a:t> to </a:t>
            </a:r>
            <a:r>
              <a:rPr lang="fr-FR" dirty="0" err="1"/>
              <a:t>perform</a:t>
            </a:r>
            <a:r>
              <a:rPr lang="fr-FR" dirty="0"/>
              <a:t> K-Modes technique, </a:t>
            </a:r>
            <a:r>
              <a:rPr lang="fr-FR" dirty="0" err="1"/>
              <a:t>dedicated</a:t>
            </a:r>
            <a:r>
              <a:rPr lang="fr-FR" dirty="0"/>
              <a:t> to </a:t>
            </a:r>
            <a:r>
              <a:rPr lang="fr-FR" dirty="0" err="1"/>
              <a:t>categorical</a:t>
            </a:r>
            <a:r>
              <a:rPr lang="fr-FR" dirty="0"/>
              <a:t> </a:t>
            </a:r>
            <a:r>
              <a:rPr lang="fr-FR" dirty="0" err="1"/>
              <a:t>features</a:t>
            </a:r>
            <a:r>
              <a:rPr lang="fr-FR" dirty="0"/>
              <a:t>, on </a:t>
            </a:r>
            <a:r>
              <a:rPr lang="fr-FR" dirty="0" err="1"/>
              <a:t>level</a:t>
            </a:r>
            <a:r>
              <a:rPr lang="fr-FR" dirty="0"/>
              <a:t> </a:t>
            </a:r>
            <a:r>
              <a:rPr lang="fr-FR" dirty="0" err="1"/>
              <a:t>features</a:t>
            </a:r>
            <a:r>
              <a:rPr lang="fr-FR" dirty="0"/>
              <a:t>.</a:t>
            </a:r>
          </a:p>
          <a:p>
            <a:pPr lvl="1"/>
            <a:r>
              <a:rPr lang="fr-FR" dirty="0"/>
              <a:t>Pros : </a:t>
            </a:r>
            <a:r>
              <a:rPr lang="fr-FR" dirty="0" err="1"/>
              <a:t>get</a:t>
            </a:r>
            <a:r>
              <a:rPr lang="fr-FR" dirty="0"/>
              <a:t> </a:t>
            </a:r>
            <a:r>
              <a:rPr lang="fr-FR" dirty="0" err="1"/>
              <a:t>clear</a:t>
            </a:r>
            <a:r>
              <a:rPr lang="fr-FR" dirty="0"/>
              <a:t> </a:t>
            </a:r>
            <a:r>
              <a:rPr lang="fr-FR" dirty="0" err="1"/>
              <a:t>centroïd</a:t>
            </a:r>
            <a:r>
              <a:rPr lang="fr-FR" dirty="0"/>
              <a:t> </a:t>
            </a:r>
            <a:r>
              <a:rPr lang="fr-FR" dirty="0" err="1"/>
              <a:t>details</a:t>
            </a:r>
            <a:r>
              <a:rPr lang="fr-FR" dirty="0"/>
              <a:t> and cluster description</a:t>
            </a:r>
          </a:p>
          <a:p>
            <a:pPr lvl="1"/>
            <a:r>
              <a:rPr lang="fr-FR" dirty="0"/>
              <a:t>Cons : </a:t>
            </a:r>
            <a:r>
              <a:rPr lang="fr-FR" dirty="0" err="1"/>
              <a:t>consider</a:t>
            </a:r>
            <a:r>
              <a:rPr lang="fr-FR" dirty="0"/>
              <a:t> ordinal as </a:t>
            </a:r>
            <a:r>
              <a:rPr lang="fr-FR" dirty="0" err="1"/>
              <a:t>categorical</a:t>
            </a:r>
            <a:r>
              <a:rPr lang="fr-FR" dirty="0"/>
              <a:t> </a:t>
            </a:r>
            <a:r>
              <a:rPr lang="fr-FR" dirty="0" err="1"/>
              <a:t>features</a:t>
            </a:r>
            <a:r>
              <a:rPr lang="fr-FR" dirty="0"/>
              <a:t>, </a:t>
            </a:r>
            <a:r>
              <a:rPr lang="fr-FR" dirty="0" err="1"/>
              <a:t>losing</a:t>
            </a:r>
            <a:r>
              <a:rPr lang="fr-FR" dirty="0"/>
              <a:t> the « real » distance </a:t>
            </a:r>
            <a:r>
              <a:rPr lang="fr-FR" dirty="0" err="1"/>
              <a:t>between</a:t>
            </a:r>
            <a:r>
              <a:rPr lang="fr-FR" dirty="0"/>
              <a:t> </a:t>
            </a:r>
            <a:r>
              <a:rPr lang="fr-FR" dirty="0" err="1"/>
              <a:t>levels</a:t>
            </a:r>
            <a:endParaRPr lang="en-US" dirty="0"/>
          </a:p>
          <a:p>
            <a:pPr lvl="1"/>
            <a:r>
              <a:rPr lang="en-US" dirty="0"/>
              <a:t>Method : starting with an initial centroids seed, refine clusters by minimizing dissimilarity (Hamming distance from cluster mode).</a:t>
            </a:r>
          </a:p>
          <a:p>
            <a:pPr lvl="1"/>
            <a:r>
              <a:rPr lang="en-US" dirty="0"/>
              <a:t>! Currently a research topic, to find the most efficient technique.</a:t>
            </a:r>
          </a:p>
          <a:p>
            <a:pPr lvl="1"/>
            <a:r>
              <a:rPr lang="en-US" dirty="0"/>
              <a:t>Basics : many seeds, few clusters, and of course few features and especially few categories (prevent having too small populated categories)</a:t>
            </a:r>
          </a:p>
          <a:p>
            <a:pPr lvl="1"/>
            <a:r>
              <a:rPr lang="en-US" dirty="0"/>
              <a:t>Evaluation : the lowest cost gives the best clustering.</a:t>
            </a:r>
          </a:p>
          <a:p>
            <a:pPr lvl="1"/>
            <a:endParaRPr lang="fr-FR" dirty="0"/>
          </a:p>
        </p:txBody>
      </p:sp>
      <p:pic>
        <p:nvPicPr>
          <p:cNvPr id="5" name="Image 4">
            <a:extLst>
              <a:ext uri="{FF2B5EF4-FFF2-40B4-BE49-F238E27FC236}">
                <a16:creationId xmlns:a16="http://schemas.microsoft.com/office/drawing/2014/main" id="{21629247-6381-48E4-AC4F-2583B7C5E3BE}"/>
              </a:ext>
            </a:extLst>
          </p:cNvPr>
          <p:cNvPicPr>
            <a:picLocks noChangeAspect="1"/>
          </p:cNvPicPr>
          <p:nvPr/>
        </p:nvPicPr>
        <p:blipFill>
          <a:blip r:embed="rId2"/>
          <a:stretch>
            <a:fillRect/>
          </a:stretch>
        </p:blipFill>
        <p:spPr>
          <a:xfrm>
            <a:off x="-590830" y="0"/>
            <a:ext cx="2880988" cy="1649018"/>
          </a:xfrm>
          <a:prstGeom prst="rect">
            <a:avLst/>
          </a:prstGeom>
        </p:spPr>
      </p:pic>
    </p:spTree>
    <p:extLst>
      <p:ext uri="{BB962C8B-B14F-4D97-AF65-F5344CB8AC3E}">
        <p14:creationId xmlns:p14="http://schemas.microsoft.com/office/powerpoint/2010/main" val="2371281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63C8D1-A569-4F71-BDBF-31A56204586F}"/>
              </a:ext>
            </a:extLst>
          </p:cNvPr>
          <p:cNvSpPr>
            <a:spLocks noGrp="1"/>
          </p:cNvSpPr>
          <p:nvPr>
            <p:ph type="title"/>
          </p:nvPr>
        </p:nvSpPr>
        <p:spPr/>
        <p:txBody>
          <a:bodyPr/>
          <a:lstStyle/>
          <a:p>
            <a:endParaRPr lang="en-US" dirty="0"/>
          </a:p>
        </p:txBody>
      </p:sp>
      <p:sp>
        <p:nvSpPr>
          <p:cNvPr id="3" name="Espace réservé du contenu 2">
            <a:extLst>
              <a:ext uri="{FF2B5EF4-FFF2-40B4-BE49-F238E27FC236}">
                <a16:creationId xmlns:a16="http://schemas.microsoft.com/office/drawing/2014/main" id="{8774B14C-3FF8-461B-BED1-FC7EA310DC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8048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1A60F8-F15A-4395-AE74-8798B82C0A78}"/>
              </a:ext>
            </a:extLst>
          </p:cNvPr>
          <p:cNvSpPr>
            <a:spLocks noGrp="1"/>
          </p:cNvSpPr>
          <p:nvPr>
            <p:ph type="title"/>
          </p:nvPr>
        </p:nvSpPr>
        <p:spPr/>
        <p:txBody>
          <a:bodyPr/>
          <a:lstStyle/>
          <a:p>
            <a:r>
              <a:rPr lang="fr-FR" dirty="0" err="1"/>
              <a:t>Funnel</a:t>
            </a:r>
            <a:r>
              <a:rPr lang="fr-FR" dirty="0"/>
              <a:t> : issue </a:t>
            </a:r>
            <a:r>
              <a:rPr lang="fr-FR" dirty="0" err="1"/>
              <a:t>synthesis</a:t>
            </a:r>
            <a:r>
              <a:rPr lang="fr-FR" dirty="0"/>
              <a:t> &amp; </a:t>
            </a:r>
            <a:r>
              <a:rPr lang="fr-FR" dirty="0" err="1"/>
              <a:t>strategy</a:t>
            </a:r>
            <a:endParaRPr lang="en-US" dirty="0"/>
          </a:p>
        </p:txBody>
      </p:sp>
      <p:sp>
        <p:nvSpPr>
          <p:cNvPr id="3" name="Espace réservé du contenu 2">
            <a:extLst>
              <a:ext uri="{FF2B5EF4-FFF2-40B4-BE49-F238E27FC236}">
                <a16:creationId xmlns:a16="http://schemas.microsoft.com/office/drawing/2014/main" id="{833FB7C4-AEBB-4EF8-B3F1-13A5DD3BAD01}"/>
              </a:ext>
            </a:extLst>
          </p:cNvPr>
          <p:cNvSpPr>
            <a:spLocks noGrp="1"/>
          </p:cNvSpPr>
          <p:nvPr>
            <p:ph idx="1"/>
          </p:nvPr>
        </p:nvSpPr>
        <p:spPr>
          <a:xfrm>
            <a:off x="728277" y="1701179"/>
            <a:ext cx="10554574" cy="4026381"/>
          </a:xfrm>
        </p:spPr>
        <p:txBody>
          <a:bodyPr>
            <a:normAutofit fontScale="85000" lnSpcReduction="20000"/>
          </a:bodyPr>
          <a:lstStyle/>
          <a:p>
            <a:endParaRPr lang="fr-FR" dirty="0"/>
          </a:p>
          <a:p>
            <a:r>
              <a:rPr lang="fr-FR" dirty="0"/>
              <a:t>Data Science </a:t>
            </a:r>
            <a:r>
              <a:rPr lang="fr-FR" dirty="0" err="1"/>
              <a:t>approach</a:t>
            </a:r>
            <a:r>
              <a:rPr lang="fr-FR" dirty="0"/>
              <a:t> relies on </a:t>
            </a:r>
            <a:r>
              <a:rPr lang="fr-FR" dirty="0" err="1"/>
              <a:t>facts</a:t>
            </a:r>
            <a:r>
              <a:rPr lang="fr-FR" dirty="0"/>
              <a:t> an maths, </a:t>
            </a:r>
            <a:r>
              <a:rPr lang="fr-FR" dirty="0" err="1"/>
              <a:t>rather</a:t>
            </a:r>
            <a:r>
              <a:rPr lang="fr-FR" dirty="0"/>
              <a:t> </a:t>
            </a:r>
            <a:r>
              <a:rPr lang="fr-FR" dirty="0" err="1"/>
              <a:t>than</a:t>
            </a:r>
            <a:r>
              <a:rPr lang="fr-FR" dirty="0"/>
              <a:t> </a:t>
            </a:r>
            <a:r>
              <a:rPr lang="fr-FR" dirty="0" err="1"/>
              <a:t>usual</a:t>
            </a:r>
            <a:r>
              <a:rPr lang="fr-FR" dirty="0"/>
              <a:t> marketing practices. </a:t>
            </a:r>
          </a:p>
          <a:p>
            <a:r>
              <a:rPr lang="fr-FR" dirty="0" err="1"/>
              <a:t>Such</a:t>
            </a:r>
            <a:r>
              <a:rPr lang="fr-FR" dirty="0"/>
              <a:t> </a:t>
            </a:r>
            <a:r>
              <a:rPr lang="fr-FR" dirty="0" err="1"/>
              <a:t>approach</a:t>
            </a:r>
            <a:r>
              <a:rPr lang="fr-FR" dirty="0"/>
              <a:t> </a:t>
            </a:r>
            <a:r>
              <a:rPr lang="fr-FR" dirty="0" err="1"/>
              <a:t>needs</a:t>
            </a:r>
            <a:r>
              <a:rPr lang="fr-FR" dirty="0"/>
              <a:t> </a:t>
            </a:r>
            <a:r>
              <a:rPr lang="fr-FR" dirty="0" err="1"/>
              <a:t>could</a:t>
            </a:r>
            <a:r>
              <a:rPr lang="fr-FR" dirty="0"/>
              <a:t> help to </a:t>
            </a:r>
            <a:r>
              <a:rPr lang="fr-FR" dirty="0" err="1"/>
              <a:t>find</a:t>
            </a:r>
            <a:r>
              <a:rPr lang="fr-FR" dirty="0"/>
              <a:t> disruptive </a:t>
            </a:r>
            <a:r>
              <a:rPr lang="fr-FR" dirty="0" err="1"/>
              <a:t>recipe</a:t>
            </a:r>
            <a:r>
              <a:rPr lang="fr-FR" dirty="0"/>
              <a:t>.</a:t>
            </a:r>
          </a:p>
          <a:p>
            <a:endParaRPr lang="fr-FR" dirty="0"/>
          </a:p>
          <a:p>
            <a:endParaRPr lang="fr-FR" dirty="0"/>
          </a:p>
          <a:p>
            <a:r>
              <a:rPr lang="fr-FR" dirty="0" err="1"/>
              <a:t>Which</a:t>
            </a:r>
            <a:r>
              <a:rPr lang="fr-FR" dirty="0"/>
              <a:t> </a:t>
            </a:r>
            <a:r>
              <a:rPr lang="fr-FR" dirty="0" err="1"/>
              <a:t>features</a:t>
            </a:r>
            <a:r>
              <a:rPr lang="fr-FR" dirty="0"/>
              <a:t> as input of clustering </a:t>
            </a:r>
            <a:r>
              <a:rPr lang="fr-FR" dirty="0" err="1"/>
              <a:t>algorithm</a:t>
            </a:r>
            <a:r>
              <a:rPr lang="fr-FR" dirty="0"/>
              <a:t> ?</a:t>
            </a:r>
          </a:p>
          <a:p>
            <a:endParaRPr lang="fr-FR" dirty="0"/>
          </a:p>
          <a:p>
            <a:pPr lvl="1"/>
            <a:r>
              <a:rPr lang="fr-FR" dirty="0" err="1"/>
              <a:t>Reduced</a:t>
            </a:r>
            <a:r>
              <a:rPr lang="fr-FR" dirty="0"/>
              <a:t> </a:t>
            </a:r>
            <a:r>
              <a:rPr lang="fr-FR" dirty="0" err="1"/>
              <a:t>number</a:t>
            </a:r>
            <a:r>
              <a:rPr lang="fr-FR" dirty="0"/>
              <a:t> of </a:t>
            </a:r>
            <a:r>
              <a:rPr lang="fr-FR" dirty="0" err="1"/>
              <a:t>features</a:t>
            </a:r>
            <a:r>
              <a:rPr lang="fr-FR" dirty="0"/>
              <a:t> </a:t>
            </a:r>
            <a:r>
              <a:rPr lang="fr-FR" dirty="0" err="1"/>
              <a:t>better</a:t>
            </a:r>
            <a:r>
              <a:rPr lang="fr-FR" dirty="0"/>
              <a:t> </a:t>
            </a:r>
            <a:r>
              <a:rPr lang="fr-FR" dirty="0" err="1"/>
              <a:t>actionability</a:t>
            </a:r>
            <a:endParaRPr lang="fr-FR" dirty="0"/>
          </a:p>
          <a:p>
            <a:pPr lvl="1"/>
            <a:endParaRPr lang="fr-FR" dirty="0"/>
          </a:p>
          <a:p>
            <a:pPr lvl="1"/>
            <a:endParaRPr lang="fr-FR" dirty="0"/>
          </a:p>
          <a:p>
            <a:endParaRPr lang="fr-FR" dirty="0"/>
          </a:p>
          <a:p>
            <a:r>
              <a:rPr lang="fr-FR" dirty="0" err="1"/>
              <a:t>Haw</a:t>
            </a:r>
            <a:r>
              <a:rPr lang="fr-FR" dirty="0"/>
              <a:t> </a:t>
            </a:r>
            <a:r>
              <a:rPr lang="fr-FR" dirty="0" err="1"/>
              <a:t>many</a:t>
            </a:r>
            <a:r>
              <a:rPr lang="fr-FR" dirty="0"/>
              <a:t> clusters </a:t>
            </a:r>
            <a:r>
              <a:rPr lang="fr-FR" dirty="0" err="1"/>
              <a:t>should</a:t>
            </a:r>
            <a:r>
              <a:rPr lang="fr-FR" dirty="0"/>
              <a:t> </a:t>
            </a:r>
            <a:r>
              <a:rPr lang="fr-FR" dirty="0" err="1"/>
              <a:t>we</a:t>
            </a:r>
            <a:r>
              <a:rPr lang="fr-FR" dirty="0"/>
              <a:t> </a:t>
            </a:r>
            <a:r>
              <a:rPr lang="fr-FR" dirty="0" err="1"/>
              <a:t>target</a:t>
            </a:r>
            <a:r>
              <a:rPr lang="fr-FR" dirty="0"/>
              <a:t> ?</a:t>
            </a:r>
          </a:p>
          <a:p>
            <a:pPr lvl="1"/>
            <a:r>
              <a:rPr lang="fr-FR" dirty="0"/>
              <a:t>Is </a:t>
            </a:r>
            <a:r>
              <a:rPr lang="fr-FR" dirty="0" err="1"/>
              <a:t>there</a:t>
            </a:r>
            <a:r>
              <a:rPr lang="fr-FR" dirty="0"/>
              <a:t> a « marketing » optimal cluster </a:t>
            </a:r>
            <a:r>
              <a:rPr lang="fr-FR" dirty="0" err="1"/>
              <a:t>number</a:t>
            </a:r>
            <a:r>
              <a:rPr lang="fr-FR" dirty="0"/>
              <a:t> ?</a:t>
            </a:r>
          </a:p>
          <a:p>
            <a:pPr marL="457200" lvl="1" indent="0">
              <a:buNone/>
            </a:pPr>
            <a:endParaRPr lang="fr-FR" dirty="0"/>
          </a:p>
          <a:p>
            <a:endParaRPr lang="en-US" dirty="0"/>
          </a:p>
        </p:txBody>
      </p:sp>
    </p:spTree>
    <p:extLst>
      <p:ext uri="{BB962C8B-B14F-4D97-AF65-F5344CB8AC3E}">
        <p14:creationId xmlns:p14="http://schemas.microsoft.com/office/powerpoint/2010/main" val="4098754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F9B0B39-6CE0-4203-812F-5EA1B6ECE2A9}"/>
              </a:ext>
            </a:extLst>
          </p:cNvPr>
          <p:cNvSpPr>
            <a:spLocks noGrp="1"/>
          </p:cNvSpPr>
          <p:nvPr>
            <p:ph type="title"/>
          </p:nvPr>
        </p:nvSpPr>
        <p:spPr/>
        <p:txBody>
          <a:bodyPr/>
          <a:lstStyle/>
          <a:p>
            <a:r>
              <a:rPr lang="fr-FR" dirty="0"/>
              <a:t>(Fast) </a:t>
            </a:r>
            <a:r>
              <a:rPr lang="fr-FR" dirty="0" err="1"/>
              <a:t>Forward</a:t>
            </a:r>
            <a:r>
              <a:rPr lang="fr-FR" dirty="0"/>
              <a:t> </a:t>
            </a:r>
            <a:r>
              <a:rPr lang="fr-FR" dirty="0" err="1"/>
              <a:t>Selector</a:t>
            </a:r>
            <a:endParaRPr lang="en-US" dirty="0"/>
          </a:p>
        </p:txBody>
      </p:sp>
      <p:sp>
        <p:nvSpPr>
          <p:cNvPr id="3" name="Espace réservé du contenu 2">
            <a:extLst>
              <a:ext uri="{FF2B5EF4-FFF2-40B4-BE49-F238E27FC236}">
                <a16:creationId xmlns:a16="http://schemas.microsoft.com/office/drawing/2014/main" id="{681B6989-2CA7-49D1-8521-A61B833FF41B}"/>
              </a:ext>
            </a:extLst>
          </p:cNvPr>
          <p:cNvSpPr>
            <a:spLocks noGrp="1"/>
          </p:cNvSpPr>
          <p:nvPr>
            <p:ph idx="1"/>
          </p:nvPr>
        </p:nvSpPr>
        <p:spPr>
          <a:xfrm>
            <a:off x="532963" y="1346479"/>
            <a:ext cx="10554574" cy="5392807"/>
          </a:xfrm>
        </p:spPr>
        <p:txBody>
          <a:bodyPr>
            <a:normAutofit fontScale="85000" lnSpcReduction="10000"/>
          </a:bodyPr>
          <a:lstStyle/>
          <a:p>
            <a:r>
              <a:rPr lang="fr-FR" dirty="0"/>
              <a:t>Aim </a:t>
            </a:r>
            <a:r>
              <a:rPr lang="fr-FR" dirty="0" err="1"/>
              <a:t>is</a:t>
            </a:r>
            <a:r>
              <a:rPr lang="fr-FR" dirty="0"/>
              <a:t> to </a:t>
            </a:r>
            <a:r>
              <a:rPr lang="fr-FR" dirty="0" err="1"/>
              <a:t>get</a:t>
            </a:r>
            <a:r>
              <a:rPr lang="fr-FR" dirty="0"/>
              <a:t> an </a:t>
            </a:r>
            <a:r>
              <a:rPr lang="fr-FR" dirty="0" err="1"/>
              <a:t>idea</a:t>
            </a:r>
            <a:r>
              <a:rPr lang="fr-FR" dirty="0"/>
              <a:t> of the </a:t>
            </a:r>
            <a:r>
              <a:rPr lang="fr-FR" dirty="0" err="1"/>
              <a:t>most</a:t>
            </a:r>
            <a:r>
              <a:rPr lang="fr-FR" dirty="0"/>
              <a:t> </a:t>
            </a:r>
            <a:r>
              <a:rPr lang="fr-FR" dirty="0" err="1"/>
              <a:t>valuable</a:t>
            </a:r>
            <a:r>
              <a:rPr lang="fr-FR" dirty="0"/>
              <a:t> </a:t>
            </a:r>
            <a:r>
              <a:rPr lang="fr-FR" dirty="0" err="1"/>
              <a:t>features</a:t>
            </a:r>
            <a:r>
              <a:rPr lang="fr-FR" dirty="0"/>
              <a:t> to </a:t>
            </a:r>
            <a:r>
              <a:rPr lang="fr-FR" dirty="0" err="1"/>
              <a:t>perform</a:t>
            </a:r>
            <a:r>
              <a:rPr lang="fr-FR" dirty="0"/>
              <a:t> segmentation. </a:t>
            </a:r>
          </a:p>
          <a:p>
            <a:endParaRPr lang="fr-FR" dirty="0"/>
          </a:p>
          <a:p>
            <a:r>
              <a:rPr lang="fr-FR" dirty="0" err="1"/>
              <a:t>Unfortunately</a:t>
            </a:r>
            <a:r>
              <a:rPr lang="fr-FR" dirty="0"/>
              <a:t>, </a:t>
            </a:r>
            <a:r>
              <a:rPr lang="fr-FR" dirty="0" err="1"/>
              <a:t>neither</a:t>
            </a:r>
            <a:r>
              <a:rPr lang="fr-FR" dirty="0"/>
              <a:t> </a:t>
            </a:r>
            <a:r>
              <a:rPr lang="fr-FR" dirty="0" err="1"/>
              <a:t>feature</a:t>
            </a:r>
            <a:r>
              <a:rPr lang="fr-FR" dirty="0"/>
              <a:t> combination technique </a:t>
            </a:r>
            <a:r>
              <a:rPr lang="fr-FR" dirty="0" err="1"/>
              <a:t>seems</a:t>
            </a:r>
            <a:r>
              <a:rPr lang="fr-FR" dirty="0"/>
              <a:t> </a:t>
            </a:r>
            <a:r>
              <a:rPr lang="fr-FR" dirty="0" err="1"/>
              <a:t>embedded</a:t>
            </a:r>
            <a:r>
              <a:rPr lang="fr-FR" dirty="0"/>
              <a:t> in pipeline, </a:t>
            </a:r>
            <a:r>
              <a:rPr lang="fr-FR" dirty="0" err="1"/>
              <a:t>nor</a:t>
            </a:r>
            <a:r>
              <a:rPr lang="fr-FR" dirty="0"/>
              <a:t> </a:t>
            </a:r>
            <a:r>
              <a:rPr lang="fr-FR" dirty="0" err="1"/>
              <a:t>features</a:t>
            </a:r>
            <a:r>
              <a:rPr lang="fr-FR" dirty="0"/>
              <a:t> </a:t>
            </a:r>
            <a:r>
              <a:rPr lang="fr-FR" dirty="0" err="1"/>
              <a:t>selection’s</a:t>
            </a:r>
            <a:r>
              <a:rPr lang="fr-FR" dirty="0"/>
              <a:t> </a:t>
            </a:r>
            <a:r>
              <a:rPr lang="fr-FR" dirty="0" err="1"/>
              <a:t>algorithms</a:t>
            </a:r>
            <a:r>
              <a:rPr lang="fr-FR" dirty="0"/>
              <a:t> in </a:t>
            </a:r>
            <a:r>
              <a:rPr lang="fr-FR" dirty="0" err="1"/>
              <a:t>such</a:t>
            </a:r>
            <a:r>
              <a:rPr lang="fr-FR" dirty="0"/>
              <a:t> </a:t>
            </a:r>
            <a:r>
              <a:rPr lang="fr-FR" dirty="0" err="1"/>
              <a:t>unsupervized</a:t>
            </a:r>
            <a:r>
              <a:rPr lang="fr-FR" dirty="0"/>
              <a:t> </a:t>
            </a:r>
            <a:r>
              <a:rPr lang="fr-FR" dirty="0" err="1"/>
              <a:t>context</a:t>
            </a:r>
            <a:r>
              <a:rPr lang="fr-FR" dirty="0"/>
              <a:t> (</a:t>
            </a:r>
            <a:r>
              <a:rPr lang="fr-FR" dirty="0" err="1"/>
              <a:t>unlike</a:t>
            </a:r>
            <a:r>
              <a:rPr lang="fr-FR" dirty="0"/>
              <a:t> </a:t>
            </a:r>
            <a:r>
              <a:rPr lang="fr-FR" dirty="0" err="1"/>
              <a:t>feature’s</a:t>
            </a:r>
            <a:r>
              <a:rPr lang="fr-FR" dirty="0"/>
              <a:t> importance or coef. </a:t>
            </a:r>
            <a:r>
              <a:rPr lang="fr-FR" dirty="0" err="1"/>
              <a:t>weights</a:t>
            </a:r>
            <a:r>
              <a:rPr lang="fr-FR" dirty="0"/>
              <a:t>).</a:t>
            </a:r>
          </a:p>
          <a:p>
            <a:endParaRPr lang="fr-FR" dirty="0"/>
          </a:p>
          <a:p>
            <a:r>
              <a:rPr lang="fr-FR" dirty="0"/>
              <a:t>An </a:t>
            </a:r>
            <a:r>
              <a:rPr lang="fr-FR" dirty="0" err="1"/>
              <a:t>idea</a:t>
            </a:r>
            <a:r>
              <a:rPr lang="fr-FR" dirty="0"/>
              <a:t> to </a:t>
            </a:r>
            <a:r>
              <a:rPr lang="fr-FR" dirty="0" err="1"/>
              <a:t>assess</a:t>
            </a:r>
            <a:r>
              <a:rPr lang="fr-FR" dirty="0"/>
              <a:t> </a:t>
            </a:r>
            <a:r>
              <a:rPr lang="fr-FR" dirty="0" err="1"/>
              <a:t>each</a:t>
            </a:r>
            <a:r>
              <a:rPr lang="fr-FR" dirty="0"/>
              <a:t> </a:t>
            </a:r>
            <a:r>
              <a:rPr lang="fr-FR" dirty="0" err="1"/>
              <a:t>feature</a:t>
            </a:r>
            <a:r>
              <a:rPr lang="fr-FR" dirty="0"/>
              <a:t> for </a:t>
            </a:r>
            <a:r>
              <a:rPr lang="fr-FR" dirty="0" err="1"/>
              <a:t>further</a:t>
            </a:r>
            <a:r>
              <a:rPr lang="fr-FR" dirty="0"/>
              <a:t> clustering, </a:t>
            </a:r>
            <a:r>
              <a:rPr lang="fr-FR" dirty="0" err="1"/>
              <a:t>is</a:t>
            </a:r>
            <a:r>
              <a:rPr lang="fr-FR" dirty="0"/>
              <a:t> to </a:t>
            </a:r>
            <a:r>
              <a:rPr lang="fr-FR" dirty="0" err="1"/>
              <a:t>proceed</a:t>
            </a:r>
            <a:r>
              <a:rPr lang="fr-FR" dirty="0"/>
              <a:t> by :</a:t>
            </a:r>
          </a:p>
          <a:p>
            <a:pPr lvl="1"/>
            <a:r>
              <a:rPr lang="fr-FR" dirty="0"/>
              <a:t>1. </a:t>
            </a:r>
            <a:r>
              <a:rPr lang="fr-FR" dirty="0" err="1"/>
              <a:t>Performing</a:t>
            </a:r>
            <a:r>
              <a:rPr lang="fr-FR" dirty="0"/>
              <a:t> K-</a:t>
            </a:r>
            <a:r>
              <a:rPr lang="fr-FR" dirty="0" err="1"/>
              <a:t>means</a:t>
            </a:r>
            <a:r>
              <a:rPr lang="fr-FR" dirty="0"/>
              <a:t> </a:t>
            </a:r>
            <a:r>
              <a:rPr lang="fr-FR" dirty="0" err="1"/>
              <a:t>with</a:t>
            </a:r>
            <a:r>
              <a:rPr lang="fr-FR" dirty="0"/>
              <a:t> </a:t>
            </a:r>
            <a:r>
              <a:rPr lang="fr-FR" dirty="0" err="1"/>
              <a:t>each</a:t>
            </a:r>
            <a:r>
              <a:rPr lang="fr-FR" dirty="0"/>
              <a:t> </a:t>
            </a:r>
            <a:r>
              <a:rPr lang="fr-FR" dirty="0" err="1"/>
              <a:t>feature</a:t>
            </a:r>
            <a:r>
              <a:rPr lang="fr-FR" dirty="0"/>
              <a:t> </a:t>
            </a:r>
            <a:r>
              <a:rPr lang="fr-FR" dirty="0" err="1"/>
              <a:t>individually</a:t>
            </a:r>
            <a:r>
              <a:rPr lang="fr-FR" dirty="0"/>
              <a:t>, </a:t>
            </a:r>
            <a:r>
              <a:rPr lang="fr-FR" dirty="0" err="1"/>
              <a:t>targetting</a:t>
            </a:r>
            <a:r>
              <a:rPr lang="fr-FR" dirty="0"/>
              <a:t> a </a:t>
            </a:r>
            <a:r>
              <a:rPr lang="fr-FR" dirty="0" err="1"/>
              <a:t>given</a:t>
            </a:r>
            <a:r>
              <a:rPr lang="fr-FR" dirty="0"/>
              <a:t> k clusters </a:t>
            </a:r>
            <a:r>
              <a:rPr lang="fr-FR" dirty="0" err="1"/>
              <a:t>number</a:t>
            </a:r>
            <a:r>
              <a:rPr lang="fr-FR" dirty="0"/>
              <a:t>.</a:t>
            </a:r>
          </a:p>
          <a:p>
            <a:pPr lvl="1"/>
            <a:r>
              <a:rPr lang="fr-FR" dirty="0"/>
              <a:t>2. </a:t>
            </a:r>
            <a:r>
              <a:rPr lang="fr-FR" dirty="0" err="1"/>
              <a:t>Get</a:t>
            </a:r>
            <a:r>
              <a:rPr lang="fr-FR" dirty="0"/>
              <a:t> clustering performance</a:t>
            </a:r>
          </a:p>
          <a:p>
            <a:pPr lvl="1"/>
            <a:r>
              <a:rPr lang="fr-FR" dirty="0"/>
              <a:t>3. </a:t>
            </a:r>
            <a:r>
              <a:rPr lang="fr-FR" dirty="0" err="1"/>
              <a:t>Keep</a:t>
            </a:r>
            <a:r>
              <a:rPr lang="fr-FR" dirty="0"/>
              <a:t> the </a:t>
            </a:r>
            <a:r>
              <a:rPr lang="fr-FR" dirty="0" err="1"/>
              <a:t>feature</a:t>
            </a:r>
            <a:r>
              <a:rPr lang="fr-FR" dirty="0"/>
              <a:t> </a:t>
            </a:r>
            <a:r>
              <a:rPr lang="fr-FR" dirty="0" err="1"/>
              <a:t>that</a:t>
            </a:r>
            <a:r>
              <a:rPr lang="fr-FR" dirty="0"/>
              <a:t> </a:t>
            </a:r>
            <a:r>
              <a:rPr lang="fr-FR" dirty="0" err="1"/>
              <a:t>gives</a:t>
            </a:r>
            <a:r>
              <a:rPr lang="fr-FR" dirty="0"/>
              <a:t> the best </a:t>
            </a:r>
            <a:r>
              <a:rPr lang="fr-FR" dirty="0" err="1"/>
              <a:t>result</a:t>
            </a:r>
            <a:r>
              <a:rPr lang="fr-FR" dirty="0"/>
              <a:t>.</a:t>
            </a:r>
          </a:p>
          <a:p>
            <a:pPr lvl="1"/>
            <a:r>
              <a:rPr lang="fr-FR" dirty="0" err="1"/>
              <a:t>Proceed</a:t>
            </a:r>
            <a:r>
              <a:rPr lang="fr-FR" dirty="0"/>
              <a:t> the </a:t>
            </a:r>
            <a:r>
              <a:rPr lang="fr-FR" dirty="0" err="1"/>
              <a:t>same</a:t>
            </a:r>
            <a:r>
              <a:rPr lang="fr-FR" dirty="0"/>
              <a:t> </a:t>
            </a:r>
            <a:r>
              <a:rPr lang="fr-FR" dirty="0" err="1"/>
              <a:t>loop</a:t>
            </a:r>
            <a:r>
              <a:rPr lang="fr-FR" dirty="0"/>
              <a:t> 1 to 3 </a:t>
            </a:r>
            <a:r>
              <a:rPr lang="fr-FR" dirty="0" err="1"/>
              <a:t>with</a:t>
            </a:r>
            <a:r>
              <a:rPr lang="fr-FR" dirty="0"/>
              <a:t> </a:t>
            </a:r>
            <a:r>
              <a:rPr lang="fr-FR" dirty="0" err="1"/>
              <a:t>remaining</a:t>
            </a:r>
            <a:r>
              <a:rPr lang="fr-FR" dirty="0"/>
              <a:t> </a:t>
            </a:r>
            <a:r>
              <a:rPr lang="fr-FR" dirty="0" err="1"/>
              <a:t>features</a:t>
            </a:r>
            <a:r>
              <a:rPr lang="fr-FR" dirty="0"/>
              <a:t>, </a:t>
            </a:r>
            <a:r>
              <a:rPr lang="fr-FR" dirty="0" err="1"/>
              <a:t>until</a:t>
            </a:r>
            <a:r>
              <a:rPr lang="fr-FR" dirty="0"/>
              <a:t> n « </a:t>
            </a:r>
            <a:r>
              <a:rPr lang="fr-FR" dirty="0" err="1"/>
              <a:t>most</a:t>
            </a:r>
            <a:r>
              <a:rPr lang="fr-FR" dirty="0"/>
              <a:t> </a:t>
            </a:r>
            <a:r>
              <a:rPr lang="fr-FR" dirty="0" err="1"/>
              <a:t>valuable</a:t>
            </a:r>
            <a:r>
              <a:rPr lang="fr-FR" dirty="0"/>
              <a:t> » </a:t>
            </a:r>
            <a:r>
              <a:rPr lang="fr-FR" dirty="0" err="1"/>
              <a:t>features</a:t>
            </a:r>
            <a:r>
              <a:rPr lang="fr-FR" dirty="0"/>
              <a:t> </a:t>
            </a:r>
            <a:r>
              <a:rPr lang="fr-FR" dirty="0" err="1"/>
              <a:t>seems</a:t>
            </a:r>
            <a:r>
              <a:rPr lang="fr-FR" dirty="0"/>
              <a:t> </a:t>
            </a:r>
            <a:r>
              <a:rPr lang="fr-FR" dirty="0" err="1"/>
              <a:t>found</a:t>
            </a:r>
            <a:r>
              <a:rPr lang="fr-FR" dirty="0"/>
              <a:t>.</a:t>
            </a:r>
            <a:endParaRPr lang="en-US" dirty="0"/>
          </a:p>
          <a:p>
            <a:endParaRPr lang="fr-FR" dirty="0"/>
          </a:p>
          <a:p>
            <a:r>
              <a:rPr lang="fr-FR" dirty="0" err="1"/>
              <a:t>Implementation</a:t>
            </a:r>
            <a:r>
              <a:rPr lang="fr-FR" dirty="0"/>
              <a:t> made on 2 </a:t>
            </a:r>
            <a:r>
              <a:rPr lang="fr-FR" dirty="0" err="1"/>
              <a:t>scoring</a:t>
            </a:r>
            <a:r>
              <a:rPr lang="fr-FR" dirty="0"/>
              <a:t> </a:t>
            </a:r>
            <a:r>
              <a:rPr lang="fr-FR" dirty="0" err="1"/>
              <a:t>methods</a:t>
            </a:r>
            <a:r>
              <a:rPr lang="fr-FR" dirty="0"/>
              <a:t> : max of silhouette score, min of Davies-</a:t>
            </a:r>
            <a:r>
              <a:rPr lang="fr-FR" dirty="0" err="1"/>
              <a:t>Bouldin</a:t>
            </a:r>
            <a:r>
              <a:rPr lang="fr-FR" dirty="0"/>
              <a:t> Index, </a:t>
            </a:r>
          </a:p>
          <a:p>
            <a:endParaRPr lang="fr-FR" dirty="0"/>
          </a:p>
          <a:p>
            <a:pPr marL="0" indent="0">
              <a:buNone/>
            </a:pPr>
            <a:r>
              <a:rPr lang="fr-FR" dirty="0" err="1"/>
              <a:t>We</a:t>
            </a:r>
            <a:r>
              <a:rPr lang="fr-FR" dirty="0"/>
              <a:t> are able to </a:t>
            </a:r>
            <a:r>
              <a:rPr lang="fr-FR" dirty="0" err="1"/>
              <a:t>submit</a:t>
            </a:r>
            <a:r>
              <a:rPr lang="fr-FR" dirty="0"/>
              <a:t> to marketing </a:t>
            </a:r>
            <a:r>
              <a:rPr lang="fr-FR" dirty="0" err="1"/>
              <a:t>departement</a:t>
            </a:r>
            <a:r>
              <a:rPr lang="fr-FR" dirty="0"/>
              <a:t> </a:t>
            </a:r>
            <a:r>
              <a:rPr lang="fr-FR" dirty="0" err="1"/>
              <a:t>alternate</a:t>
            </a:r>
            <a:r>
              <a:rPr lang="fr-FR" dirty="0"/>
              <a:t> </a:t>
            </a:r>
            <a:r>
              <a:rPr lang="fr-FR" dirty="0" err="1"/>
              <a:t>subsets</a:t>
            </a:r>
            <a:r>
              <a:rPr lang="fr-FR" dirty="0"/>
              <a:t> of </a:t>
            </a:r>
            <a:r>
              <a:rPr lang="fr-FR" dirty="0" err="1"/>
              <a:t>features</a:t>
            </a:r>
            <a:r>
              <a:rPr lang="fr-FR" dirty="0"/>
              <a:t>, </a:t>
            </a:r>
            <a:r>
              <a:rPr lang="fr-FR" dirty="0" err="1"/>
              <a:t>based</a:t>
            </a:r>
            <a:r>
              <a:rPr lang="fr-FR" dirty="0"/>
              <a:t> on </a:t>
            </a:r>
            <a:r>
              <a:rPr lang="fr-FR" dirty="0" err="1"/>
              <a:t>our</a:t>
            </a:r>
            <a:r>
              <a:rPr lang="fr-FR" dirty="0"/>
              <a:t> observations : </a:t>
            </a:r>
          </a:p>
          <a:p>
            <a:r>
              <a:rPr lang="fr-FR" dirty="0"/>
              <a:t>The « model </a:t>
            </a:r>
            <a:r>
              <a:rPr lang="fr-FR" dirty="0" err="1"/>
              <a:t>sensitivity</a:t>
            </a:r>
            <a:r>
              <a:rPr lang="fr-FR" dirty="0"/>
              <a:t> » </a:t>
            </a:r>
            <a:r>
              <a:rPr lang="fr-FR" dirty="0" err="1"/>
              <a:t>according</a:t>
            </a:r>
            <a:r>
              <a:rPr lang="fr-FR" dirty="0"/>
              <a:t> to the </a:t>
            </a:r>
            <a:r>
              <a:rPr lang="fr-FR" dirty="0" err="1"/>
              <a:t>feature’s</a:t>
            </a:r>
            <a:r>
              <a:rPr lang="fr-FR" dirty="0"/>
              <a:t> distribution.</a:t>
            </a:r>
          </a:p>
          <a:p>
            <a:r>
              <a:rPr lang="fr-FR" dirty="0"/>
              <a:t>A </a:t>
            </a:r>
            <a:r>
              <a:rPr lang="fr-FR" dirty="0" err="1"/>
              <a:t>small</a:t>
            </a:r>
            <a:r>
              <a:rPr lang="fr-FR" dirty="0"/>
              <a:t> </a:t>
            </a:r>
            <a:r>
              <a:rPr lang="fr-FR" dirty="0" err="1"/>
              <a:t>number</a:t>
            </a:r>
            <a:r>
              <a:rPr lang="fr-FR" dirty="0"/>
              <a:t> of </a:t>
            </a:r>
            <a:r>
              <a:rPr lang="fr-FR" dirty="0" err="1"/>
              <a:t>features</a:t>
            </a:r>
            <a:r>
              <a:rPr lang="fr-FR" dirty="0"/>
              <a:t> </a:t>
            </a:r>
            <a:r>
              <a:rPr lang="fr-FR" dirty="0" err="1"/>
              <a:t>generaly</a:t>
            </a:r>
            <a:r>
              <a:rPr lang="fr-FR" dirty="0"/>
              <a:t> leads to high clustering scores. This trend </a:t>
            </a:r>
            <a:r>
              <a:rPr lang="fr-FR" dirty="0" err="1"/>
              <a:t>explains</a:t>
            </a:r>
            <a:r>
              <a:rPr lang="fr-FR" dirty="0"/>
              <a:t> </a:t>
            </a:r>
            <a:r>
              <a:rPr lang="fr-FR" dirty="0" err="1"/>
              <a:t>why</a:t>
            </a:r>
            <a:r>
              <a:rPr lang="fr-FR" dirty="0"/>
              <a:t> </a:t>
            </a:r>
            <a:r>
              <a:rPr lang="fr-FR" dirty="0" err="1"/>
              <a:t>dimensionality</a:t>
            </a:r>
            <a:r>
              <a:rPr lang="fr-FR" dirty="0"/>
              <a:t> </a:t>
            </a:r>
            <a:r>
              <a:rPr lang="fr-FR" dirty="0" err="1"/>
              <a:t>reduction</a:t>
            </a:r>
            <a:r>
              <a:rPr lang="fr-FR" dirty="0"/>
              <a:t> techniques are </a:t>
            </a:r>
            <a:r>
              <a:rPr lang="fr-FR" dirty="0" err="1"/>
              <a:t>so</a:t>
            </a:r>
            <a:r>
              <a:rPr lang="fr-FR" dirty="0"/>
              <a:t> </a:t>
            </a:r>
            <a:r>
              <a:rPr lang="fr-FR" dirty="0" err="1"/>
              <a:t>valuable</a:t>
            </a:r>
            <a:r>
              <a:rPr lang="fr-FR" dirty="0"/>
              <a:t> in clustering.</a:t>
            </a:r>
          </a:p>
          <a:p>
            <a:endParaRPr lang="fr-FR" dirty="0"/>
          </a:p>
        </p:txBody>
      </p:sp>
    </p:spTree>
    <p:extLst>
      <p:ext uri="{BB962C8B-B14F-4D97-AF65-F5344CB8AC3E}">
        <p14:creationId xmlns:p14="http://schemas.microsoft.com/office/powerpoint/2010/main" val="2195037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057A60-101B-48EC-ABE2-73E2E3E2FB89}"/>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B5C81135-3521-4D07-9E6A-20113710CC27}"/>
              </a:ext>
            </a:extLst>
          </p:cNvPr>
          <p:cNvSpPr>
            <a:spLocks noGrp="1"/>
          </p:cNvSpPr>
          <p:nvPr>
            <p:ph idx="1"/>
          </p:nvPr>
        </p:nvSpPr>
        <p:spPr/>
        <p:txBody>
          <a:bodyPr/>
          <a:lstStyle/>
          <a:p>
            <a:endParaRPr lang="en-US"/>
          </a:p>
        </p:txBody>
      </p:sp>
      <p:pic>
        <p:nvPicPr>
          <p:cNvPr id="7" name="Image 6">
            <a:extLst>
              <a:ext uri="{FF2B5EF4-FFF2-40B4-BE49-F238E27FC236}">
                <a16:creationId xmlns:a16="http://schemas.microsoft.com/office/drawing/2014/main" id="{1A1401A2-ACE6-4FF9-AA03-3DF62EF57C31}"/>
              </a:ext>
            </a:extLst>
          </p:cNvPr>
          <p:cNvPicPr>
            <a:picLocks noChangeAspect="1"/>
          </p:cNvPicPr>
          <p:nvPr/>
        </p:nvPicPr>
        <p:blipFill>
          <a:blip r:embed="rId2"/>
          <a:stretch>
            <a:fillRect/>
          </a:stretch>
        </p:blipFill>
        <p:spPr>
          <a:xfrm>
            <a:off x="648043" y="2335719"/>
            <a:ext cx="3560886" cy="4179868"/>
          </a:xfrm>
          <a:prstGeom prst="rect">
            <a:avLst/>
          </a:prstGeom>
        </p:spPr>
      </p:pic>
      <p:pic>
        <p:nvPicPr>
          <p:cNvPr id="8" name="Image 7">
            <a:extLst>
              <a:ext uri="{FF2B5EF4-FFF2-40B4-BE49-F238E27FC236}">
                <a16:creationId xmlns:a16="http://schemas.microsoft.com/office/drawing/2014/main" id="{CEF58A3D-A4C5-4CFF-9C9A-86874046D021}"/>
              </a:ext>
            </a:extLst>
          </p:cNvPr>
          <p:cNvPicPr>
            <a:picLocks noChangeAspect="1"/>
          </p:cNvPicPr>
          <p:nvPr/>
        </p:nvPicPr>
        <p:blipFill>
          <a:blip r:embed="rId3"/>
          <a:stretch>
            <a:fillRect/>
          </a:stretch>
        </p:blipFill>
        <p:spPr>
          <a:xfrm>
            <a:off x="4208929" y="2335719"/>
            <a:ext cx="3576733" cy="4179868"/>
          </a:xfrm>
          <a:prstGeom prst="rect">
            <a:avLst/>
          </a:prstGeom>
        </p:spPr>
      </p:pic>
      <p:pic>
        <p:nvPicPr>
          <p:cNvPr id="9" name="Image 8">
            <a:extLst>
              <a:ext uri="{FF2B5EF4-FFF2-40B4-BE49-F238E27FC236}">
                <a16:creationId xmlns:a16="http://schemas.microsoft.com/office/drawing/2014/main" id="{6D0388B5-DD11-4F3D-B416-5CCF75B476CE}"/>
              </a:ext>
            </a:extLst>
          </p:cNvPr>
          <p:cNvPicPr>
            <a:picLocks noChangeAspect="1"/>
          </p:cNvPicPr>
          <p:nvPr/>
        </p:nvPicPr>
        <p:blipFill>
          <a:blip r:embed="rId4"/>
          <a:stretch>
            <a:fillRect/>
          </a:stretch>
        </p:blipFill>
        <p:spPr>
          <a:xfrm>
            <a:off x="7784633" y="2335718"/>
            <a:ext cx="3561915" cy="4179869"/>
          </a:xfrm>
          <a:prstGeom prst="rect">
            <a:avLst/>
          </a:prstGeom>
        </p:spPr>
      </p:pic>
    </p:spTree>
    <p:extLst>
      <p:ext uri="{BB962C8B-B14F-4D97-AF65-F5344CB8AC3E}">
        <p14:creationId xmlns:p14="http://schemas.microsoft.com/office/powerpoint/2010/main" val="4001188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A73488-64EB-4DD6-A386-E4661D7B0F69}"/>
              </a:ext>
            </a:extLst>
          </p:cNvPr>
          <p:cNvSpPr>
            <a:spLocks noGrp="1"/>
          </p:cNvSpPr>
          <p:nvPr>
            <p:ph type="title"/>
          </p:nvPr>
        </p:nvSpPr>
        <p:spPr/>
        <p:txBody>
          <a:bodyPr/>
          <a:lstStyle/>
          <a:p>
            <a:r>
              <a:rPr lang="fr-FR" dirty="0"/>
              <a:t>Pipeline</a:t>
            </a:r>
            <a:endParaRPr lang="en-US" dirty="0"/>
          </a:p>
        </p:txBody>
      </p:sp>
      <p:sp>
        <p:nvSpPr>
          <p:cNvPr id="4" name="Rectangle 3">
            <a:extLst>
              <a:ext uri="{FF2B5EF4-FFF2-40B4-BE49-F238E27FC236}">
                <a16:creationId xmlns:a16="http://schemas.microsoft.com/office/drawing/2014/main" id="{A811EECD-A30D-45EE-A60A-95BDA5600903}"/>
              </a:ext>
            </a:extLst>
          </p:cNvPr>
          <p:cNvSpPr/>
          <p:nvPr/>
        </p:nvSpPr>
        <p:spPr>
          <a:xfrm>
            <a:off x="2283694" y="2234954"/>
            <a:ext cx="1418294"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Combine </a:t>
            </a:r>
            <a:endParaRPr lang="en-US" dirty="0"/>
          </a:p>
        </p:txBody>
      </p:sp>
      <p:sp>
        <p:nvSpPr>
          <p:cNvPr id="5" name="Rectangle 4">
            <a:extLst>
              <a:ext uri="{FF2B5EF4-FFF2-40B4-BE49-F238E27FC236}">
                <a16:creationId xmlns:a16="http://schemas.microsoft.com/office/drawing/2014/main" id="{9FE49079-0871-4DAB-97E8-E34E011F754D}"/>
              </a:ext>
            </a:extLst>
          </p:cNvPr>
          <p:cNvSpPr/>
          <p:nvPr/>
        </p:nvSpPr>
        <p:spPr>
          <a:xfrm>
            <a:off x="100852" y="1925346"/>
            <a:ext cx="1727947" cy="619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EDA </a:t>
            </a:r>
            <a:r>
              <a:rPr lang="fr-FR" dirty="0" err="1"/>
              <a:t>with</a:t>
            </a:r>
            <a:r>
              <a:rPr lang="fr-FR" dirty="0"/>
              <a:t> clean </a:t>
            </a:r>
            <a:r>
              <a:rPr lang="fr-FR" dirty="0" err="1"/>
              <a:t>dtypes</a:t>
            </a:r>
            <a:endParaRPr lang="fr-FR" dirty="0"/>
          </a:p>
        </p:txBody>
      </p:sp>
      <p:sp>
        <p:nvSpPr>
          <p:cNvPr id="6" name="Rectangle 5">
            <a:extLst>
              <a:ext uri="{FF2B5EF4-FFF2-40B4-BE49-F238E27FC236}">
                <a16:creationId xmlns:a16="http://schemas.microsoft.com/office/drawing/2014/main" id="{FC0330AC-81DC-4CBF-BA0D-9FFAE0960967}"/>
              </a:ext>
            </a:extLst>
          </p:cNvPr>
          <p:cNvSpPr/>
          <p:nvPr/>
        </p:nvSpPr>
        <p:spPr>
          <a:xfrm>
            <a:off x="2280321" y="4783977"/>
            <a:ext cx="1418294"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Reduce</a:t>
            </a:r>
            <a:endParaRPr lang="en-US" dirty="0"/>
          </a:p>
        </p:txBody>
      </p:sp>
      <p:sp>
        <p:nvSpPr>
          <p:cNvPr id="7" name="Rectangle 6">
            <a:extLst>
              <a:ext uri="{FF2B5EF4-FFF2-40B4-BE49-F238E27FC236}">
                <a16:creationId xmlns:a16="http://schemas.microsoft.com/office/drawing/2014/main" id="{F34FD6A7-BD6F-4E1C-96D8-8007AEF9F96D}"/>
              </a:ext>
            </a:extLst>
          </p:cNvPr>
          <p:cNvSpPr/>
          <p:nvPr/>
        </p:nvSpPr>
        <p:spPr>
          <a:xfrm>
            <a:off x="2280322" y="3082860"/>
            <a:ext cx="1418294"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Transform</a:t>
            </a:r>
            <a:endParaRPr lang="en-US" dirty="0"/>
          </a:p>
        </p:txBody>
      </p:sp>
      <p:sp>
        <p:nvSpPr>
          <p:cNvPr id="9" name="ZoneTexte 8">
            <a:extLst>
              <a:ext uri="{FF2B5EF4-FFF2-40B4-BE49-F238E27FC236}">
                <a16:creationId xmlns:a16="http://schemas.microsoft.com/office/drawing/2014/main" id="{3A535E8B-CC86-4389-AE5D-B41CFC26A418}"/>
              </a:ext>
            </a:extLst>
          </p:cNvPr>
          <p:cNvSpPr txBox="1"/>
          <p:nvPr/>
        </p:nvSpPr>
        <p:spPr>
          <a:xfrm>
            <a:off x="4057009" y="2929187"/>
            <a:ext cx="6098958" cy="954107"/>
          </a:xfrm>
          <a:prstGeom prst="rect">
            <a:avLst/>
          </a:prstGeom>
          <a:noFill/>
        </p:spPr>
        <p:txBody>
          <a:bodyPr wrap="square">
            <a:spAutoFit/>
          </a:bodyPr>
          <a:lstStyle/>
          <a:p>
            <a:r>
              <a:rPr lang="en-US" sz="1400" dirty="0"/>
              <a:t>preprocessor = </a:t>
            </a:r>
            <a:r>
              <a:rPr lang="en-US" sz="1400" dirty="0" err="1"/>
              <a:t>make_column_transformer</a:t>
            </a:r>
            <a:r>
              <a:rPr lang="en-US" sz="1400" dirty="0"/>
              <a:t>(</a:t>
            </a:r>
          </a:p>
          <a:p>
            <a:r>
              <a:rPr lang="en-US" sz="1400" dirty="0"/>
              <a:t>    (</a:t>
            </a:r>
            <a:r>
              <a:rPr lang="en-US" sz="1400" dirty="0" err="1"/>
              <a:t>numerical_pipeline</a:t>
            </a:r>
            <a:r>
              <a:rPr lang="en-US" sz="1400" dirty="0"/>
              <a:t>, </a:t>
            </a:r>
            <a:r>
              <a:rPr lang="en-US" sz="1400" dirty="0" err="1"/>
              <a:t>numerical_features</a:t>
            </a:r>
            <a:r>
              <a:rPr lang="en-US" sz="1400" dirty="0"/>
              <a:t>),</a:t>
            </a:r>
          </a:p>
          <a:p>
            <a:r>
              <a:rPr lang="en-US" sz="1400" dirty="0"/>
              <a:t>    (</a:t>
            </a:r>
            <a:r>
              <a:rPr lang="en-US" sz="1400" dirty="0" err="1"/>
              <a:t>categorical_pipeline</a:t>
            </a:r>
            <a:r>
              <a:rPr lang="en-US" sz="1400" dirty="0"/>
              <a:t>, </a:t>
            </a:r>
            <a:r>
              <a:rPr lang="en-US" sz="1400" dirty="0" err="1"/>
              <a:t>categorical_features</a:t>
            </a:r>
            <a:r>
              <a:rPr lang="en-US" sz="1400" dirty="0"/>
              <a:t>),</a:t>
            </a:r>
          </a:p>
          <a:p>
            <a:r>
              <a:rPr lang="en-US" sz="1400" dirty="0"/>
              <a:t>    </a:t>
            </a:r>
            <a:r>
              <a:rPr lang="en-US" sz="1400" dirty="0">
                <a:solidFill>
                  <a:schemeClr val="accent1"/>
                </a:solidFill>
              </a:rPr>
              <a:t>? </a:t>
            </a:r>
            <a:r>
              <a:rPr lang="en-US" sz="1400" dirty="0" err="1">
                <a:solidFill>
                  <a:schemeClr val="accent1"/>
                </a:solidFill>
              </a:rPr>
              <a:t>Ordinal_pipeline</a:t>
            </a:r>
            <a:r>
              <a:rPr lang="en-US" sz="1400" dirty="0">
                <a:solidFill>
                  <a:schemeClr val="accent1"/>
                </a:solidFill>
              </a:rPr>
              <a:t> : - 3, +3</a:t>
            </a:r>
            <a:r>
              <a:rPr lang="en-US" sz="1400" dirty="0"/>
              <a:t>)</a:t>
            </a:r>
          </a:p>
        </p:txBody>
      </p:sp>
      <p:sp>
        <p:nvSpPr>
          <p:cNvPr id="10" name="ZoneTexte 9">
            <a:extLst>
              <a:ext uri="{FF2B5EF4-FFF2-40B4-BE49-F238E27FC236}">
                <a16:creationId xmlns:a16="http://schemas.microsoft.com/office/drawing/2014/main" id="{1C2E3A26-5AA9-4527-B18B-72AB17283286}"/>
              </a:ext>
            </a:extLst>
          </p:cNvPr>
          <p:cNvSpPr txBox="1"/>
          <p:nvPr/>
        </p:nvSpPr>
        <p:spPr>
          <a:xfrm>
            <a:off x="4064081" y="2126620"/>
            <a:ext cx="2339267" cy="738664"/>
          </a:xfrm>
          <a:prstGeom prst="rect">
            <a:avLst/>
          </a:prstGeom>
          <a:noFill/>
        </p:spPr>
        <p:txBody>
          <a:bodyPr wrap="square">
            <a:spAutoFit/>
          </a:bodyPr>
          <a:lstStyle/>
          <a:p>
            <a:r>
              <a:rPr lang="fr-FR" sz="1400" dirty="0" err="1"/>
              <a:t>Numerical</a:t>
            </a:r>
            <a:endParaRPr lang="fr-FR" sz="1400" dirty="0"/>
          </a:p>
          <a:p>
            <a:r>
              <a:rPr lang="fr-FR" sz="1400" dirty="0" err="1"/>
              <a:t>Categorical</a:t>
            </a:r>
            <a:endParaRPr lang="fr-FR" sz="1400" dirty="0"/>
          </a:p>
          <a:p>
            <a:r>
              <a:rPr lang="fr-FR" sz="1400" dirty="0">
                <a:solidFill>
                  <a:schemeClr val="accent1"/>
                </a:solidFill>
              </a:rPr>
              <a:t>Ordinal ?</a:t>
            </a:r>
            <a:endParaRPr lang="en-US" sz="1400" dirty="0">
              <a:solidFill>
                <a:schemeClr val="accent1"/>
              </a:solidFill>
            </a:endParaRPr>
          </a:p>
        </p:txBody>
      </p:sp>
      <p:sp>
        <p:nvSpPr>
          <p:cNvPr id="11" name="Flèche : droite 10">
            <a:extLst>
              <a:ext uri="{FF2B5EF4-FFF2-40B4-BE49-F238E27FC236}">
                <a16:creationId xmlns:a16="http://schemas.microsoft.com/office/drawing/2014/main" id="{BDB86C50-FD5B-499D-973B-0C519E751D4C}"/>
              </a:ext>
            </a:extLst>
          </p:cNvPr>
          <p:cNvSpPr/>
          <p:nvPr/>
        </p:nvSpPr>
        <p:spPr>
          <a:xfrm>
            <a:off x="1979720" y="2379216"/>
            <a:ext cx="177554" cy="165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èche : bas 11">
            <a:extLst>
              <a:ext uri="{FF2B5EF4-FFF2-40B4-BE49-F238E27FC236}">
                <a16:creationId xmlns:a16="http://schemas.microsoft.com/office/drawing/2014/main" id="{F49F3010-FB4D-46F4-BE66-29BC78261F24}"/>
              </a:ext>
            </a:extLst>
          </p:cNvPr>
          <p:cNvSpPr/>
          <p:nvPr/>
        </p:nvSpPr>
        <p:spPr>
          <a:xfrm>
            <a:off x="2876364" y="2830043"/>
            <a:ext cx="193003" cy="19161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ZoneTexte 14">
            <a:extLst>
              <a:ext uri="{FF2B5EF4-FFF2-40B4-BE49-F238E27FC236}">
                <a16:creationId xmlns:a16="http://schemas.microsoft.com/office/drawing/2014/main" id="{B28CBCF9-29CC-491E-B829-D2949398839B}"/>
              </a:ext>
            </a:extLst>
          </p:cNvPr>
          <p:cNvSpPr txBox="1"/>
          <p:nvPr/>
        </p:nvSpPr>
        <p:spPr>
          <a:xfrm>
            <a:off x="5923867" y="2126620"/>
            <a:ext cx="5995148" cy="738664"/>
          </a:xfrm>
          <a:prstGeom prst="rect">
            <a:avLst/>
          </a:prstGeom>
          <a:noFill/>
        </p:spPr>
        <p:txBody>
          <a:bodyPr wrap="square">
            <a:spAutoFit/>
          </a:bodyPr>
          <a:lstStyle/>
          <a:p>
            <a:r>
              <a:rPr lang="fr-FR" sz="1400" dirty="0" err="1">
                <a:solidFill>
                  <a:schemeClr val="accent1"/>
                </a:solidFill>
              </a:rPr>
              <a:t>Mutual</a:t>
            </a:r>
            <a:r>
              <a:rPr lang="fr-FR" sz="1400" dirty="0">
                <a:solidFill>
                  <a:schemeClr val="accent1"/>
                </a:solidFill>
              </a:rPr>
              <a:t> exclusion? </a:t>
            </a:r>
          </a:p>
          <a:p>
            <a:r>
              <a:rPr lang="fr-FR" sz="1400" dirty="0" err="1"/>
              <a:t>Numerical</a:t>
            </a:r>
            <a:r>
              <a:rPr lang="fr-FR" sz="1400" dirty="0"/>
              <a:t> : </a:t>
            </a:r>
            <a:r>
              <a:rPr lang="en-US" sz="1400" dirty="0" err="1"/>
              <a:t>order_purchase_dayofweek</a:t>
            </a:r>
            <a:r>
              <a:rPr lang="en-US" sz="1400" dirty="0"/>
              <a:t>,  </a:t>
            </a:r>
            <a:r>
              <a:rPr lang="en-US" sz="1400" dirty="0" err="1"/>
              <a:t>order_purchase_hour</a:t>
            </a:r>
            <a:r>
              <a:rPr lang="fr-FR" sz="1400" dirty="0"/>
              <a:t> </a:t>
            </a:r>
          </a:p>
          <a:p>
            <a:r>
              <a:rPr lang="fr-FR" sz="1400" dirty="0" err="1"/>
              <a:t>Categorical</a:t>
            </a:r>
            <a:r>
              <a:rPr lang="fr-FR" sz="1400" dirty="0"/>
              <a:t> : </a:t>
            </a:r>
            <a:r>
              <a:rPr lang="fr-FR" sz="1400" dirty="0" err="1"/>
              <a:t>Purchase_Time_Zone</a:t>
            </a:r>
            <a:r>
              <a:rPr lang="fr-FR" sz="1400" dirty="0"/>
              <a:t> </a:t>
            </a:r>
          </a:p>
        </p:txBody>
      </p:sp>
      <p:sp>
        <p:nvSpPr>
          <p:cNvPr id="18" name="Rectangle 17">
            <a:extLst>
              <a:ext uri="{FF2B5EF4-FFF2-40B4-BE49-F238E27FC236}">
                <a16:creationId xmlns:a16="http://schemas.microsoft.com/office/drawing/2014/main" id="{0892442E-7DEE-41F2-8A8C-7630C886714F}"/>
              </a:ext>
            </a:extLst>
          </p:cNvPr>
          <p:cNvSpPr/>
          <p:nvPr/>
        </p:nvSpPr>
        <p:spPr>
          <a:xfrm>
            <a:off x="2280322" y="3930766"/>
            <a:ext cx="1418294"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Select</a:t>
            </a:r>
            <a:endParaRPr lang="en-US" dirty="0"/>
          </a:p>
        </p:txBody>
      </p:sp>
      <p:sp>
        <p:nvSpPr>
          <p:cNvPr id="19" name="Flèche : bas 18">
            <a:extLst>
              <a:ext uri="{FF2B5EF4-FFF2-40B4-BE49-F238E27FC236}">
                <a16:creationId xmlns:a16="http://schemas.microsoft.com/office/drawing/2014/main" id="{1E9981FE-3242-49F3-A34F-AF41A3AC702A}"/>
              </a:ext>
            </a:extLst>
          </p:cNvPr>
          <p:cNvSpPr/>
          <p:nvPr/>
        </p:nvSpPr>
        <p:spPr>
          <a:xfrm>
            <a:off x="2909570" y="3619154"/>
            <a:ext cx="159797" cy="2253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ZoneTexte 20">
            <a:extLst>
              <a:ext uri="{FF2B5EF4-FFF2-40B4-BE49-F238E27FC236}">
                <a16:creationId xmlns:a16="http://schemas.microsoft.com/office/drawing/2014/main" id="{BC85E20A-DC8C-41A7-9495-6FE85DBC82A7}"/>
              </a:ext>
            </a:extLst>
          </p:cNvPr>
          <p:cNvSpPr txBox="1"/>
          <p:nvPr/>
        </p:nvSpPr>
        <p:spPr>
          <a:xfrm>
            <a:off x="4125897" y="4029890"/>
            <a:ext cx="1504765" cy="307777"/>
          </a:xfrm>
          <a:prstGeom prst="rect">
            <a:avLst/>
          </a:prstGeom>
          <a:noFill/>
        </p:spPr>
        <p:txBody>
          <a:bodyPr wrap="square">
            <a:spAutoFit/>
          </a:bodyPr>
          <a:lstStyle/>
          <a:p>
            <a:r>
              <a:rPr lang="en-US" sz="1400" dirty="0" err="1">
                <a:solidFill>
                  <a:schemeClr val="accent1"/>
                </a:solidFill>
              </a:rPr>
              <a:t>Kbest</a:t>
            </a:r>
            <a:r>
              <a:rPr lang="en-US" sz="1400" dirty="0">
                <a:solidFill>
                  <a:schemeClr val="accent1"/>
                </a:solidFill>
              </a:rPr>
              <a:t> ?</a:t>
            </a:r>
          </a:p>
        </p:txBody>
      </p:sp>
      <p:sp>
        <p:nvSpPr>
          <p:cNvPr id="31" name="ZoneTexte 30">
            <a:extLst>
              <a:ext uri="{FF2B5EF4-FFF2-40B4-BE49-F238E27FC236}">
                <a16:creationId xmlns:a16="http://schemas.microsoft.com/office/drawing/2014/main" id="{76933798-AA87-4939-8113-EC8D342F2DFF}"/>
              </a:ext>
            </a:extLst>
          </p:cNvPr>
          <p:cNvSpPr txBox="1"/>
          <p:nvPr/>
        </p:nvSpPr>
        <p:spPr>
          <a:xfrm>
            <a:off x="3968232" y="4805520"/>
            <a:ext cx="2903085" cy="523220"/>
          </a:xfrm>
          <a:prstGeom prst="rect">
            <a:avLst/>
          </a:prstGeom>
          <a:noFill/>
        </p:spPr>
        <p:txBody>
          <a:bodyPr wrap="square">
            <a:spAutoFit/>
          </a:bodyPr>
          <a:lstStyle/>
          <a:p>
            <a:r>
              <a:rPr lang="fr-FR" sz="1400" dirty="0"/>
              <a:t>PCA, </a:t>
            </a:r>
            <a:r>
              <a:rPr lang="fr-FR" sz="1400" dirty="0">
                <a:solidFill>
                  <a:schemeClr val="accent1"/>
                </a:solidFill>
              </a:rPr>
              <a:t>T-</a:t>
            </a:r>
            <a:r>
              <a:rPr lang="fr-FR" sz="1400" dirty="0" err="1">
                <a:solidFill>
                  <a:schemeClr val="accent1"/>
                </a:solidFill>
              </a:rPr>
              <a:t>sne</a:t>
            </a:r>
            <a:r>
              <a:rPr lang="fr-FR" sz="1400" dirty="0">
                <a:solidFill>
                  <a:schemeClr val="accent1"/>
                </a:solidFill>
              </a:rPr>
              <a:t> ?, </a:t>
            </a:r>
            <a:r>
              <a:rPr lang="fr-FR" sz="1400" dirty="0"/>
              <a:t> no </a:t>
            </a:r>
            <a:r>
              <a:rPr lang="fr-FR" sz="1400" dirty="0" err="1"/>
              <a:t>reduction</a:t>
            </a:r>
            <a:r>
              <a:rPr lang="fr-FR" sz="1400" dirty="0"/>
              <a:t>, </a:t>
            </a:r>
            <a:r>
              <a:rPr lang="fr-FR" sz="1400" dirty="0" err="1"/>
              <a:t>both</a:t>
            </a:r>
            <a:endParaRPr lang="en-US" sz="1400" dirty="0"/>
          </a:p>
        </p:txBody>
      </p:sp>
      <p:sp>
        <p:nvSpPr>
          <p:cNvPr id="32" name="Flèche : bas 31">
            <a:extLst>
              <a:ext uri="{FF2B5EF4-FFF2-40B4-BE49-F238E27FC236}">
                <a16:creationId xmlns:a16="http://schemas.microsoft.com/office/drawing/2014/main" id="{3152F048-086F-45D2-8486-4BCD3CA5AFAB}"/>
              </a:ext>
            </a:extLst>
          </p:cNvPr>
          <p:cNvSpPr/>
          <p:nvPr/>
        </p:nvSpPr>
        <p:spPr>
          <a:xfrm>
            <a:off x="2884087" y="4497712"/>
            <a:ext cx="159797" cy="2253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7B71316-D241-4817-B1D1-1D8570D0662B}"/>
              </a:ext>
            </a:extLst>
          </p:cNvPr>
          <p:cNvSpPr/>
          <p:nvPr/>
        </p:nvSpPr>
        <p:spPr>
          <a:xfrm>
            <a:off x="2280321" y="5591328"/>
            <a:ext cx="1418294"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Cluster</a:t>
            </a:r>
            <a:endParaRPr lang="en-US" dirty="0"/>
          </a:p>
        </p:txBody>
      </p:sp>
      <p:sp>
        <p:nvSpPr>
          <p:cNvPr id="34" name="Flèche : bas 33">
            <a:extLst>
              <a:ext uri="{FF2B5EF4-FFF2-40B4-BE49-F238E27FC236}">
                <a16:creationId xmlns:a16="http://schemas.microsoft.com/office/drawing/2014/main" id="{0B42C95A-B6DA-43B9-90D6-294C5ACCFCB9}"/>
              </a:ext>
            </a:extLst>
          </p:cNvPr>
          <p:cNvSpPr/>
          <p:nvPr/>
        </p:nvSpPr>
        <p:spPr>
          <a:xfrm>
            <a:off x="2884087" y="5305063"/>
            <a:ext cx="159797" cy="2253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ZoneTexte 34">
            <a:extLst>
              <a:ext uri="{FF2B5EF4-FFF2-40B4-BE49-F238E27FC236}">
                <a16:creationId xmlns:a16="http://schemas.microsoft.com/office/drawing/2014/main" id="{8A493C70-78B2-4075-8A9A-E63E4279861B}"/>
              </a:ext>
            </a:extLst>
          </p:cNvPr>
          <p:cNvSpPr txBox="1"/>
          <p:nvPr/>
        </p:nvSpPr>
        <p:spPr>
          <a:xfrm>
            <a:off x="3968232" y="5690452"/>
            <a:ext cx="6578440" cy="307777"/>
          </a:xfrm>
          <a:prstGeom prst="rect">
            <a:avLst/>
          </a:prstGeom>
          <a:noFill/>
        </p:spPr>
        <p:txBody>
          <a:bodyPr wrap="square">
            <a:spAutoFit/>
          </a:bodyPr>
          <a:lstStyle/>
          <a:p>
            <a:r>
              <a:rPr lang="fr-FR" sz="1400" dirty="0"/>
              <a:t>K-</a:t>
            </a:r>
            <a:r>
              <a:rPr lang="fr-FR" sz="1400" dirty="0" err="1"/>
              <a:t>Means</a:t>
            </a:r>
            <a:r>
              <a:rPr lang="fr-FR" sz="1400" dirty="0"/>
              <a:t>, </a:t>
            </a:r>
            <a:r>
              <a:rPr lang="fr-FR" sz="1400" dirty="0" err="1"/>
              <a:t>Agglomerative</a:t>
            </a:r>
            <a:r>
              <a:rPr lang="fr-FR" sz="1400" dirty="0"/>
              <a:t> Clustering, DBSCAN, </a:t>
            </a:r>
            <a:r>
              <a:rPr lang="fr-FR" sz="1400" dirty="0">
                <a:solidFill>
                  <a:schemeClr val="accent1"/>
                </a:solidFill>
              </a:rPr>
              <a:t>K-Modes? K-Prototypes ?</a:t>
            </a:r>
            <a:endParaRPr lang="en-US" sz="1400" dirty="0">
              <a:solidFill>
                <a:schemeClr val="accent1"/>
              </a:solidFill>
            </a:endParaRPr>
          </a:p>
        </p:txBody>
      </p:sp>
      <p:sp>
        <p:nvSpPr>
          <p:cNvPr id="36" name="Rectangle 35">
            <a:extLst>
              <a:ext uri="{FF2B5EF4-FFF2-40B4-BE49-F238E27FC236}">
                <a16:creationId xmlns:a16="http://schemas.microsoft.com/office/drawing/2014/main" id="{C4961004-FD0A-4D27-802C-0593F667CC9C}"/>
              </a:ext>
            </a:extLst>
          </p:cNvPr>
          <p:cNvSpPr/>
          <p:nvPr/>
        </p:nvSpPr>
        <p:spPr>
          <a:xfrm>
            <a:off x="2511973" y="6243317"/>
            <a:ext cx="1418294"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Quality</a:t>
            </a:r>
            <a:endParaRPr lang="fr-FR" dirty="0"/>
          </a:p>
          <a:p>
            <a:pPr algn="ctr"/>
            <a:r>
              <a:rPr lang="fr-FR" dirty="0" err="1"/>
              <a:t>Assess</a:t>
            </a:r>
            <a:endParaRPr lang="en-US" dirty="0"/>
          </a:p>
        </p:txBody>
      </p:sp>
      <p:sp>
        <p:nvSpPr>
          <p:cNvPr id="37" name="Rectangle 36">
            <a:extLst>
              <a:ext uri="{FF2B5EF4-FFF2-40B4-BE49-F238E27FC236}">
                <a16:creationId xmlns:a16="http://schemas.microsoft.com/office/drawing/2014/main" id="{11E91F12-3342-470D-9BD8-4ABCEFB762D7}"/>
              </a:ext>
            </a:extLst>
          </p:cNvPr>
          <p:cNvSpPr/>
          <p:nvPr/>
        </p:nvSpPr>
        <p:spPr>
          <a:xfrm>
            <a:off x="964825" y="6243317"/>
            <a:ext cx="1418294" cy="5060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Stability</a:t>
            </a:r>
            <a:endParaRPr lang="fr-FR" dirty="0"/>
          </a:p>
          <a:p>
            <a:pPr algn="ctr"/>
            <a:r>
              <a:rPr lang="fr-FR" dirty="0" err="1"/>
              <a:t>Assess</a:t>
            </a:r>
            <a:endParaRPr lang="en-US" dirty="0"/>
          </a:p>
        </p:txBody>
      </p:sp>
      <p:sp>
        <p:nvSpPr>
          <p:cNvPr id="38" name="ZoneTexte 37">
            <a:extLst>
              <a:ext uri="{FF2B5EF4-FFF2-40B4-BE49-F238E27FC236}">
                <a16:creationId xmlns:a16="http://schemas.microsoft.com/office/drawing/2014/main" id="{096CA4D7-D4F3-4C98-B57C-3788A0F148A3}"/>
              </a:ext>
            </a:extLst>
          </p:cNvPr>
          <p:cNvSpPr txBox="1"/>
          <p:nvPr/>
        </p:nvSpPr>
        <p:spPr>
          <a:xfrm>
            <a:off x="79721" y="5903893"/>
            <a:ext cx="843465" cy="954107"/>
          </a:xfrm>
          <a:prstGeom prst="rect">
            <a:avLst/>
          </a:prstGeom>
          <a:noFill/>
        </p:spPr>
        <p:txBody>
          <a:bodyPr wrap="square">
            <a:spAutoFit/>
          </a:bodyPr>
          <a:lstStyle/>
          <a:p>
            <a:r>
              <a:rPr lang="fr-FR" sz="1400" dirty="0"/>
              <a:t>CV -&gt; </a:t>
            </a:r>
            <a:r>
              <a:rPr lang="fr-FR" sz="1400" dirty="0" err="1"/>
              <a:t>persp</a:t>
            </a:r>
            <a:r>
              <a:rPr lang="fr-FR" sz="1400" dirty="0"/>
              <a:t>.</a:t>
            </a:r>
          </a:p>
          <a:p>
            <a:r>
              <a:rPr lang="fr-FR" sz="1400" dirty="0">
                <a:solidFill>
                  <a:schemeClr val="accent1"/>
                </a:solidFill>
              </a:rPr>
              <a:t>ARI </a:t>
            </a:r>
          </a:p>
          <a:p>
            <a:r>
              <a:rPr lang="fr-FR" sz="1400" dirty="0">
                <a:solidFill>
                  <a:schemeClr val="accent1"/>
                </a:solidFill>
              </a:rPr>
              <a:t>Reval?</a:t>
            </a:r>
            <a:endParaRPr lang="en-US" sz="1400" dirty="0">
              <a:solidFill>
                <a:schemeClr val="accent1"/>
              </a:solidFill>
            </a:endParaRPr>
          </a:p>
        </p:txBody>
      </p:sp>
      <p:sp>
        <p:nvSpPr>
          <p:cNvPr id="39" name="ZoneTexte 38">
            <a:extLst>
              <a:ext uri="{FF2B5EF4-FFF2-40B4-BE49-F238E27FC236}">
                <a16:creationId xmlns:a16="http://schemas.microsoft.com/office/drawing/2014/main" id="{1EEE8C5B-5097-4C20-8EB2-AB75697DD630}"/>
              </a:ext>
            </a:extLst>
          </p:cNvPr>
          <p:cNvSpPr txBox="1"/>
          <p:nvPr/>
        </p:nvSpPr>
        <p:spPr>
          <a:xfrm>
            <a:off x="3968232" y="6234720"/>
            <a:ext cx="2986953" cy="523220"/>
          </a:xfrm>
          <a:prstGeom prst="rect">
            <a:avLst/>
          </a:prstGeom>
          <a:noFill/>
        </p:spPr>
        <p:txBody>
          <a:bodyPr wrap="square">
            <a:spAutoFit/>
          </a:bodyPr>
          <a:lstStyle/>
          <a:p>
            <a:r>
              <a:rPr lang="fr-FR" sz="1400" dirty="0"/>
              <a:t>Silhouette vs Davies-</a:t>
            </a:r>
            <a:r>
              <a:rPr lang="fr-FR" sz="1400" dirty="0" err="1"/>
              <a:t>bouldin</a:t>
            </a:r>
            <a:r>
              <a:rPr lang="fr-FR" sz="1400" dirty="0"/>
              <a:t>,  (</a:t>
            </a:r>
            <a:r>
              <a:rPr lang="fr-FR" sz="1400" dirty="0" err="1"/>
              <a:t>elbow</a:t>
            </a:r>
            <a:r>
              <a:rPr lang="fr-FR" sz="1400" dirty="0"/>
              <a:t> </a:t>
            </a:r>
            <a:r>
              <a:rPr lang="fr-FR" sz="1400" dirty="0" err="1"/>
              <a:t>is</a:t>
            </a:r>
            <a:r>
              <a:rPr lang="fr-FR" sz="1400" dirty="0"/>
              <a:t> </a:t>
            </a:r>
            <a:r>
              <a:rPr lang="fr-FR" sz="1400" dirty="0" err="1"/>
              <a:t>visual</a:t>
            </a:r>
            <a:r>
              <a:rPr lang="fr-FR" sz="1400" dirty="0"/>
              <a:t>), </a:t>
            </a:r>
            <a:endParaRPr lang="en-US" sz="1400" dirty="0">
              <a:solidFill>
                <a:schemeClr val="accent1"/>
              </a:solidFill>
            </a:endParaRPr>
          </a:p>
        </p:txBody>
      </p:sp>
      <p:sp>
        <p:nvSpPr>
          <p:cNvPr id="40" name="Rectangle 39">
            <a:extLst>
              <a:ext uri="{FF2B5EF4-FFF2-40B4-BE49-F238E27FC236}">
                <a16:creationId xmlns:a16="http://schemas.microsoft.com/office/drawing/2014/main" id="{50522B30-3B8E-4D48-8BC9-CD509F149EF9}"/>
              </a:ext>
            </a:extLst>
          </p:cNvPr>
          <p:cNvSpPr/>
          <p:nvPr/>
        </p:nvSpPr>
        <p:spPr>
          <a:xfrm>
            <a:off x="8327170" y="2986093"/>
            <a:ext cx="3435658" cy="2669870"/>
          </a:xfrm>
          <a:prstGeom prst="rect">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dirty="0" err="1"/>
              <a:t>Search</a:t>
            </a:r>
            <a:r>
              <a:rPr lang="fr-FR" dirty="0"/>
              <a:t> </a:t>
            </a:r>
            <a:r>
              <a:rPr lang="fr-FR" dirty="0" err="1"/>
              <a:t>space</a:t>
            </a:r>
            <a:r>
              <a:rPr lang="fr-FR" dirty="0"/>
              <a:t> :</a:t>
            </a:r>
          </a:p>
          <a:p>
            <a:r>
              <a:rPr lang="fr-FR" dirty="0">
                <a:solidFill>
                  <a:schemeClr val="accent1"/>
                </a:solidFill>
              </a:rPr>
              <a:t>C : </a:t>
            </a:r>
            <a:r>
              <a:rPr lang="fr-FR" dirty="0" err="1">
                <a:solidFill>
                  <a:schemeClr val="accent1"/>
                </a:solidFill>
              </a:rPr>
              <a:t>Features</a:t>
            </a:r>
            <a:r>
              <a:rPr lang="fr-FR" dirty="0">
                <a:solidFill>
                  <a:schemeClr val="accent1"/>
                </a:solidFill>
              </a:rPr>
              <a:t> Combination?</a:t>
            </a:r>
          </a:p>
          <a:p>
            <a:r>
              <a:rPr lang="fr-FR" dirty="0">
                <a:solidFill>
                  <a:schemeClr val="tx1"/>
                </a:solidFill>
              </a:rPr>
              <a:t>Transformer</a:t>
            </a:r>
            <a:r>
              <a:rPr lang="fr-FR" dirty="0">
                <a:solidFill>
                  <a:schemeClr val="accent1"/>
                </a:solidFill>
              </a:rPr>
              <a:t> </a:t>
            </a:r>
          </a:p>
          <a:p>
            <a:r>
              <a:rPr lang="fr-FR" dirty="0"/>
              <a:t>S : </a:t>
            </a:r>
            <a:r>
              <a:rPr lang="en-US" b="0" i="0" dirty="0">
                <a:solidFill>
                  <a:srgbClr val="FFFFFF"/>
                </a:solidFill>
                <a:effectLst/>
              </a:rPr>
              <a:t>{</a:t>
            </a:r>
            <a:r>
              <a:rPr lang="en-US" b="0" i="0" dirty="0">
                <a:solidFill>
                  <a:srgbClr val="D1F1A9"/>
                </a:solidFill>
                <a:effectLst/>
              </a:rPr>
              <a:t>'</a:t>
            </a:r>
            <a:r>
              <a:rPr lang="en-US" b="0" i="0" dirty="0" err="1">
                <a:solidFill>
                  <a:srgbClr val="D1F1A9"/>
                </a:solidFill>
                <a:effectLst/>
              </a:rPr>
              <a:t>selector__k</a:t>
            </a:r>
            <a:r>
              <a:rPr lang="en-US" b="0" i="0" dirty="0">
                <a:solidFill>
                  <a:srgbClr val="D1F1A9"/>
                </a:solidFill>
                <a:effectLst/>
              </a:rPr>
              <a:t>'</a:t>
            </a:r>
            <a:r>
              <a:rPr lang="en-US" b="0" i="0" dirty="0">
                <a:solidFill>
                  <a:srgbClr val="FFFFFF"/>
                </a:solidFill>
                <a:effectLst/>
              </a:rPr>
              <a:t>: [</a:t>
            </a:r>
            <a:r>
              <a:rPr lang="en-US" b="0" i="0" dirty="0">
                <a:solidFill>
                  <a:srgbClr val="FFC58F"/>
                </a:solidFill>
                <a:effectLst/>
              </a:rPr>
              <a:t>5</a:t>
            </a:r>
            <a:r>
              <a:rPr lang="en-US" b="0" i="0" dirty="0">
                <a:solidFill>
                  <a:srgbClr val="FFFFFF"/>
                </a:solidFill>
                <a:effectLst/>
              </a:rPr>
              <a:t>, </a:t>
            </a:r>
            <a:r>
              <a:rPr lang="en-US" b="0" i="0" dirty="0">
                <a:solidFill>
                  <a:srgbClr val="FFC58F"/>
                </a:solidFill>
                <a:effectLst/>
              </a:rPr>
              <a:t>10</a:t>
            </a:r>
            <a:r>
              <a:rPr lang="en-US" b="0" i="0" dirty="0">
                <a:solidFill>
                  <a:srgbClr val="FFFFFF"/>
                </a:solidFill>
                <a:effectLst/>
              </a:rPr>
              <a:t>, </a:t>
            </a:r>
            <a:r>
              <a:rPr lang="en-US" b="0" i="0" dirty="0">
                <a:solidFill>
                  <a:srgbClr val="FFC58F"/>
                </a:solidFill>
                <a:effectLst/>
              </a:rPr>
              <a:t>20</a:t>
            </a:r>
            <a:r>
              <a:rPr lang="en-US" b="0" i="0" dirty="0">
                <a:solidFill>
                  <a:srgbClr val="FFFFFF"/>
                </a:solidFill>
                <a:effectLst/>
              </a:rPr>
              <a:t>, </a:t>
            </a:r>
            <a:r>
              <a:rPr lang="en-US" b="0" i="0" dirty="0">
                <a:solidFill>
                  <a:srgbClr val="FFC58F"/>
                </a:solidFill>
                <a:effectLst/>
              </a:rPr>
              <a:t>30</a:t>
            </a:r>
            <a:r>
              <a:rPr lang="en-US" b="0" i="0" dirty="0">
                <a:solidFill>
                  <a:srgbClr val="FFFFFF"/>
                </a:solidFill>
                <a:effectLst/>
              </a:rPr>
              <a:t>]}</a:t>
            </a:r>
          </a:p>
          <a:p>
            <a:r>
              <a:rPr lang="en-US" dirty="0">
                <a:solidFill>
                  <a:srgbClr val="FFFFFF"/>
                </a:solidFill>
              </a:rPr>
              <a:t>R : {‘PCA’: , …}</a:t>
            </a:r>
          </a:p>
          <a:p>
            <a:r>
              <a:rPr lang="fr-FR" dirty="0"/>
              <a:t>M : {‘</a:t>
            </a:r>
            <a:r>
              <a:rPr lang="fr-FR" dirty="0" err="1"/>
              <a:t>Nb_cluster</a:t>
            </a:r>
            <a:r>
              <a:rPr lang="fr-FR" dirty="0"/>
              <a:t>’</a:t>
            </a:r>
          </a:p>
          <a:p>
            <a:endParaRPr lang="fr-FR" dirty="0"/>
          </a:p>
          <a:p>
            <a:endParaRPr lang="fr-FR" dirty="0"/>
          </a:p>
          <a:p>
            <a:pPr algn="ctr"/>
            <a:endParaRPr lang="en-US" dirty="0"/>
          </a:p>
        </p:txBody>
      </p:sp>
      <p:sp>
        <p:nvSpPr>
          <p:cNvPr id="44" name="Ellipse 43">
            <a:extLst>
              <a:ext uri="{FF2B5EF4-FFF2-40B4-BE49-F238E27FC236}">
                <a16:creationId xmlns:a16="http://schemas.microsoft.com/office/drawing/2014/main" id="{D2445EBD-7BA4-4780-81FB-324CD40E885B}"/>
              </a:ext>
            </a:extLst>
          </p:cNvPr>
          <p:cNvSpPr/>
          <p:nvPr/>
        </p:nvSpPr>
        <p:spPr>
          <a:xfrm>
            <a:off x="3462290" y="2126620"/>
            <a:ext cx="467977" cy="417944"/>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Co*</a:t>
            </a:r>
            <a:endParaRPr lang="en-US" sz="1200" dirty="0"/>
          </a:p>
        </p:txBody>
      </p:sp>
      <p:sp>
        <p:nvSpPr>
          <p:cNvPr id="48" name="Flèche : bas 47">
            <a:extLst>
              <a:ext uri="{FF2B5EF4-FFF2-40B4-BE49-F238E27FC236}">
                <a16:creationId xmlns:a16="http://schemas.microsoft.com/office/drawing/2014/main" id="{9197C246-C3FD-4818-980E-C310341DD80F}"/>
              </a:ext>
            </a:extLst>
          </p:cNvPr>
          <p:cNvSpPr/>
          <p:nvPr/>
        </p:nvSpPr>
        <p:spPr>
          <a:xfrm rot="10800000">
            <a:off x="853279" y="5198993"/>
            <a:ext cx="300818" cy="4914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082FA80-0C55-471F-BADC-3D6C09ABA9EF}"/>
              </a:ext>
            </a:extLst>
          </p:cNvPr>
          <p:cNvSpPr/>
          <p:nvPr/>
        </p:nvSpPr>
        <p:spPr>
          <a:xfrm>
            <a:off x="133967" y="4512139"/>
            <a:ext cx="1727947" cy="6192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err="1"/>
              <a:t>Visualize</a:t>
            </a:r>
            <a:endParaRPr lang="fr-FR" dirty="0"/>
          </a:p>
        </p:txBody>
      </p:sp>
      <p:sp>
        <p:nvSpPr>
          <p:cNvPr id="50" name="Ellipse 49">
            <a:extLst>
              <a:ext uri="{FF2B5EF4-FFF2-40B4-BE49-F238E27FC236}">
                <a16:creationId xmlns:a16="http://schemas.microsoft.com/office/drawing/2014/main" id="{1F595E07-369B-4E3A-BC35-2C9B8C30E289}"/>
              </a:ext>
            </a:extLst>
          </p:cNvPr>
          <p:cNvSpPr/>
          <p:nvPr/>
        </p:nvSpPr>
        <p:spPr>
          <a:xfrm>
            <a:off x="2050333" y="2907461"/>
            <a:ext cx="550823" cy="417943"/>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100" dirty="0"/>
              <a:t>1 x</a:t>
            </a:r>
            <a:endParaRPr lang="en-US" sz="1100" dirty="0"/>
          </a:p>
        </p:txBody>
      </p:sp>
      <p:sp>
        <p:nvSpPr>
          <p:cNvPr id="52" name="Ellipse 51">
            <a:extLst>
              <a:ext uri="{FF2B5EF4-FFF2-40B4-BE49-F238E27FC236}">
                <a16:creationId xmlns:a16="http://schemas.microsoft.com/office/drawing/2014/main" id="{ED4842A2-2654-4D00-9F47-2893A9695931}"/>
              </a:ext>
            </a:extLst>
          </p:cNvPr>
          <p:cNvSpPr/>
          <p:nvPr/>
        </p:nvSpPr>
        <p:spPr>
          <a:xfrm>
            <a:off x="3487774" y="3783745"/>
            <a:ext cx="554769" cy="417943"/>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S*</a:t>
            </a:r>
            <a:endParaRPr lang="en-US" sz="1200" dirty="0"/>
          </a:p>
        </p:txBody>
      </p:sp>
      <p:sp>
        <p:nvSpPr>
          <p:cNvPr id="53" name="Ellipse 52">
            <a:extLst>
              <a:ext uri="{FF2B5EF4-FFF2-40B4-BE49-F238E27FC236}">
                <a16:creationId xmlns:a16="http://schemas.microsoft.com/office/drawing/2014/main" id="{2900BFD9-3412-47B4-B524-8312BDC4F739}"/>
              </a:ext>
            </a:extLst>
          </p:cNvPr>
          <p:cNvSpPr/>
          <p:nvPr/>
        </p:nvSpPr>
        <p:spPr>
          <a:xfrm>
            <a:off x="3418894" y="4652837"/>
            <a:ext cx="554769" cy="417943"/>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R*</a:t>
            </a:r>
            <a:endParaRPr lang="en-US" sz="1200" dirty="0"/>
          </a:p>
        </p:txBody>
      </p:sp>
      <p:sp>
        <p:nvSpPr>
          <p:cNvPr id="54" name="Ellipse 53">
            <a:extLst>
              <a:ext uri="{FF2B5EF4-FFF2-40B4-BE49-F238E27FC236}">
                <a16:creationId xmlns:a16="http://schemas.microsoft.com/office/drawing/2014/main" id="{CD4CADE9-B930-44D0-8602-804877162EB2}"/>
              </a:ext>
            </a:extLst>
          </p:cNvPr>
          <p:cNvSpPr/>
          <p:nvPr/>
        </p:nvSpPr>
        <p:spPr>
          <a:xfrm>
            <a:off x="3463316" y="5486401"/>
            <a:ext cx="554769" cy="417943"/>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Cl*</a:t>
            </a:r>
            <a:endParaRPr lang="en-US" sz="1200" dirty="0"/>
          </a:p>
        </p:txBody>
      </p:sp>
    </p:spTree>
    <p:extLst>
      <p:ext uri="{BB962C8B-B14F-4D97-AF65-F5344CB8AC3E}">
        <p14:creationId xmlns:p14="http://schemas.microsoft.com/office/powerpoint/2010/main" val="123940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F9C18A-12D4-4A74-BD6A-4604EE7D946B}"/>
              </a:ext>
            </a:extLst>
          </p:cNvPr>
          <p:cNvSpPr>
            <a:spLocks noGrp="1"/>
          </p:cNvSpPr>
          <p:nvPr>
            <p:ph type="title"/>
          </p:nvPr>
        </p:nvSpPr>
        <p:spPr/>
        <p:txBody>
          <a:bodyPr/>
          <a:lstStyle/>
          <a:p>
            <a:r>
              <a:rPr lang="fr-FR" dirty="0"/>
              <a:t>PCA : </a:t>
            </a:r>
            <a:r>
              <a:rPr lang="fr-FR" dirty="0" err="1"/>
              <a:t>feature</a:t>
            </a:r>
            <a:r>
              <a:rPr lang="fr-FR" dirty="0"/>
              <a:t> type </a:t>
            </a:r>
            <a:r>
              <a:rPr lang="fr-FR" dirty="0" err="1"/>
              <a:t>sensitivity</a:t>
            </a:r>
            <a:endParaRPr lang="en-US" dirty="0"/>
          </a:p>
        </p:txBody>
      </p:sp>
      <p:sp>
        <p:nvSpPr>
          <p:cNvPr id="3" name="Espace réservé du contenu 2">
            <a:extLst>
              <a:ext uri="{FF2B5EF4-FFF2-40B4-BE49-F238E27FC236}">
                <a16:creationId xmlns:a16="http://schemas.microsoft.com/office/drawing/2014/main" id="{EA66C7D3-EAD8-4AA3-B2A4-2F81EDD0DEC6}"/>
              </a:ext>
            </a:extLst>
          </p:cNvPr>
          <p:cNvSpPr>
            <a:spLocks noGrp="1"/>
          </p:cNvSpPr>
          <p:nvPr>
            <p:ph idx="1"/>
          </p:nvPr>
        </p:nvSpPr>
        <p:spPr/>
        <p:txBody>
          <a:bodyPr/>
          <a:lstStyle/>
          <a:p>
            <a:endParaRPr lang="en-US" dirty="0"/>
          </a:p>
        </p:txBody>
      </p:sp>
      <p:pic>
        <p:nvPicPr>
          <p:cNvPr id="4" name="Image 3">
            <a:extLst>
              <a:ext uri="{FF2B5EF4-FFF2-40B4-BE49-F238E27FC236}">
                <a16:creationId xmlns:a16="http://schemas.microsoft.com/office/drawing/2014/main" id="{459F5A8D-71C8-4FE9-9DB5-35AA3F5325B9}"/>
              </a:ext>
            </a:extLst>
          </p:cNvPr>
          <p:cNvPicPr>
            <a:picLocks noChangeAspect="1"/>
          </p:cNvPicPr>
          <p:nvPr/>
        </p:nvPicPr>
        <p:blipFill>
          <a:blip r:embed="rId2"/>
          <a:stretch>
            <a:fillRect/>
          </a:stretch>
        </p:blipFill>
        <p:spPr>
          <a:xfrm>
            <a:off x="63962" y="2174098"/>
            <a:ext cx="2902428" cy="2166790"/>
          </a:xfrm>
          <a:prstGeom prst="rect">
            <a:avLst/>
          </a:prstGeom>
        </p:spPr>
      </p:pic>
      <p:pic>
        <p:nvPicPr>
          <p:cNvPr id="5" name="Image 4">
            <a:extLst>
              <a:ext uri="{FF2B5EF4-FFF2-40B4-BE49-F238E27FC236}">
                <a16:creationId xmlns:a16="http://schemas.microsoft.com/office/drawing/2014/main" id="{E58A2DB2-BC0B-44D0-B1D1-0A9EF8BD2D72}"/>
              </a:ext>
            </a:extLst>
          </p:cNvPr>
          <p:cNvPicPr>
            <a:picLocks noChangeAspect="1"/>
          </p:cNvPicPr>
          <p:nvPr/>
        </p:nvPicPr>
        <p:blipFill>
          <a:blip r:embed="rId3"/>
          <a:stretch>
            <a:fillRect/>
          </a:stretch>
        </p:blipFill>
        <p:spPr>
          <a:xfrm>
            <a:off x="2966390" y="2174099"/>
            <a:ext cx="2832977" cy="2166790"/>
          </a:xfrm>
          <a:prstGeom prst="rect">
            <a:avLst/>
          </a:prstGeom>
        </p:spPr>
      </p:pic>
      <p:pic>
        <p:nvPicPr>
          <p:cNvPr id="6" name="Image 5">
            <a:extLst>
              <a:ext uri="{FF2B5EF4-FFF2-40B4-BE49-F238E27FC236}">
                <a16:creationId xmlns:a16="http://schemas.microsoft.com/office/drawing/2014/main" id="{075891BE-5C31-4695-84AD-8B084B092977}"/>
              </a:ext>
            </a:extLst>
          </p:cNvPr>
          <p:cNvPicPr>
            <a:picLocks noChangeAspect="1"/>
          </p:cNvPicPr>
          <p:nvPr/>
        </p:nvPicPr>
        <p:blipFill>
          <a:blip r:embed="rId4"/>
          <a:stretch>
            <a:fillRect/>
          </a:stretch>
        </p:blipFill>
        <p:spPr>
          <a:xfrm>
            <a:off x="5799367" y="2174098"/>
            <a:ext cx="2804082" cy="2166790"/>
          </a:xfrm>
          <a:prstGeom prst="rect">
            <a:avLst/>
          </a:prstGeom>
        </p:spPr>
      </p:pic>
    </p:spTree>
    <p:extLst>
      <p:ext uri="{BB962C8B-B14F-4D97-AF65-F5344CB8AC3E}">
        <p14:creationId xmlns:p14="http://schemas.microsoft.com/office/powerpoint/2010/main" val="18789494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e 30">
            <a:extLst>
              <a:ext uri="{FF2B5EF4-FFF2-40B4-BE49-F238E27FC236}">
                <a16:creationId xmlns:a16="http://schemas.microsoft.com/office/drawing/2014/main" id="{8E2F8B2C-915A-4A5D-9D78-F872C6A10187}"/>
              </a:ext>
            </a:extLst>
          </p:cNvPr>
          <p:cNvGrpSpPr/>
          <p:nvPr/>
        </p:nvGrpSpPr>
        <p:grpSpPr>
          <a:xfrm>
            <a:off x="6345914" y="3943406"/>
            <a:ext cx="4823396" cy="2293399"/>
            <a:chOff x="6345914" y="3943406"/>
            <a:chExt cx="4823396" cy="2293399"/>
          </a:xfrm>
        </p:grpSpPr>
        <p:sp>
          <p:nvSpPr>
            <p:cNvPr id="30" name="Ellipse 29">
              <a:extLst>
                <a:ext uri="{FF2B5EF4-FFF2-40B4-BE49-F238E27FC236}">
                  <a16:creationId xmlns:a16="http://schemas.microsoft.com/office/drawing/2014/main" id="{CE12770A-7BDF-40FD-BAB6-382837C1A6F9}"/>
                </a:ext>
              </a:extLst>
            </p:cNvPr>
            <p:cNvSpPr/>
            <p:nvPr/>
          </p:nvSpPr>
          <p:spPr>
            <a:xfrm rot="1100895">
              <a:off x="6345914" y="3943406"/>
              <a:ext cx="2089773" cy="1325994"/>
            </a:xfrm>
            <a:prstGeom prst="ellipse">
              <a:avLst/>
            </a:prstGeom>
            <a:solidFill>
              <a:srgbClr val="E8833A"/>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F5BF2ED8-C45C-4E1F-8688-9811E66A88C7}"/>
                </a:ext>
              </a:extLst>
            </p:cNvPr>
            <p:cNvSpPr txBox="1"/>
            <p:nvPr/>
          </p:nvSpPr>
          <p:spPr>
            <a:xfrm>
              <a:off x="6783648" y="3969770"/>
              <a:ext cx="774571" cy="369332"/>
            </a:xfrm>
            <a:prstGeom prst="rect">
              <a:avLst/>
            </a:prstGeom>
            <a:noFill/>
          </p:spPr>
          <p:txBody>
            <a:bodyPr wrap="none" rtlCol="0">
              <a:spAutoFit/>
            </a:bodyPr>
            <a:lstStyle/>
            <a:p>
              <a:r>
                <a:rPr lang="fr-FR" b="1" dirty="0"/>
                <a:t>items</a:t>
              </a:r>
              <a:endParaRPr lang="en-US" b="1" dirty="0"/>
            </a:p>
          </p:txBody>
        </p:sp>
        <p:pic>
          <p:nvPicPr>
            <p:cNvPr id="34" name="Image 33">
              <a:extLst>
                <a:ext uri="{FF2B5EF4-FFF2-40B4-BE49-F238E27FC236}">
                  <a16:creationId xmlns:a16="http://schemas.microsoft.com/office/drawing/2014/main" id="{E5ADBF5D-29F9-4114-B857-008A51ED5F1A}"/>
                </a:ext>
              </a:extLst>
            </p:cNvPr>
            <p:cNvPicPr>
              <a:picLocks noChangeAspect="1"/>
            </p:cNvPicPr>
            <p:nvPr/>
          </p:nvPicPr>
          <p:blipFill rotWithShape="1">
            <a:blip r:embed="rId2">
              <a:duotone>
                <a:prstClr val="black"/>
                <a:schemeClr val="tx2">
                  <a:tint val="45000"/>
                  <a:satMod val="400000"/>
                </a:schemeClr>
              </a:duotone>
            </a:blip>
            <a:srcRect l="-594" t="4816" r="4312" b="4386"/>
            <a:stretch/>
          </p:blipFill>
          <p:spPr>
            <a:xfrm>
              <a:off x="7249812" y="4297447"/>
              <a:ext cx="702525" cy="511877"/>
            </a:xfrm>
            <a:prstGeom prst="rect">
              <a:avLst/>
            </a:prstGeom>
          </p:spPr>
        </p:pic>
        <p:pic>
          <p:nvPicPr>
            <p:cNvPr id="40" name="Image 39">
              <a:extLst>
                <a:ext uri="{FF2B5EF4-FFF2-40B4-BE49-F238E27FC236}">
                  <a16:creationId xmlns:a16="http://schemas.microsoft.com/office/drawing/2014/main" id="{7DAC59CA-690E-4FA4-9BBF-39134999FE7F}"/>
                </a:ext>
              </a:extLst>
            </p:cNvPr>
            <p:cNvPicPr>
              <a:picLocks noChangeAspect="1"/>
            </p:cNvPicPr>
            <p:nvPr/>
          </p:nvPicPr>
          <p:blipFill>
            <a:blip r:embed="rId3">
              <a:duotone>
                <a:prstClr val="black"/>
                <a:schemeClr val="tx2">
                  <a:tint val="45000"/>
                  <a:satMod val="400000"/>
                </a:schemeClr>
              </a:duotone>
            </a:blip>
            <a:stretch>
              <a:fillRect/>
            </a:stretch>
          </p:blipFill>
          <p:spPr>
            <a:xfrm>
              <a:off x="7244585" y="4857958"/>
              <a:ext cx="738659" cy="532100"/>
            </a:xfrm>
            <a:prstGeom prst="rect">
              <a:avLst/>
            </a:prstGeom>
          </p:spPr>
        </p:pic>
        <p:sp>
          <p:nvSpPr>
            <p:cNvPr id="15" name="Rectangle 14">
              <a:extLst>
                <a:ext uri="{FF2B5EF4-FFF2-40B4-BE49-F238E27FC236}">
                  <a16:creationId xmlns:a16="http://schemas.microsoft.com/office/drawing/2014/main" id="{7E2BA02B-B28F-4A47-B24B-9F8E603ACA14}"/>
                </a:ext>
              </a:extLst>
            </p:cNvPr>
            <p:cNvSpPr/>
            <p:nvPr/>
          </p:nvSpPr>
          <p:spPr>
            <a:xfrm>
              <a:off x="8390353" y="4205480"/>
              <a:ext cx="2778957" cy="2031325"/>
            </a:xfrm>
            <a:prstGeom prst="rect">
              <a:avLst/>
            </a:prstGeom>
          </p:spPr>
          <p:txBody>
            <a:bodyPr wrap="square">
              <a:spAutoFit/>
            </a:bodyPr>
            <a:lstStyle/>
            <a:p>
              <a:r>
                <a:rPr lang="en-US" b="1" u="sng" dirty="0" err="1">
                  <a:solidFill>
                    <a:srgbClr val="E8833A"/>
                  </a:solidFill>
                </a:rPr>
                <a:t>charm_price</a:t>
              </a:r>
              <a:endParaRPr lang="en-US" b="1" u="sng" dirty="0">
                <a:solidFill>
                  <a:srgbClr val="E8833A"/>
                </a:solidFill>
              </a:endParaRPr>
            </a:p>
            <a:p>
              <a:r>
                <a:rPr lang="en-US" b="1" i="1" u="sng" dirty="0" err="1">
                  <a:solidFill>
                    <a:srgbClr val="E8833A"/>
                  </a:solidFill>
                </a:rPr>
                <a:t>freight_percentage</a:t>
              </a:r>
              <a:endParaRPr lang="en-US" b="1" i="1" u="sng" dirty="0">
                <a:solidFill>
                  <a:srgbClr val="E8833A"/>
                </a:solidFill>
              </a:endParaRPr>
            </a:p>
            <a:p>
              <a:r>
                <a:rPr lang="en-US" i="1" dirty="0" err="1">
                  <a:solidFill>
                    <a:srgbClr val="E8833A"/>
                  </a:solidFill>
                </a:rPr>
                <a:t>product_price</a:t>
              </a:r>
              <a:endParaRPr lang="en-US" i="1" dirty="0">
                <a:solidFill>
                  <a:srgbClr val="E8833A"/>
                </a:solidFill>
              </a:endParaRPr>
            </a:p>
            <a:p>
              <a:r>
                <a:rPr lang="en-US" i="1" dirty="0" err="1">
                  <a:solidFill>
                    <a:srgbClr val="E8833A"/>
                  </a:solidFill>
                </a:rPr>
                <a:t>product_freight</a:t>
              </a:r>
              <a:endParaRPr lang="en-US" i="1" dirty="0">
                <a:solidFill>
                  <a:srgbClr val="E8833A"/>
                </a:solidFill>
              </a:endParaRPr>
            </a:p>
            <a:p>
              <a:r>
                <a:rPr lang="en-US" i="1" dirty="0" err="1">
                  <a:solidFill>
                    <a:srgbClr val="E8833A"/>
                  </a:solidFill>
                </a:rPr>
                <a:t>total_price</a:t>
              </a:r>
              <a:endParaRPr lang="en-US" i="1" dirty="0">
                <a:solidFill>
                  <a:srgbClr val="E8833A"/>
                </a:solidFill>
              </a:endParaRPr>
            </a:p>
            <a:p>
              <a:r>
                <a:rPr lang="en-US" i="1" dirty="0" err="1">
                  <a:solidFill>
                    <a:srgbClr val="E8833A"/>
                  </a:solidFill>
                </a:rPr>
                <a:t>total_freight</a:t>
              </a:r>
              <a:endParaRPr lang="en-US" i="1" dirty="0">
                <a:solidFill>
                  <a:srgbClr val="E8833A"/>
                </a:solidFill>
              </a:endParaRPr>
            </a:p>
            <a:p>
              <a:r>
                <a:rPr lang="en-US" i="1" dirty="0" err="1">
                  <a:solidFill>
                    <a:srgbClr val="E8833A"/>
                  </a:solidFill>
                </a:rPr>
                <a:t>items_qty</a:t>
              </a:r>
              <a:endParaRPr lang="en-US" i="1" dirty="0">
                <a:solidFill>
                  <a:srgbClr val="E8833A"/>
                </a:solidFill>
              </a:endParaRPr>
            </a:p>
          </p:txBody>
        </p:sp>
        <p:pic>
          <p:nvPicPr>
            <p:cNvPr id="21" name="Graphique 20" descr="Chariot de courses">
              <a:extLst>
                <a:ext uri="{FF2B5EF4-FFF2-40B4-BE49-F238E27FC236}">
                  <a16:creationId xmlns:a16="http://schemas.microsoft.com/office/drawing/2014/main" id="{DBBBD600-3F13-4707-852F-D2B272B4817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97207" y="4237565"/>
              <a:ext cx="547378" cy="547378"/>
            </a:xfrm>
            <a:prstGeom prst="rect">
              <a:avLst/>
            </a:prstGeom>
          </p:spPr>
        </p:pic>
      </p:grpSp>
      <p:sp>
        <p:nvSpPr>
          <p:cNvPr id="2" name="Titre 1">
            <a:extLst>
              <a:ext uri="{FF2B5EF4-FFF2-40B4-BE49-F238E27FC236}">
                <a16:creationId xmlns:a16="http://schemas.microsoft.com/office/drawing/2014/main" id="{CD177322-B9AA-4F08-8621-2C45D074DF3C}"/>
              </a:ext>
            </a:extLst>
          </p:cNvPr>
          <p:cNvSpPr>
            <a:spLocks noGrp="1"/>
          </p:cNvSpPr>
          <p:nvPr>
            <p:ph type="title"/>
          </p:nvPr>
        </p:nvSpPr>
        <p:spPr/>
        <p:txBody>
          <a:bodyPr/>
          <a:lstStyle/>
          <a:p>
            <a:r>
              <a:rPr lang="fr-FR" dirty="0">
                <a:solidFill>
                  <a:srgbClr val="1AAE9F"/>
                </a:solidFill>
              </a:rPr>
              <a:t>Customer-</a:t>
            </a:r>
            <a:r>
              <a:rPr lang="fr-FR" dirty="0" err="1">
                <a:solidFill>
                  <a:srgbClr val="1AAE9F"/>
                </a:solidFill>
              </a:rPr>
              <a:t>Centric</a:t>
            </a:r>
            <a:r>
              <a:rPr lang="fr-FR" dirty="0"/>
              <a:t> </a:t>
            </a:r>
            <a:r>
              <a:rPr lang="fr-FR" dirty="0" err="1"/>
              <a:t>features</a:t>
            </a:r>
            <a:endParaRPr lang="en-US" dirty="0"/>
          </a:p>
        </p:txBody>
      </p:sp>
      <p:grpSp>
        <p:nvGrpSpPr>
          <p:cNvPr id="23" name="Groupe 22">
            <a:extLst>
              <a:ext uri="{FF2B5EF4-FFF2-40B4-BE49-F238E27FC236}">
                <a16:creationId xmlns:a16="http://schemas.microsoft.com/office/drawing/2014/main" id="{C3CCC0E6-F2F5-47CA-BE5C-6E4AE11E5935}"/>
              </a:ext>
            </a:extLst>
          </p:cNvPr>
          <p:cNvGrpSpPr/>
          <p:nvPr/>
        </p:nvGrpSpPr>
        <p:grpSpPr>
          <a:xfrm>
            <a:off x="-48328" y="3035998"/>
            <a:ext cx="5389811" cy="1439301"/>
            <a:chOff x="-48328" y="3035998"/>
            <a:chExt cx="5389811" cy="1439301"/>
          </a:xfrm>
        </p:grpSpPr>
        <p:sp>
          <p:nvSpPr>
            <p:cNvPr id="4" name="Ellipse 3">
              <a:extLst>
                <a:ext uri="{FF2B5EF4-FFF2-40B4-BE49-F238E27FC236}">
                  <a16:creationId xmlns:a16="http://schemas.microsoft.com/office/drawing/2014/main" id="{DAE8D56E-2A82-40A1-B796-96DDB9457AD5}"/>
                </a:ext>
              </a:extLst>
            </p:cNvPr>
            <p:cNvSpPr/>
            <p:nvPr/>
          </p:nvSpPr>
          <p:spPr>
            <a:xfrm rot="11579535">
              <a:off x="3251710" y="3035998"/>
              <a:ext cx="2089773" cy="1325994"/>
            </a:xfrm>
            <a:prstGeom prst="ellipse">
              <a:avLst/>
            </a:prstGeom>
            <a:solidFill>
              <a:srgbClr val="D3455B"/>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8F7A32BD-EB0B-4F72-A157-FD5404AA74D8}"/>
                </a:ext>
              </a:extLst>
            </p:cNvPr>
            <p:cNvSpPr txBox="1"/>
            <p:nvPr/>
          </p:nvSpPr>
          <p:spPr>
            <a:xfrm>
              <a:off x="3679309" y="3086736"/>
              <a:ext cx="872355" cy="369332"/>
            </a:xfrm>
            <a:prstGeom prst="rect">
              <a:avLst/>
            </a:prstGeom>
            <a:noFill/>
          </p:spPr>
          <p:txBody>
            <a:bodyPr wrap="none" rtlCol="0">
              <a:spAutoFit/>
            </a:bodyPr>
            <a:lstStyle/>
            <a:p>
              <a:r>
                <a:rPr lang="fr-FR" b="1" dirty="0" err="1"/>
                <a:t>orders</a:t>
              </a:r>
              <a:endParaRPr lang="en-US" b="1" dirty="0"/>
            </a:p>
          </p:txBody>
        </p:sp>
        <p:pic>
          <p:nvPicPr>
            <p:cNvPr id="52" name="Image 51">
              <a:extLst>
                <a:ext uri="{FF2B5EF4-FFF2-40B4-BE49-F238E27FC236}">
                  <a16:creationId xmlns:a16="http://schemas.microsoft.com/office/drawing/2014/main" id="{98D6734F-B36E-4756-9034-C4EB3F1E4BED}"/>
                </a:ext>
              </a:extLst>
            </p:cNvPr>
            <p:cNvPicPr>
              <a:picLocks noChangeAspect="1"/>
            </p:cNvPicPr>
            <p:nvPr/>
          </p:nvPicPr>
          <p:blipFill>
            <a:blip r:embed="rId6">
              <a:duotone>
                <a:prstClr val="black"/>
                <a:schemeClr val="tx2">
                  <a:tint val="45000"/>
                  <a:satMod val="400000"/>
                </a:schemeClr>
              </a:duotone>
            </a:blip>
            <a:stretch>
              <a:fillRect/>
            </a:stretch>
          </p:blipFill>
          <p:spPr>
            <a:xfrm>
              <a:off x="3768735" y="3435887"/>
              <a:ext cx="715357" cy="711124"/>
            </a:xfrm>
            <a:prstGeom prst="rect">
              <a:avLst/>
            </a:prstGeom>
          </p:spPr>
        </p:pic>
        <p:sp>
          <p:nvSpPr>
            <p:cNvPr id="3" name="Rectangle 2">
              <a:extLst>
                <a:ext uri="{FF2B5EF4-FFF2-40B4-BE49-F238E27FC236}">
                  <a16:creationId xmlns:a16="http://schemas.microsoft.com/office/drawing/2014/main" id="{EA4F0FCF-ACF5-4C83-9B78-F8824674BB2C}"/>
                </a:ext>
              </a:extLst>
            </p:cNvPr>
            <p:cNvSpPr/>
            <p:nvPr/>
          </p:nvSpPr>
          <p:spPr>
            <a:xfrm>
              <a:off x="-48328" y="3274970"/>
              <a:ext cx="3345623" cy="1200329"/>
            </a:xfrm>
            <a:prstGeom prst="rect">
              <a:avLst/>
            </a:prstGeom>
          </p:spPr>
          <p:txBody>
            <a:bodyPr wrap="square">
              <a:spAutoFit/>
            </a:bodyPr>
            <a:lstStyle/>
            <a:p>
              <a:pPr algn="r"/>
              <a:r>
                <a:rPr lang="en-US" b="1" u="sng" dirty="0" err="1">
                  <a:solidFill>
                    <a:srgbClr val="D3455B"/>
                  </a:solidFill>
                </a:rPr>
                <a:t>purchase_time_zone</a:t>
              </a:r>
              <a:endParaRPr lang="en-US" b="1" u="sng" dirty="0">
                <a:solidFill>
                  <a:srgbClr val="D3455B"/>
                </a:solidFill>
              </a:endParaRPr>
            </a:p>
            <a:p>
              <a:pPr algn="r"/>
              <a:r>
                <a:rPr lang="en-US" b="1" i="1" dirty="0" err="1">
                  <a:solidFill>
                    <a:srgbClr val="D3455B"/>
                  </a:solidFill>
                </a:rPr>
                <a:t>delivery_vs_estimated</a:t>
              </a:r>
              <a:endParaRPr lang="en-US" b="1" i="1" dirty="0">
                <a:solidFill>
                  <a:srgbClr val="D3455B"/>
                </a:solidFill>
              </a:endParaRPr>
            </a:p>
            <a:p>
              <a:pPr algn="r"/>
              <a:r>
                <a:rPr lang="en-US" i="1" dirty="0" err="1">
                  <a:solidFill>
                    <a:srgbClr val="D3455B"/>
                  </a:solidFill>
                </a:rPr>
                <a:t>order_purchase_dayofweek</a:t>
              </a:r>
              <a:endParaRPr lang="en-US" i="1" dirty="0">
                <a:solidFill>
                  <a:srgbClr val="D3455B"/>
                </a:solidFill>
              </a:endParaRPr>
            </a:p>
            <a:p>
              <a:pPr algn="r"/>
              <a:r>
                <a:rPr lang="en-US" i="1" dirty="0" err="1">
                  <a:solidFill>
                    <a:srgbClr val="D3455B"/>
                  </a:solidFill>
                </a:rPr>
                <a:t>order_purchase_hour</a:t>
              </a:r>
              <a:endParaRPr lang="en-US" i="1" dirty="0">
                <a:solidFill>
                  <a:srgbClr val="D3455B"/>
                </a:solidFill>
              </a:endParaRPr>
            </a:p>
          </p:txBody>
        </p:sp>
      </p:grpSp>
      <p:grpSp>
        <p:nvGrpSpPr>
          <p:cNvPr id="35" name="Groupe 34">
            <a:extLst>
              <a:ext uri="{FF2B5EF4-FFF2-40B4-BE49-F238E27FC236}">
                <a16:creationId xmlns:a16="http://schemas.microsoft.com/office/drawing/2014/main" id="{4CD96C37-ECB5-4868-8CAF-80868AB31BEC}"/>
              </a:ext>
            </a:extLst>
          </p:cNvPr>
          <p:cNvGrpSpPr/>
          <p:nvPr/>
        </p:nvGrpSpPr>
        <p:grpSpPr>
          <a:xfrm>
            <a:off x="301086" y="4129728"/>
            <a:ext cx="4973649" cy="2691917"/>
            <a:chOff x="301086" y="4129728"/>
            <a:chExt cx="4973649" cy="2691917"/>
          </a:xfrm>
        </p:grpSpPr>
        <p:sp>
          <p:nvSpPr>
            <p:cNvPr id="16" name="Ellipse 15">
              <a:extLst>
                <a:ext uri="{FF2B5EF4-FFF2-40B4-BE49-F238E27FC236}">
                  <a16:creationId xmlns:a16="http://schemas.microsoft.com/office/drawing/2014/main" id="{35149DF7-0BDE-4819-888E-3D0DE3E16C61}"/>
                </a:ext>
              </a:extLst>
            </p:cNvPr>
            <p:cNvSpPr/>
            <p:nvPr/>
          </p:nvSpPr>
          <p:spPr>
            <a:xfrm rot="18777061">
              <a:off x="3566851" y="4511618"/>
              <a:ext cx="2089773" cy="1325994"/>
            </a:xfrm>
            <a:prstGeom prst="ellipse">
              <a:avLst/>
            </a:prstGeom>
            <a:solidFill>
              <a:srgbClr val="BD34D1"/>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8CEDE13-D58D-46B0-AE1C-9CA2AEF3DAB1}"/>
                </a:ext>
              </a:extLst>
            </p:cNvPr>
            <p:cNvSpPr txBox="1"/>
            <p:nvPr/>
          </p:nvSpPr>
          <p:spPr>
            <a:xfrm>
              <a:off x="4064096" y="4712607"/>
              <a:ext cx="1024639" cy="369332"/>
            </a:xfrm>
            <a:prstGeom prst="rect">
              <a:avLst/>
            </a:prstGeom>
            <a:noFill/>
          </p:spPr>
          <p:txBody>
            <a:bodyPr wrap="none" rtlCol="0">
              <a:spAutoFit/>
            </a:bodyPr>
            <a:lstStyle/>
            <a:p>
              <a:r>
                <a:rPr lang="fr-FR" b="1" dirty="0" err="1"/>
                <a:t>reviews</a:t>
              </a:r>
              <a:endParaRPr lang="en-US" b="1" dirty="0"/>
            </a:p>
          </p:txBody>
        </p:sp>
        <p:pic>
          <p:nvPicPr>
            <p:cNvPr id="42" name="Image 41">
              <a:extLst>
                <a:ext uri="{FF2B5EF4-FFF2-40B4-BE49-F238E27FC236}">
                  <a16:creationId xmlns:a16="http://schemas.microsoft.com/office/drawing/2014/main" id="{C60A0801-4FDE-4A73-A7F2-5019BD3508A5}"/>
                </a:ext>
              </a:extLst>
            </p:cNvPr>
            <p:cNvPicPr>
              <a:picLocks noChangeAspect="1"/>
            </p:cNvPicPr>
            <p:nvPr/>
          </p:nvPicPr>
          <p:blipFill>
            <a:blip r:embed="rId7">
              <a:duotone>
                <a:prstClr val="black"/>
                <a:schemeClr val="tx2">
                  <a:tint val="45000"/>
                  <a:satMod val="400000"/>
                </a:schemeClr>
              </a:duotone>
            </a:blip>
            <a:stretch>
              <a:fillRect/>
            </a:stretch>
          </p:blipFill>
          <p:spPr>
            <a:xfrm>
              <a:off x="4157916" y="5034281"/>
              <a:ext cx="796676" cy="655253"/>
            </a:xfrm>
            <a:prstGeom prst="rect">
              <a:avLst/>
            </a:prstGeom>
          </p:spPr>
        </p:pic>
        <p:sp>
          <p:nvSpPr>
            <p:cNvPr id="5" name="Rectangle 4">
              <a:extLst>
                <a:ext uri="{FF2B5EF4-FFF2-40B4-BE49-F238E27FC236}">
                  <a16:creationId xmlns:a16="http://schemas.microsoft.com/office/drawing/2014/main" id="{5FF9BF08-0C13-4177-84BD-C30469388199}"/>
                </a:ext>
              </a:extLst>
            </p:cNvPr>
            <p:cNvSpPr/>
            <p:nvPr/>
          </p:nvSpPr>
          <p:spPr>
            <a:xfrm>
              <a:off x="301086" y="4790320"/>
              <a:ext cx="3506542" cy="2031325"/>
            </a:xfrm>
            <a:prstGeom prst="rect">
              <a:avLst/>
            </a:prstGeom>
          </p:spPr>
          <p:txBody>
            <a:bodyPr wrap="square">
              <a:spAutoFit/>
            </a:bodyPr>
            <a:lstStyle/>
            <a:p>
              <a:pPr algn="r"/>
              <a:r>
                <a:rPr lang="en-US" b="1" u="sng" dirty="0" err="1">
                  <a:solidFill>
                    <a:srgbClr val="BD34D1"/>
                  </a:solidFill>
                </a:rPr>
                <a:t>product_review_mean</a:t>
              </a:r>
              <a:endParaRPr lang="en-US" b="1" u="sng" dirty="0">
                <a:solidFill>
                  <a:srgbClr val="BD34D1"/>
                </a:solidFill>
              </a:endParaRPr>
            </a:p>
            <a:p>
              <a:pPr algn="r"/>
              <a:r>
                <a:rPr lang="en-US" b="1" i="1" dirty="0" err="1">
                  <a:solidFill>
                    <a:srgbClr val="BD34D1"/>
                  </a:solidFill>
                </a:rPr>
                <a:t>review</a:t>
              </a:r>
              <a:r>
                <a:rPr lang="en-US" b="1" i="1" u="sng" dirty="0" err="1">
                  <a:solidFill>
                    <a:srgbClr val="BD34D1"/>
                  </a:solidFill>
                </a:rPr>
                <a:t>_gap</a:t>
              </a:r>
              <a:endParaRPr lang="en-US" b="1" i="1" u="sng" dirty="0">
                <a:solidFill>
                  <a:srgbClr val="BD34D1"/>
                </a:solidFill>
              </a:endParaRPr>
            </a:p>
            <a:p>
              <a:pPr algn="r"/>
              <a:r>
                <a:rPr lang="en-US" b="1" i="1" dirty="0" err="1">
                  <a:solidFill>
                    <a:srgbClr val="BD34D1"/>
                  </a:solidFill>
                </a:rPr>
                <a:t>review_answer_delay</a:t>
              </a:r>
              <a:endParaRPr lang="en-US" b="1" i="1" dirty="0">
                <a:solidFill>
                  <a:srgbClr val="BD34D1"/>
                </a:solidFill>
              </a:endParaRPr>
            </a:p>
            <a:p>
              <a:pPr algn="r"/>
              <a:r>
                <a:rPr lang="en-US" i="1" dirty="0" err="1">
                  <a:solidFill>
                    <a:srgbClr val="BD34D1"/>
                  </a:solidFill>
                </a:rPr>
                <a:t>customer_review_mean</a:t>
              </a:r>
              <a:endParaRPr lang="en-US" i="1" dirty="0">
                <a:solidFill>
                  <a:srgbClr val="BD34D1"/>
                </a:solidFill>
              </a:endParaRPr>
            </a:p>
            <a:p>
              <a:pPr algn="r"/>
              <a:r>
                <a:rPr lang="en-US" i="1" dirty="0" err="1">
                  <a:solidFill>
                    <a:srgbClr val="BD34D1"/>
                  </a:solidFill>
                </a:rPr>
                <a:t>product_review_count</a:t>
              </a:r>
              <a:endParaRPr lang="en-US" i="1" dirty="0">
                <a:solidFill>
                  <a:srgbClr val="BD34D1"/>
                </a:solidFill>
              </a:endParaRPr>
            </a:p>
            <a:p>
              <a:pPr algn="r"/>
              <a:r>
                <a:rPr lang="en-US" i="1" dirty="0" err="1">
                  <a:solidFill>
                    <a:srgbClr val="BD34D1"/>
                  </a:solidFill>
                </a:rPr>
                <a:t>customer_review_count</a:t>
              </a:r>
              <a:endParaRPr lang="en-US" i="1" dirty="0">
                <a:solidFill>
                  <a:srgbClr val="BD34D1"/>
                </a:solidFill>
              </a:endParaRPr>
            </a:p>
            <a:p>
              <a:pPr algn="r"/>
              <a:r>
                <a:rPr lang="en-US" i="1" dirty="0"/>
                <a:t>Nb. the score is for the </a:t>
              </a:r>
              <a:r>
                <a:rPr lang="en-US" i="1" u="sng" dirty="0"/>
                <a:t>Order</a:t>
              </a:r>
            </a:p>
          </p:txBody>
        </p:sp>
      </p:grpSp>
      <p:grpSp>
        <p:nvGrpSpPr>
          <p:cNvPr id="32" name="Groupe 31">
            <a:extLst>
              <a:ext uri="{FF2B5EF4-FFF2-40B4-BE49-F238E27FC236}">
                <a16:creationId xmlns:a16="http://schemas.microsoft.com/office/drawing/2014/main" id="{42ADDB90-E698-4A82-8B52-3F20AD6E2721}"/>
              </a:ext>
            </a:extLst>
          </p:cNvPr>
          <p:cNvGrpSpPr/>
          <p:nvPr/>
        </p:nvGrpSpPr>
        <p:grpSpPr>
          <a:xfrm>
            <a:off x="5508464" y="4630865"/>
            <a:ext cx="3493347" cy="2174401"/>
            <a:chOff x="5508464" y="4630865"/>
            <a:chExt cx="3493347" cy="2174401"/>
          </a:xfrm>
        </p:grpSpPr>
        <p:sp>
          <p:nvSpPr>
            <p:cNvPr id="12" name="Ellipse 11">
              <a:extLst>
                <a:ext uri="{FF2B5EF4-FFF2-40B4-BE49-F238E27FC236}">
                  <a16:creationId xmlns:a16="http://schemas.microsoft.com/office/drawing/2014/main" id="{710E4DF1-23BC-490C-9E6D-8B21FE2B7F08}"/>
                </a:ext>
              </a:extLst>
            </p:cNvPr>
            <p:cNvSpPr/>
            <p:nvPr/>
          </p:nvSpPr>
          <p:spPr>
            <a:xfrm rot="15287207">
              <a:off x="5126574" y="5012755"/>
              <a:ext cx="2089773" cy="1325994"/>
            </a:xfrm>
            <a:prstGeom prst="ellipse">
              <a:avLst/>
            </a:prstGeom>
            <a:solidFill>
              <a:srgbClr val="2C88D9"/>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a:extLst>
                <a:ext uri="{FF2B5EF4-FFF2-40B4-BE49-F238E27FC236}">
                  <a16:creationId xmlns:a16="http://schemas.microsoft.com/office/drawing/2014/main" id="{B31E17A3-F41D-4B0E-B5AE-B386ACA94074}"/>
                </a:ext>
              </a:extLst>
            </p:cNvPr>
            <p:cNvSpPr txBox="1"/>
            <p:nvPr/>
          </p:nvSpPr>
          <p:spPr>
            <a:xfrm>
              <a:off x="5651316" y="5282048"/>
              <a:ext cx="987771" cy="369332"/>
            </a:xfrm>
            <a:prstGeom prst="rect">
              <a:avLst/>
            </a:prstGeom>
            <a:noFill/>
          </p:spPr>
          <p:txBody>
            <a:bodyPr wrap="none" rtlCol="0">
              <a:spAutoFit/>
            </a:bodyPr>
            <a:lstStyle/>
            <a:p>
              <a:r>
                <a:rPr lang="fr-FR" b="1" dirty="0" err="1"/>
                <a:t>geoloc</a:t>
              </a:r>
              <a:endParaRPr lang="en-US" b="1" dirty="0"/>
            </a:p>
          </p:txBody>
        </p:sp>
        <p:pic>
          <p:nvPicPr>
            <p:cNvPr id="43" name="Image 42">
              <a:extLst>
                <a:ext uri="{FF2B5EF4-FFF2-40B4-BE49-F238E27FC236}">
                  <a16:creationId xmlns:a16="http://schemas.microsoft.com/office/drawing/2014/main" id="{C1113912-0194-4CEE-98AB-34D687DF2746}"/>
                </a:ext>
              </a:extLst>
            </p:cNvPr>
            <p:cNvPicPr>
              <a:picLocks noChangeAspect="1"/>
            </p:cNvPicPr>
            <p:nvPr/>
          </p:nvPicPr>
          <p:blipFill>
            <a:blip r:embed="rId8">
              <a:duotone>
                <a:prstClr val="black"/>
                <a:schemeClr val="tx2">
                  <a:tint val="45000"/>
                  <a:satMod val="400000"/>
                </a:schemeClr>
              </a:duotone>
            </a:blip>
            <a:stretch>
              <a:fillRect/>
            </a:stretch>
          </p:blipFill>
          <p:spPr>
            <a:xfrm>
              <a:off x="5806038" y="5621762"/>
              <a:ext cx="663308" cy="632928"/>
            </a:xfrm>
            <a:prstGeom prst="rect">
              <a:avLst/>
            </a:prstGeom>
          </p:spPr>
        </p:pic>
        <p:sp>
          <p:nvSpPr>
            <p:cNvPr id="9" name="Rectangle 8">
              <a:extLst>
                <a:ext uri="{FF2B5EF4-FFF2-40B4-BE49-F238E27FC236}">
                  <a16:creationId xmlns:a16="http://schemas.microsoft.com/office/drawing/2014/main" id="{AB5B1110-CC01-4569-81CD-FC09541ABB99}"/>
                </a:ext>
              </a:extLst>
            </p:cNvPr>
            <p:cNvSpPr/>
            <p:nvPr/>
          </p:nvSpPr>
          <p:spPr>
            <a:xfrm>
              <a:off x="6849313" y="5881936"/>
              <a:ext cx="2152498" cy="923330"/>
            </a:xfrm>
            <a:prstGeom prst="rect">
              <a:avLst/>
            </a:prstGeom>
          </p:spPr>
          <p:txBody>
            <a:bodyPr wrap="square">
              <a:spAutoFit/>
            </a:bodyPr>
            <a:lstStyle/>
            <a:p>
              <a:r>
                <a:rPr lang="en-US" b="1" i="1" u="sng" dirty="0" err="1">
                  <a:solidFill>
                    <a:srgbClr val="2C88D9"/>
                  </a:solidFill>
                </a:rPr>
                <a:t>cust_sell_dist</a:t>
              </a:r>
              <a:endParaRPr lang="en-US" b="1" i="1" u="sng" dirty="0">
                <a:solidFill>
                  <a:srgbClr val="2C88D9"/>
                </a:solidFill>
              </a:endParaRPr>
            </a:p>
            <a:p>
              <a:r>
                <a:rPr lang="en-US" i="1" dirty="0" err="1">
                  <a:solidFill>
                    <a:srgbClr val="2C88D9"/>
                  </a:solidFill>
                </a:rPr>
                <a:t>seller_state</a:t>
              </a:r>
              <a:endParaRPr lang="en-US" i="1" dirty="0">
                <a:solidFill>
                  <a:srgbClr val="2C88D9"/>
                </a:solidFill>
              </a:endParaRPr>
            </a:p>
            <a:p>
              <a:r>
                <a:rPr lang="en-US" i="1" dirty="0" err="1">
                  <a:solidFill>
                    <a:srgbClr val="2C88D9"/>
                  </a:solidFill>
                </a:rPr>
                <a:t>customer_state</a:t>
              </a:r>
              <a:endParaRPr lang="en-US" i="1" dirty="0">
                <a:solidFill>
                  <a:srgbClr val="2C88D9"/>
                </a:solidFill>
              </a:endParaRPr>
            </a:p>
          </p:txBody>
        </p:sp>
      </p:grpSp>
      <p:grpSp>
        <p:nvGrpSpPr>
          <p:cNvPr id="24" name="Groupe 23">
            <a:extLst>
              <a:ext uri="{FF2B5EF4-FFF2-40B4-BE49-F238E27FC236}">
                <a16:creationId xmlns:a16="http://schemas.microsoft.com/office/drawing/2014/main" id="{83B20C85-B14F-4A00-9806-90218DC11ADC}"/>
              </a:ext>
            </a:extLst>
          </p:cNvPr>
          <p:cNvGrpSpPr/>
          <p:nvPr/>
        </p:nvGrpSpPr>
        <p:grpSpPr>
          <a:xfrm>
            <a:off x="1505763" y="1659231"/>
            <a:ext cx="4723961" cy="2089773"/>
            <a:chOff x="1505763" y="1659231"/>
            <a:chExt cx="4723961" cy="2089773"/>
          </a:xfrm>
        </p:grpSpPr>
        <p:sp>
          <p:nvSpPr>
            <p:cNvPr id="8" name="Ellipse 7">
              <a:extLst>
                <a:ext uri="{FF2B5EF4-FFF2-40B4-BE49-F238E27FC236}">
                  <a16:creationId xmlns:a16="http://schemas.microsoft.com/office/drawing/2014/main" id="{2C054608-9D2C-416A-871D-4563ABF56A17}"/>
                </a:ext>
              </a:extLst>
            </p:cNvPr>
            <p:cNvSpPr/>
            <p:nvPr/>
          </p:nvSpPr>
          <p:spPr>
            <a:xfrm rot="4473680">
              <a:off x="4521840" y="2041121"/>
              <a:ext cx="2089773" cy="1325994"/>
            </a:xfrm>
            <a:prstGeom prst="ellipse">
              <a:avLst/>
            </a:prstGeom>
            <a:solidFill>
              <a:srgbClr val="788896"/>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ZoneTexte 17">
              <a:extLst>
                <a:ext uri="{FF2B5EF4-FFF2-40B4-BE49-F238E27FC236}">
                  <a16:creationId xmlns:a16="http://schemas.microsoft.com/office/drawing/2014/main" id="{91C5F64A-5135-44AC-B105-DDF813AC4F42}"/>
                </a:ext>
              </a:extLst>
            </p:cNvPr>
            <p:cNvSpPr txBox="1"/>
            <p:nvPr/>
          </p:nvSpPr>
          <p:spPr>
            <a:xfrm>
              <a:off x="4864436" y="2069801"/>
              <a:ext cx="1298753" cy="369332"/>
            </a:xfrm>
            <a:prstGeom prst="rect">
              <a:avLst/>
            </a:prstGeom>
            <a:noFill/>
          </p:spPr>
          <p:txBody>
            <a:bodyPr wrap="none" rtlCol="0">
              <a:spAutoFit/>
            </a:bodyPr>
            <a:lstStyle/>
            <a:p>
              <a:r>
                <a:rPr lang="fr-FR" b="1" dirty="0" err="1"/>
                <a:t>payments</a:t>
              </a:r>
              <a:endParaRPr lang="en-US" b="1" dirty="0"/>
            </a:p>
          </p:txBody>
        </p:sp>
        <p:pic>
          <p:nvPicPr>
            <p:cNvPr id="41" name="Image 40">
              <a:extLst>
                <a:ext uri="{FF2B5EF4-FFF2-40B4-BE49-F238E27FC236}">
                  <a16:creationId xmlns:a16="http://schemas.microsoft.com/office/drawing/2014/main" id="{80E749F5-6D1D-4FE2-BD0D-DDD941F2F709}"/>
                </a:ext>
              </a:extLst>
            </p:cNvPr>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Lst>
            </a:blip>
            <a:stretch>
              <a:fillRect/>
            </a:stretch>
          </p:blipFill>
          <p:spPr>
            <a:xfrm>
              <a:off x="5015954" y="2423451"/>
              <a:ext cx="926751" cy="675360"/>
            </a:xfrm>
            <a:prstGeom prst="rect">
              <a:avLst/>
            </a:prstGeom>
          </p:spPr>
        </p:pic>
        <p:sp>
          <p:nvSpPr>
            <p:cNvPr id="10" name="Rectangle 9">
              <a:extLst>
                <a:ext uri="{FF2B5EF4-FFF2-40B4-BE49-F238E27FC236}">
                  <a16:creationId xmlns:a16="http://schemas.microsoft.com/office/drawing/2014/main" id="{1C943459-98F9-4D1A-8C2C-7EB5CE4DC4AE}"/>
                </a:ext>
              </a:extLst>
            </p:cNvPr>
            <p:cNvSpPr/>
            <p:nvPr/>
          </p:nvSpPr>
          <p:spPr>
            <a:xfrm>
              <a:off x="1505763" y="1858405"/>
              <a:ext cx="3345623" cy="1200329"/>
            </a:xfrm>
            <a:prstGeom prst="rect">
              <a:avLst/>
            </a:prstGeom>
          </p:spPr>
          <p:txBody>
            <a:bodyPr wrap="square">
              <a:spAutoFit/>
            </a:bodyPr>
            <a:lstStyle/>
            <a:p>
              <a:pPr algn="r"/>
              <a:r>
                <a:rPr lang="en-US" b="1" u="sng" dirty="0" err="1">
                  <a:solidFill>
                    <a:srgbClr val="788896"/>
                  </a:solidFill>
                </a:rPr>
                <a:t>payment_total</a:t>
              </a:r>
              <a:endParaRPr lang="en-US" b="1" u="sng" dirty="0">
                <a:solidFill>
                  <a:srgbClr val="788896"/>
                </a:solidFill>
              </a:endParaRPr>
            </a:p>
            <a:p>
              <a:pPr algn="r"/>
              <a:r>
                <a:rPr lang="en-US" b="1" dirty="0" err="1">
                  <a:solidFill>
                    <a:srgbClr val="788896"/>
                  </a:solidFill>
                </a:rPr>
                <a:t>main_payment_type</a:t>
              </a:r>
              <a:r>
                <a:rPr lang="en-US" b="1" dirty="0">
                  <a:solidFill>
                    <a:srgbClr val="788896"/>
                  </a:solidFill>
                </a:rPr>
                <a:t>(_cat)</a:t>
              </a:r>
            </a:p>
            <a:p>
              <a:pPr algn="r"/>
              <a:r>
                <a:rPr lang="en-US" i="1" dirty="0" err="1">
                  <a:solidFill>
                    <a:srgbClr val="788896"/>
                  </a:solidFill>
                </a:rPr>
                <a:t>payment_sequence_size</a:t>
              </a:r>
              <a:endParaRPr lang="en-US" i="1" dirty="0">
                <a:solidFill>
                  <a:srgbClr val="788896"/>
                </a:solidFill>
              </a:endParaRPr>
            </a:p>
            <a:p>
              <a:pPr algn="r"/>
              <a:r>
                <a:rPr lang="en-US" i="1" dirty="0" err="1">
                  <a:solidFill>
                    <a:srgbClr val="788896"/>
                  </a:solidFill>
                </a:rPr>
                <a:t>payment_installments_size</a:t>
              </a:r>
              <a:endParaRPr lang="en-US" i="1" dirty="0">
                <a:solidFill>
                  <a:srgbClr val="788896"/>
                </a:solidFill>
              </a:endParaRPr>
            </a:p>
          </p:txBody>
        </p:sp>
      </p:grpSp>
      <p:grpSp>
        <p:nvGrpSpPr>
          <p:cNvPr id="29" name="Groupe 28">
            <a:extLst>
              <a:ext uri="{FF2B5EF4-FFF2-40B4-BE49-F238E27FC236}">
                <a16:creationId xmlns:a16="http://schemas.microsoft.com/office/drawing/2014/main" id="{12D3F016-67B5-4644-A84F-A9361CD44EEF}"/>
              </a:ext>
            </a:extLst>
          </p:cNvPr>
          <p:cNvGrpSpPr/>
          <p:nvPr/>
        </p:nvGrpSpPr>
        <p:grpSpPr>
          <a:xfrm>
            <a:off x="6072352" y="2011047"/>
            <a:ext cx="5676535" cy="2031325"/>
            <a:chOff x="6072352" y="2011047"/>
            <a:chExt cx="5676535" cy="2031325"/>
          </a:xfrm>
        </p:grpSpPr>
        <p:sp>
          <p:nvSpPr>
            <p:cNvPr id="14" name="Ellipse 13">
              <a:extLst>
                <a:ext uri="{FF2B5EF4-FFF2-40B4-BE49-F238E27FC236}">
                  <a16:creationId xmlns:a16="http://schemas.microsoft.com/office/drawing/2014/main" id="{D260994E-BCA1-4011-B8EB-F2A33CCE4C50}"/>
                </a:ext>
              </a:extLst>
            </p:cNvPr>
            <p:cNvSpPr/>
            <p:nvPr/>
          </p:nvSpPr>
          <p:spPr>
            <a:xfrm rot="19587551">
              <a:off x="6072352" y="2397718"/>
              <a:ext cx="2089773" cy="1325994"/>
            </a:xfrm>
            <a:prstGeom prst="ellipse">
              <a:avLst/>
            </a:prstGeom>
            <a:solidFill>
              <a:srgbClr val="F7C325"/>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a:extLst>
                <a:ext uri="{FF2B5EF4-FFF2-40B4-BE49-F238E27FC236}">
                  <a16:creationId xmlns:a16="http://schemas.microsoft.com/office/drawing/2014/main" id="{FF1849C4-A45E-4369-8D7E-0BC29B88E255}"/>
                </a:ext>
              </a:extLst>
            </p:cNvPr>
            <p:cNvSpPr txBox="1"/>
            <p:nvPr/>
          </p:nvSpPr>
          <p:spPr>
            <a:xfrm>
              <a:off x="6667097" y="2481301"/>
              <a:ext cx="1178528" cy="369332"/>
            </a:xfrm>
            <a:prstGeom prst="rect">
              <a:avLst/>
            </a:prstGeom>
            <a:noFill/>
          </p:spPr>
          <p:txBody>
            <a:bodyPr wrap="none" rtlCol="0">
              <a:spAutoFit/>
            </a:bodyPr>
            <a:lstStyle/>
            <a:p>
              <a:r>
                <a:rPr lang="fr-FR" b="1" dirty="0" err="1"/>
                <a:t>products</a:t>
              </a:r>
              <a:endParaRPr lang="en-US" b="1" dirty="0"/>
            </a:p>
          </p:txBody>
        </p:sp>
        <p:pic>
          <p:nvPicPr>
            <p:cNvPr id="38" name="Image 37">
              <a:extLst>
                <a:ext uri="{FF2B5EF4-FFF2-40B4-BE49-F238E27FC236}">
                  <a16:creationId xmlns:a16="http://schemas.microsoft.com/office/drawing/2014/main" id="{130B437A-2F95-438A-8B6E-D76A52367822}"/>
                </a:ext>
              </a:extLst>
            </p:cNvPr>
            <p:cNvPicPr>
              <a:picLocks noChangeAspect="1"/>
            </p:cNvPicPr>
            <p:nvPr/>
          </p:nvPicPr>
          <p:blipFill>
            <a:blip r:embed="rId11">
              <a:grayscl/>
            </a:blip>
            <a:stretch>
              <a:fillRect/>
            </a:stretch>
          </p:blipFill>
          <p:spPr>
            <a:xfrm>
              <a:off x="6393663" y="2841151"/>
              <a:ext cx="759082" cy="710074"/>
            </a:xfrm>
            <a:prstGeom prst="rect">
              <a:avLst/>
            </a:prstGeom>
          </p:spPr>
        </p:pic>
        <p:pic>
          <p:nvPicPr>
            <p:cNvPr id="54" name="Image 53">
              <a:extLst>
                <a:ext uri="{FF2B5EF4-FFF2-40B4-BE49-F238E27FC236}">
                  <a16:creationId xmlns:a16="http://schemas.microsoft.com/office/drawing/2014/main" id="{D5E64795-93F1-4C82-9336-A5672C242D49}"/>
                </a:ext>
              </a:extLst>
            </p:cNvPr>
            <p:cNvPicPr>
              <a:picLocks noChangeAspect="1"/>
            </p:cNvPicPr>
            <p:nvPr/>
          </p:nvPicPr>
          <p:blipFill>
            <a:blip r:embed="rId12">
              <a:grayscl/>
            </a:blip>
            <a:stretch>
              <a:fillRect/>
            </a:stretch>
          </p:blipFill>
          <p:spPr>
            <a:xfrm>
              <a:off x="7224162" y="2836801"/>
              <a:ext cx="759082" cy="728256"/>
            </a:xfrm>
            <a:prstGeom prst="rect">
              <a:avLst/>
            </a:prstGeom>
          </p:spPr>
        </p:pic>
        <p:sp>
          <p:nvSpPr>
            <p:cNvPr id="11" name="Rectangle 10">
              <a:extLst>
                <a:ext uri="{FF2B5EF4-FFF2-40B4-BE49-F238E27FC236}">
                  <a16:creationId xmlns:a16="http://schemas.microsoft.com/office/drawing/2014/main" id="{CEC719FA-7321-4327-AF5F-8F3627013B8F}"/>
                </a:ext>
              </a:extLst>
            </p:cNvPr>
            <p:cNvSpPr/>
            <p:nvPr/>
          </p:nvSpPr>
          <p:spPr>
            <a:xfrm>
              <a:off x="8390353" y="2011047"/>
              <a:ext cx="3358534" cy="2031325"/>
            </a:xfrm>
            <a:prstGeom prst="rect">
              <a:avLst/>
            </a:prstGeom>
          </p:spPr>
          <p:txBody>
            <a:bodyPr wrap="square">
              <a:spAutoFit/>
            </a:bodyPr>
            <a:lstStyle/>
            <a:p>
              <a:r>
                <a:rPr lang="en-US" b="1" u="sng" dirty="0" err="1">
                  <a:solidFill>
                    <a:srgbClr val="FFC000"/>
                  </a:solidFill>
                </a:rPr>
                <a:t>rational_category</a:t>
              </a:r>
              <a:endParaRPr lang="en-US" b="1" u="sng" dirty="0">
                <a:solidFill>
                  <a:srgbClr val="FFC000"/>
                </a:solidFill>
              </a:endParaRPr>
            </a:p>
            <a:p>
              <a:r>
                <a:rPr lang="en-US" i="1" dirty="0" err="1">
                  <a:solidFill>
                    <a:srgbClr val="FFC000"/>
                  </a:solidFill>
                </a:rPr>
                <a:t>product_density</a:t>
              </a:r>
              <a:endParaRPr lang="en-US" i="1" dirty="0">
                <a:solidFill>
                  <a:srgbClr val="FFC000"/>
                </a:solidFill>
              </a:endParaRPr>
            </a:p>
            <a:p>
              <a:r>
                <a:rPr lang="en-US" i="1" dirty="0" err="1">
                  <a:solidFill>
                    <a:srgbClr val="FFC000"/>
                  </a:solidFill>
                </a:rPr>
                <a:t>product_name_length</a:t>
              </a:r>
              <a:endParaRPr lang="en-US" i="1" dirty="0">
                <a:solidFill>
                  <a:srgbClr val="FFC000"/>
                </a:solidFill>
              </a:endParaRPr>
            </a:p>
            <a:p>
              <a:r>
                <a:rPr lang="en-US" i="1" dirty="0" err="1">
                  <a:solidFill>
                    <a:srgbClr val="FFC000"/>
                  </a:solidFill>
                </a:rPr>
                <a:t>product_description_length</a:t>
              </a:r>
              <a:endParaRPr lang="en-US" i="1" dirty="0">
                <a:solidFill>
                  <a:srgbClr val="FFC000"/>
                </a:solidFill>
              </a:endParaRPr>
            </a:p>
            <a:p>
              <a:r>
                <a:rPr lang="en-US" i="1" dirty="0" err="1">
                  <a:solidFill>
                    <a:srgbClr val="FFC000"/>
                  </a:solidFill>
                </a:rPr>
                <a:t>product_photos_qty</a:t>
              </a:r>
              <a:endParaRPr lang="en-US" i="1" dirty="0">
                <a:solidFill>
                  <a:srgbClr val="FFC000"/>
                </a:solidFill>
              </a:endParaRPr>
            </a:p>
            <a:p>
              <a:r>
                <a:rPr lang="en-US" i="1" dirty="0" err="1">
                  <a:solidFill>
                    <a:srgbClr val="FFC000"/>
                  </a:solidFill>
                </a:rPr>
                <a:t>product_weight_g</a:t>
              </a:r>
              <a:endParaRPr lang="en-US" i="1" dirty="0">
                <a:solidFill>
                  <a:srgbClr val="FFC000"/>
                </a:solidFill>
              </a:endParaRPr>
            </a:p>
            <a:p>
              <a:r>
                <a:rPr lang="en-US" i="1" dirty="0" err="1">
                  <a:solidFill>
                    <a:srgbClr val="FFC000"/>
                  </a:solidFill>
                </a:rPr>
                <a:t>product_size</a:t>
              </a:r>
              <a:endParaRPr lang="en-US" i="1" dirty="0">
                <a:solidFill>
                  <a:srgbClr val="FFC000"/>
                </a:solidFill>
              </a:endParaRPr>
            </a:p>
          </p:txBody>
        </p:sp>
      </p:grpSp>
      <p:grpSp>
        <p:nvGrpSpPr>
          <p:cNvPr id="36" name="Groupe 35">
            <a:extLst>
              <a:ext uri="{FF2B5EF4-FFF2-40B4-BE49-F238E27FC236}">
                <a16:creationId xmlns:a16="http://schemas.microsoft.com/office/drawing/2014/main" id="{D4FD5850-779D-4C69-B73E-0820D54E99F2}"/>
              </a:ext>
            </a:extLst>
          </p:cNvPr>
          <p:cNvGrpSpPr/>
          <p:nvPr/>
        </p:nvGrpSpPr>
        <p:grpSpPr>
          <a:xfrm>
            <a:off x="5084582" y="3391860"/>
            <a:ext cx="1504952" cy="1360165"/>
            <a:chOff x="5084582" y="3391860"/>
            <a:chExt cx="1504952" cy="1360165"/>
          </a:xfrm>
        </p:grpSpPr>
        <p:sp>
          <p:nvSpPr>
            <p:cNvPr id="17" name="Ellipse 16">
              <a:extLst>
                <a:ext uri="{FF2B5EF4-FFF2-40B4-BE49-F238E27FC236}">
                  <a16:creationId xmlns:a16="http://schemas.microsoft.com/office/drawing/2014/main" id="{4193DD9C-1E16-4FED-8462-93F5A974EADB}"/>
                </a:ext>
              </a:extLst>
            </p:cNvPr>
            <p:cNvSpPr/>
            <p:nvPr/>
          </p:nvSpPr>
          <p:spPr>
            <a:xfrm>
              <a:off x="5084582" y="3391860"/>
              <a:ext cx="1504952" cy="1360165"/>
            </a:xfrm>
            <a:prstGeom prst="ellipse">
              <a:avLst/>
            </a:prstGeom>
            <a:solidFill>
              <a:srgbClr val="1AAE9F"/>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870B628F-8FF6-4907-B7C6-1BBE505E6A15}"/>
                </a:ext>
              </a:extLst>
            </p:cNvPr>
            <p:cNvSpPr txBox="1"/>
            <p:nvPr/>
          </p:nvSpPr>
          <p:spPr>
            <a:xfrm>
              <a:off x="5203498" y="3873993"/>
              <a:ext cx="1229824" cy="369332"/>
            </a:xfrm>
            <a:prstGeom prst="rect">
              <a:avLst/>
            </a:prstGeom>
            <a:noFill/>
          </p:spPr>
          <p:txBody>
            <a:bodyPr wrap="none" rtlCol="0">
              <a:spAutoFit/>
            </a:bodyPr>
            <a:lstStyle/>
            <a:p>
              <a:r>
                <a:rPr lang="fr-FR" b="1" dirty="0" err="1"/>
                <a:t>customer</a:t>
              </a:r>
              <a:endParaRPr lang="en-US" b="1" dirty="0"/>
            </a:p>
          </p:txBody>
        </p:sp>
      </p:grpSp>
    </p:spTree>
    <p:extLst>
      <p:ext uri="{BB962C8B-B14F-4D97-AF65-F5344CB8AC3E}">
        <p14:creationId xmlns:p14="http://schemas.microsoft.com/office/powerpoint/2010/main" val="93280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fr-FR" dirty="0"/>
              <a:t>Data Science : </a:t>
            </a:r>
            <a:r>
              <a:rPr lang="fr-FR" dirty="0" err="1"/>
              <a:t>your</a:t>
            </a:r>
            <a:r>
              <a:rPr lang="fr-FR" dirty="0"/>
              <a:t> best Support</a:t>
            </a:r>
            <a:endParaRPr lang="en-US" dirty="0"/>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597649" y="2074023"/>
            <a:ext cx="10554574" cy="4484392"/>
          </a:xfrm>
        </p:spPr>
        <p:txBody>
          <a:bodyPr>
            <a:normAutofit/>
          </a:bodyPr>
          <a:lstStyle/>
          <a:p>
            <a:pPr>
              <a:buFont typeface="+mj-lt"/>
              <a:buAutoNum type="arabicPeriod"/>
            </a:pPr>
            <a:r>
              <a:rPr lang="fr-FR" b="1" dirty="0" err="1"/>
              <a:t>What</a:t>
            </a:r>
            <a:r>
              <a:rPr lang="fr-FR" b="1" dirty="0"/>
              <a:t> can </a:t>
            </a:r>
            <a:r>
              <a:rPr lang="fr-FR" b="1" dirty="0" err="1"/>
              <a:t>emerge</a:t>
            </a:r>
            <a:r>
              <a:rPr lang="fr-FR" b="1" dirty="0"/>
              <a:t> out of data ? </a:t>
            </a:r>
          </a:p>
          <a:p>
            <a:pPr marL="800100" lvl="1" indent="-342900">
              <a:buFont typeface="+mj-lt"/>
              <a:buAutoNum type="alphaLcPeriod"/>
            </a:pPr>
            <a:r>
              <a:rPr lang="fr-FR" dirty="0" err="1"/>
              <a:t>Exploratory</a:t>
            </a:r>
            <a:r>
              <a:rPr lang="fr-FR" dirty="0"/>
              <a:t> Data </a:t>
            </a:r>
            <a:r>
              <a:rPr lang="fr-FR" dirty="0" err="1"/>
              <a:t>Analysis</a:t>
            </a:r>
            <a:r>
              <a:rPr lang="fr-FR" dirty="0"/>
              <a:t>, </a:t>
            </a:r>
            <a:r>
              <a:rPr lang="fr-FR" dirty="0" err="1"/>
              <a:t>toward</a:t>
            </a:r>
            <a:r>
              <a:rPr lang="fr-FR" dirty="0"/>
              <a:t> </a:t>
            </a:r>
            <a:r>
              <a:rPr lang="fr-FR" b="1" dirty="0" err="1"/>
              <a:t>valuable</a:t>
            </a:r>
            <a:r>
              <a:rPr lang="fr-FR" dirty="0"/>
              <a:t> </a:t>
            </a:r>
            <a:r>
              <a:rPr lang="fr-FR" b="1" dirty="0"/>
              <a:t>Customer-</a:t>
            </a:r>
            <a:r>
              <a:rPr lang="fr-FR" b="1" dirty="0" err="1"/>
              <a:t>Centric</a:t>
            </a:r>
            <a:r>
              <a:rPr lang="fr-FR" dirty="0"/>
              <a:t> data</a:t>
            </a:r>
          </a:p>
          <a:p>
            <a:pPr marL="800100" lvl="1" indent="-342900">
              <a:buFont typeface="+mj-lt"/>
              <a:buAutoNum type="alphaLcPeriod"/>
            </a:pPr>
            <a:r>
              <a:rPr lang="fr-FR" dirty="0" err="1"/>
              <a:t>Feature</a:t>
            </a:r>
            <a:r>
              <a:rPr lang="fr-FR" dirty="0"/>
              <a:t> Engineering: You Set the Limits, Pick </a:t>
            </a:r>
            <a:r>
              <a:rPr lang="fr-FR" dirty="0" err="1"/>
              <a:t>Your</a:t>
            </a:r>
            <a:r>
              <a:rPr lang="fr-FR" dirty="0"/>
              <a:t> </a:t>
            </a:r>
            <a:r>
              <a:rPr lang="fr-FR" dirty="0" err="1"/>
              <a:t>Favourite</a:t>
            </a:r>
            <a:r>
              <a:rPr lang="fr-FR" dirty="0"/>
              <a:t> !</a:t>
            </a:r>
          </a:p>
          <a:p>
            <a:pPr marL="800100" lvl="1" indent="-342900">
              <a:buFont typeface="+mj-lt"/>
              <a:buAutoNum type="alphaLcPeriod"/>
            </a:pPr>
            <a:r>
              <a:rPr lang="fr-FR" dirty="0" err="1"/>
              <a:t>Refine</a:t>
            </a:r>
            <a:r>
              <a:rPr lang="fr-FR" dirty="0"/>
              <a:t> </a:t>
            </a:r>
            <a:r>
              <a:rPr lang="fr-FR" dirty="0" err="1"/>
              <a:t>your</a:t>
            </a:r>
            <a:r>
              <a:rPr lang="fr-FR" dirty="0"/>
              <a:t> </a:t>
            </a:r>
            <a:r>
              <a:rPr lang="fr-FR" dirty="0" err="1"/>
              <a:t>target</a:t>
            </a:r>
            <a:r>
              <a:rPr lang="fr-FR" dirty="0"/>
              <a:t> : </a:t>
            </a:r>
            <a:r>
              <a:rPr lang="fr-FR" dirty="0" err="1"/>
              <a:t>refine</a:t>
            </a:r>
            <a:r>
              <a:rPr lang="fr-FR" dirty="0"/>
              <a:t> Use Cases</a:t>
            </a:r>
          </a:p>
          <a:p>
            <a:pPr>
              <a:buFont typeface="+mj-lt"/>
              <a:buAutoNum type="arabicPeriod"/>
            </a:pPr>
            <a:r>
              <a:rPr lang="fr-FR" dirty="0"/>
              <a:t>Once the right </a:t>
            </a:r>
            <a:r>
              <a:rPr lang="fr-FR" dirty="0" err="1"/>
              <a:t>targets</a:t>
            </a:r>
            <a:r>
              <a:rPr lang="fr-FR" dirty="0"/>
              <a:t> are </a:t>
            </a:r>
            <a:r>
              <a:rPr lang="fr-FR" dirty="0" err="1"/>
              <a:t>selected</a:t>
            </a:r>
            <a:r>
              <a:rPr lang="fr-FR" dirty="0"/>
              <a:t> : </a:t>
            </a:r>
            <a:r>
              <a:rPr lang="fr-FR" b="1" dirty="0" err="1"/>
              <a:t>what</a:t>
            </a:r>
            <a:r>
              <a:rPr lang="fr-FR" b="1" dirty="0"/>
              <a:t> </a:t>
            </a:r>
            <a:r>
              <a:rPr lang="fr-FR" b="1" dirty="0" err="1"/>
              <a:t>is</a:t>
            </a:r>
            <a:r>
              <a:rPr lang="fr-FR" b="1" dirty="0"/>
              <a:t> a good segmentation ?</a:t>
            </a:r>
          </a:p>
          <a:p>
            <a:pPr marL="800100" lvl="1" indent="-342900">
              <a:buFont typeface="+mj-lt"/>
              <a:buAutoNum type="alphaLcPeriod"/>
            </a:pPr>
            <a:r>
              <a:rPr lang="fr-FR" dirty="0"/>
              <a:t>The </a:t>
            </a:r>
            <a:r>
              <a:rPr lang="fr-FR" dirty="0" err="1"/>
              <a:t>most</a:t>
            </a:r>
            <a:r>
              <a:rPr lang="fr-FR" dirty="0"/>
              <a:t> </a:t>
            </a:r>
            <a:r>
              <a:rPr lang="fr-FR" dirty="0" err="1"/>
              <a:t>usefull</a:t>
            </a:r>
            <a:r>
              <a:rPr lang="fr-FR" dirty="0"/>
              <a:t> </a:t>
            </a:r>
            <a:r>
              <a:rPr lang="fr-FR" dirty="0" err="1"/>
              <a:t>Features</a:t>
            </a:r>
            <a:r>
              <a:rPr lang="fr-FR" dirty="0"/>
              <a:t>, i.e. </a:t>
            </a:r>
            <a:r>
              <a:rPr lang="fr-FR" dirty="0" err="1"/>
              <a:t>with</a:t>
            </a:r>
            <a:r>
              <a:rPr lang="fr-FR" dirty="0"/>
              <a:t> </a:t>
            </a:r>
            <a:r>
              <a:rPr lang="fr-FR" dirty="0" err="1"/>
              <a:t>adequate</a:t>
            </a:r>
            <a:r>
              <a:rPr lang="fr-FR" dirty="0"/>
              <a:t> </a:t>
            </a:r>
            <a:r>
              <a:rPr lang="fr-FR" b="1" i="1" dirty="0"/>
              <a:t>type</a:t>
            </a:r>
            <a:r>
              <a:rPr lang="fr-FR" i="1" dirty="0"/>
              <a:t> </a:t>
            </a:r>
            <a:r>
              <a:rPr lang="fr-FR" dirty="0"/>
              <a:t>and </a:t>
            </a:r>
            <a:r>
              <a:rPr lang="fr-FR" b="1" i="1" dirty="0" err="1"/>
              <a:t>shape</a:t>
            </a:r>
            <a:endParaRPr lang="fr-FR" b="1" i="1" dirty="0"/>
          </a:p>
          <a:p>
            <a:pPr marL="800100" lvl="1" indent="-342900">
              <a:buFont typeface="+mj-lt"/>
              <a:buAutoNum type="alphaLcPeriod"/>
            </a:pPr>
            <a:r>
              <a:rPr lang="fr-FR" dirty="0"/>
              <a:t>The </a:t>
            </a:r>
            <a:r>
              <a:rPr lang="fr-FR" dirty="0" err="1"/>
              <a:t>most</a:t>
            </a:r>
            <a:r>
              <a:rPr lang="fr-FR" dirty="0"/>
              <a:t> efficient </a:t>
            </a:r>
            <a:r>
              <a:rPr lang="fr-FR" dirty="0" err="1"/>
              <a:t>Models</a:t>
            </a:r>
            <a:r>
              <a:rPr lang="fr-FR" dirty="0"/>
              <a:t>, i.e. </a:t>
            </a:r>
            <a:r>
              <a:rPr lang="fr-FR" dirty="0" err="1"/>
              <a:t>with</a:t>
            </a:r>
            <a:r>
              <a:rPr lang="fr-FR" dirty="0"/>
              <a:t> </a:t>
            </a:r>
            <a:r>
              <a:rPr lang="fr-FR" dirty="0" err="1"/>
              <a:t>adequate</a:t>
            </a:r>
            <a:r>
              <a:rPr lang="fr-FR" dirty="0"/>
              <a:t> </a:t>
            </a:r>
            <a:r>
              <a:rPr lang="fr-FR" b="1" i="1" dirty="0" err="1"/>
              <a:t>sensitivity</a:t>
            </a:r>
            <a:endParaRPr lang="fr-FR" b="1" i="1" dirty="0"/>
          </a:p>
          <a:p>
            <a:pPr marL="800100" lvl="1" indent="-342900">
              <a:buFont typeface="+mj-lt"/>
              <a:buAutoNum type="alphaLcPeriod"/>
            </a:pPr>
            <a:r>
              <a:rPr lang="fr-FR" dirty="0"/>
              <a:t>The </a:t>
            </a:r>
            <a:r>
              <a:rPr lang="fr-FR" dirty="0" err="1"/>
              <a:t>most</a:t>
            </a:r>
            <a:r>
              <a:rPr lang="fr-FR" dirty="0"/>
              <a:t> relevant </a:t>
            </a:r>
            <a:r>
              <a:rPr lang="fr-FR" dirty="0" err="1"/>
              <a:t>Metrics</a:t>
            </a:r>
            <a:r>
              <a:rPr lang="fr-FR" dirty="0"/>
              <a:t>, i.e. </a:t>
            </a:r>
            <a:r>
              <a:rPr lang="fr-FR" dirty="0" err="1"/>
              <a:t>with</a:t>
            </a:r>
            <a:r>
              <a:rPr lang="fr-FR" dirty="0"/>
              <a:t> </a:t>
            </a:r>
            <a:r>
              <a:rPr lang="fr-FR" b="1" i="1" dirty="0" err="1"/>
              <a:t>meaningfull</a:t>
            </a:r>
            <a:r>
              <a:rPr lang="fr-FR" dirty="0"/>
              <a:t> </a:t>
            </a:r>
            <a:r>
              <a:rPr lang="fr-FR" dirty="0" err="1"/>
              <a:t>results</a:t>
            </a:r>
            <a:r>
              <a:rPr lang="fr-FR" dirty="0"/>
              <a:t> </a:t>
            </a:r>
          </a:p>
          <a:p>
            <a:pPr marL="400050">
              <a:buFont typeface="+mj-lt"/>
              <a:buAutoNum type="arabicPeriod"/>
            </a:pPr>
            <a:r>
              <a:rPr lang="fr-FR" dirty="0"/>
              <a:t>Once the « right » </a:t>
            </a:r>
            <a:r>
              <a:rPr lang="fr-FR" dirty="0" err="1"/>
              <a:t>approach</a:t>
            </a:r>
            <a:r>
              <a:rPr lang="fr-FR" dirty="0"/>
              <a:t> </a:t>
            </a:r>
            <a:r>
              <a:rPr lang="fr-FR" dirty="0" err="1"/>
              <a:t>is</a:t>
            </a:r>
            <a:r>
              <a:rPr lang="fr-FR" dirty="0"/>
              <a:t> </a:t>
            </a:r>
            <a:r>
              <a:rPr lang="fr-FR" dirty="0" err="1"/>
              <a:t>selected</a:t>
            </a:r>
            <a:r>
              <a:rPr lang="fr-FR" dirty="0"/>
              <a:t> : </a:t>
            </a:r>
            <a:r>
              <a:rPr lang="fr-FR" b="1" dirty="0"/>
              <a:t>how to </a:t>
            </a:r>
            <a:r>
              <a:rPr lang="fr-FR" b="1" dirty="0" err="1"/>
              <a:t>achieve</a:t>
            </a:r>
            <a:r>
              <a:rPr lang="fr-FR" b="1" dirty="0"/>
              <a:t> </a:t>
            </a:r>
            <a:r>
              <a:rPr lang="fr-FR" b="1" dirty="0" err="1"/>
              <a:t>Olist</a:t>
            </a:r>
            <a:r>
              <a:rPr lang="fr-FR" b="1" dirty="0"/>
              <a:t> business goals ?</a:t>
            </a:r>
          </a:p>
          <a:p>
            <a:pPr marL="857250" lvl="1" indent="-342900">
              <a:buFont typeface="+mj-lt"/>
              <a:buAutoNum type="alphaLcPeriod"/>
            </a:pPr>
            <a:r>
              <a:rPr lang="fr-FR" dirty="0" err="1"/>
              <a:t>Stability</a:t>
            </a:r>
            <a:endParaRPr lang="fr-FR" dirty="0"/>
          </a:p>
          <a:p>
            <a:pPr marL="857250" lvl="1" indent="-342900">
              <a:buFont typeface="+mj-lt"/>
              <a:buAutoNum type="alphaLcPeriod"/>
            </a:pPr>
            <a:r>
              <a:rPr lang="fr-FR" dirty="0" err="1"/>
              <a:t>Further</a:t>
            </a:r>
            <a:r>
              <a:rPr lang="fr-FR" dirty="0"/>
              <a:t> </a:t>
            </a:r>
            <a:r>
              <a:rPr lang="fr-FR" dirty="0" err="1"/>
              <a:t>proceedings</a:t>
            </a:r>
            <a:endParaRPr lang="fr-FR" dirty="0"/>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Tree>
    <p:extLst>
      <p:ext uri="{BB962C8B-B14F-4D97-AF65-F5344CB8AC3E}">
        <p14:creationId xmlns:p14="http://schemas.microsoft.com/office/powerpoint/2010/main" val="579157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410FCF-FA8C-4BA5-90F8-6B6999415508}"/>
              </a:ext>
            </a:extLst>
          </p:cNvPr>
          <p:cNvSpPr>
            <a:spLocks noGrp="1"/>
          </p:cNvSpPr>
          <p:nvPr>
            <p:ph type="title"/>
          </p:nvPr>
        </p:nvSpPr>
        <p:spPr/>
        <p:txBody>
          <a:bodyPr/>
          <a:lstStyle/>
          <a:p>
            <a:r>
              <a:rPr lang="fr-FR" dirty="0" err="1"/>
              <a:t>Learn</a:t>
            </a:r>
            <a:r>
              <a:rPr lang="fr-FR" dirty="0"/>
              <a:t> about Clients</a:t>
            </a:r>
            <a:endParaRPr lang="en-US" dirty="0"/>
          </a:p>
        </p:txBody>
      </p:sp>
      <p:sp>
        <p:nvSpPr>
          <p:cNvPr id="3" name="Espace réservé du contenu 2">
            <a:extLst>
              <a:ext uri="{FF2B5EF4-FFF2-40B4-BE49-F238E27FC236}">
                <a16:creationId xmlns:a16="http://schemas.microsoft.com/office/drawing/2014/main" id="{47F36B7E-10D4-4BA8-A6AF-6D59EE25F6F7}"/>
              </a:ext>
            </a:extLst>
          </p:cNvPr>
          <p:cNvSpPr>
            <a:spLocks noGrp="1"/>
          </p:cNvSpPr>
          <p:nvPr>
            <p:ph idx="1"/>
          </p:nvPr>
        </p:nvSpPr>
        <p:spPr>
          <a:xfrm>
            <a:off x="614526" y="2201663"/>
            <a:ext cx="10554574" cy="4527148"/>
          </a:xfrm>
        </p:spPr>
        <p:txBody>
          <a:bodyPr>
            <a:normAutofit fontScale="77500" lnSpcReduction="20000"/>
          </a:bodyPr>
          <a:lstStyle/>
          <a:p>
            <a:pPr marL="0" indent="0">
              <a:buNone/>
            </a:pPr>
            <a:r>
              <a:rPr lang="fr-FR" dirty="0"/>
              <a:t>« </a:t>
            </a:r>
            <a:r>
              <a:rPr lang="fr-FR" dirty="0" err="1"/>
              <a:t>naturally</a:t>
            </a:r>
            <a:r>
              <a:rPr lang="fr-FR" dirty="0"/>
              <a:t> » </a:t>
            </a:r>
            <a:r>
              <a:rPr lang="fr-FR" dirty="0" err="1"/>
              <a:t>correlated</a:t>
            </a:r>
            <a:r>
              <a:rPr lang="fr-FR" dirty="0"/>
              <a:t> </a:t>
            </a:r>
            <a:r>
              <a:rPr lang="fr-FR" dirty="0" err="1"/>
              <a:t>features</a:t>
            </a:r>
            <a:endParaRPr lang="fr-FR" dirty="0"/>
          </a:p>
          <a:p>
            <a:pPr marL="0" indent="0">
              <a:buNone/>
            </a:pPr>
            <a:r>
              <a:rPr lang="fr-FR" dirty="0" err="1"/>
              <a:t>Freight</a:t>
            </a:r>
            <a:r>
              <a:rPr lang="fr-FR" dirty="0"/>
              <a:t> value or percentage* versus </a:t>
            </a:r>
            <a:r>
              <a:rPr lang="fr-FR" dirty="0" err="1"/>
              <a:t>density</a:t>
            </a:r>
            <a:r>
              <a:rPr lang="fr-FR" dirty="0"/>
              <a:t>, </a:t>
            </a:r>
            <a:r>
              <a:rPr lang="fr-FR" dirty="0" err="1"/>
              <a:t>because</a:t>
            </a:r>
            <a:r>
              <a:rPr lang="fr-FR" dirty="0"/>
              <a:t> </a:t>
            </a:r>
            <a:r>
              <a:rPr lang="fr-FR" dirty="0" err="1"/>
              <a:t>freight</a:t>
            </a:r>
            <a:r>
              <a:rPr lang="fr-FR" dirty="0"/>
              <a:t> </a:t>
            </a:r>
            <a:r>
              <a:rPr lang="fr-FR" dirty="0" err="1"/>
              <a:t>cost</a:t>
            </a:r>
            <a:r>
              <a:rPr lang="fr-FR" dirty="0"/>
              <a:t> </a:t>
            </a:r>
            <a:r>
              <a:rPr lang="fr-FR" dirty="0" err="1"/>
              <a:t>is</a:t>
            </a:r>
            <a:r>
              <a:rPr lang="fr-FR" dirty="0"/>
              <a:t> </a:t>
            </a:r>
            <a:r>
              <a:rPr lang="fr-FR" dirty="0" err="1"/>
              <a:t>usually</a:t>
            </a:r>
            <a:r>
              <a:rPr lang="fr-FR" dirty="0"/>
              <a:t> </a:t>
            </a:r>
            <a:r>
              <a:rPr lang="fr-FR" dirty="0" err="1"/>
              <a:t>calculated</a:t>
            </a:r>
            <a:r>
              <a:rPr lang="fr-FR" dirty="0"/>
              <a:t> </a:t>
            </a:r>
            <a:r>
              <a:rPr lang="fr-FR" dirty="0" err="1"/>
              <a:t>with</a:t>
            </a:r>
            <a:r>
              <a:rPr lang="fr-FR" dirty="0"/>
              <a:t> </a:t>
            </a:r>
            <a:r>
              <a:rPr lang="fr-FR" dirty="0" err="1"/>
              <a:t>weight</a:t>
            </a:r>
            <a:r>
              <a:rPr lang="fr-FR" dirty="0"/>
              <a:t> and volume.</a:t>
            </a:r>
          </a:p>
          <a:p>
            <a:pPr marL="0" indent="0">
              <a:buNone/>
            </a:pPr>
            <a:r>
              <a:rPr lang="fr-FR" dirty="0" err="1"/>
              <a:t>Category</a:t>
            </a:r>
            <a:r>
              <a:rPr lang="fr-FR" dirty="0"/>
              <a:t> </a:t>
            </a:r>
            <a:r>
              <a:rPr lang="fr-FR" dirty="0" err="1"/>
              <a:t>typical</a:t>
            </a:r>
            <a:r>
              <a:rPr lang="fr-FR" dirty="0"/>
              <a:t> values : i.e. </a:t>
            </a:r>
            <a:r>
              <a:rPr lang="fr-FR" dirty="0" err="1"/>
              <a:t>Furnitures</a:t>
            </a:r>
            <a:r>
              <a:rPr lang="fr-FR" dirty="0"/>
              <a:t> are high vol. </a:t>
            </a:r>
            <a:r>
              <a:rPr lang="fr-FR" dirty="0" err="1"/>
              <a:t>products</a:t>
            </a:r>
            <a:r>
              <a:rPr lang="fr-FR" dirty="0"/>
              <a:t>, basic </a:t>
            </a:r>
            <a:r>
              <a:rPr lang="fr-FR" dirty="0" err="1"/>
              <a:t>goods</a:t>
            </a:r>
            <a:r>
              <a:rPr lang="fr-FR" dirty="0"/>
              <a:t> for </a:t>
            </a:r>
            <a:r>
              <a:rPr lang="fr-FR" dirty="0" err="1"/>
              <a:t>health</a:t>
            </a:r>
            <a:r>
              <a:rPr lang="fr-FR" dirty="0"/>
              <a:t> and </a:t>
            </a:r>
            <a:r>
              <a:rPr lang="fr-FR" dirty="0" err="1"/>
              <a:t>beautye</a:t>
            </a:r>
            <a:r>
              <a:rPr lang="fr-FR" dirty="0"/>
              <a:t> are not has </a:t>
            </a:r>
            <a:r>
              <a:rPr lang="fr-FR" dirty="0" err="1"/>
              <a:t>expensive</a:t>
            </a:r>
            <a:r>
              <a:rPr lang="fr-FR" dirty="0"/>
              <a:t> has </a:t>
            </a:r>
            <a:r>
              <a:rPr lang="fr-FR" dirty="0" err="1"/>
              <a:t>perfumery</a:t>
            </a:r>
            <a:r>
              <a:rPr lang="fr-FR" dirty="0"/>
              <a:t>, etc.</a:t>
            </a:r>
          </a:p>
          <a:p>
            <a:pPr marL="0" indent="0">
              <a:buNone/>
            </a:pPr>
            <a:endParaRPr lang="fr-FR" dirty="0"/>
          </a:p>
          <a:p>
            <a:pPr marL="0" indent="0">
              <a:buNone/>
            </a:pPr>
            <a:endParaRPr lang="fr-FR" dirty="0"/>
          </a:p>
          <a:p>
            <a:pPr marL="0" indent="0">
              <a:buNone/>
            </a:pPr>
            <a:endParaRPr lang="fr-FR" dirty="0"/>
          </a:p>
          <a:p>
            <a:pPr marL="0" indent="0">
              <a:buNone/>
            </a:pPr>
            <a:r>
              <a:rPr lang="fr-FR" dirty="0" err="1"/>
              <a:t>Customer’s</a:t>
            </a:r>
            <a:r>
              <a:rPr lang="fr-FR" dirty="0"/>
              <a:t> </a:t>
            </a:r>
            <a:r>
              <a:rPr lang="fr-FR" dirty="0" err="1"/>
              <a:t>behavior</a:t>
            </a:r>
            <a:r>
              <a:rPr lang="fr-FR" dirty="0"/>
              <a:t> </a:t>
            </a:r>
            <a:r>
              <a:rPr lang="fr-FR" dirty="0" err="1"/>
              <a:t>could</a:t>
            </a:r>
            <a:r>
              <a:rPr lang="fr-FR" dirty="0"/>
              <a:t> </a:t>
            </a:r>
            <a:r>
              <a:rPr lang="fr-FR" dirty="0" err="1"/>
              <a:t>offer</a:t>
            </a:r>
            <a:r>
              <a:rPr lang="fr-FR" dirty="0"/>
              <a:t> actions, </a:t>
            </a:r>
            <a:r>
              <a:rPr lang="fr-FR" dirty="0" err="1"/>
              <a:t>let’s</a:t>
            </a:r>
            <a:r>
              <a:rPr lang="fr-FR" dirty="0"/>
              <a:t> </a:t>
            </a:r>
            <a:r>
              <a:rPr lang="fr-FR" dirty="0" err="1"/>
              <a:t>try</a:t>
            </a:r>
            <a:r>
              <a:rPr lang="fr-FR" dirty="0"/>
              <a:t> to </a:t>
            </a:r>
            <a:r>
              <a:rPr lang="fr-FR" dirty="0" err="1"/>
              <a:t>see</a:t>
            </a:r>
            <a:r>
              <a:rPr lang="fr-FR" dirty="0"/>
              <a:t> </a:t>
            </a:r>
            <a:r>
              <a:rPr lang="fr-FR" dirty="0" err="1"/>
              <a:t>which</a:t>
            </a:r>
            <a:r>
              <a:rPr lang="fr-FR" dirty="0"/>
              <a:t> actions </a:t>
            </a:r>
            <a:r>
              <a:rPr lang="fr-FR" dirty="0" err="1"/>
              <a:t>could</a:t>
            </a:r>
            <a:r>
              <a:rPr lang="fr-FR" dirty="0"/>
              <a:t> </a:t>
            </a:r>
            <a:r>
              <a:rPr lang="fr-FR" dirty="0" err="1"/>
              <a:t>increase</a:t>
            </a:r>
            <a:r>
              <a:rPr lang="fr-FR" dirty="0"/>
              <a:t> the </a:t>
            </a:r>
            <a:r>
              <a:rPr lang="fr-FR" dirty="0" err="1"/>
              <a:t>selling</a:t>
            </a:r>
            <a:r>
              <a:rPr lang="fr-FR" dirty="0"/>
              <a:t> power </a:t>
            </a:r>
            <a:r>
              <a:rPr lang="fr-FR" dirty="0" err="1"/>
              <a:t>through</a:t>
            </a:r>
            <a:r>
              <a:rPr lang="fr-FR" dirty="0"/>
              <a:t> </a:t>
            </a:r>
            <a:r>
              <a:rPr lang="fr-FR" dirty="0" err="1"/>
              <a:t>Olist</a:t>
            </a:r>
            <a:r>
              <a:rPr lang="fr-FR" dirty="0"/>
              <a:t>.</a:t>
            </a:r>
          </a:p>
          <a:p>
            <a:pPr marL="0" indent="0">
              <a:buNone/>
            </a:pPr>
            <a:endParaRPr lang="fr-FR" dirty="0"/>
          </a:p>
          <a:p>
            <a:pPr marL="0" indent="0">
              <a:buNone/>
            </a:pPr>
            <a:r>
              <a:rPr lang="en-US" dirty="0"/>
              <a:t>Total price is not that easy to handle by </a:t>
            </a:r>
            <a:r>
              <a:rPr lang="en-US" dirty="0" err="1"/>
              <a:t>Olist</a:t>
            </a:r>
            <a:r>
              <a:rPr lang="en-US" dirty="0"/>
              <a:t>, but a “charm pricing” strategy is affordable and could be assessed to be applied to most relevant products in order to increase the sales performance.</a:t>
            </a:r>
          </a:p>
          <a:p>
            <a:pPr marL="0" indent="0">
              <a:buNone/>
            </a:pPr>
            <a:endParaRPr lang="en-US" dirty="0"/>
          </a:p>
          <a:p>
            <a:pPr marL="0" indent="0">
              <a:buNone/>
            </a:pPr>
            <a:r>
              <a:rPr lang="en-US" dirty="0"/>
              <a:t>Get a better knowledge of what kind of customers is about to by a product at what time is another valuable intel : for categories recommendation such as kart and additional item. </a:t>
            </a:r>
          </a:p>
          <a:p>
            <a:pPr marL="0" indent="0">
              <a:buNone/>
            </a:pPr>
            <a:endParaRPr lang="en-US" dirty="0"/>
          </a:p>
          <a:p>
            <a:pPr marL="0" indent="0">
              <a:buNone/>
            </a:pPr>
            <a:r>
              <a:rPr lang="en-US" dirty="0"/>
              <a:t>Customer’s </a:t>
            </a:r>
            <a:r>
              <a:rPr lang="en-US" dirty="0" err="1"/>
              <a:t>behaviour</a:t>
            </a:r>
            <a:r>
              <a:rPr lang="en-US" dirty="0"/>
              <a:t> can as well be determined by the product review, and this could also affect its own review score, if correlated each other.</a:t>
            </a:r>
          </a:p>
        </p:txBody>
      </p:sp>
    </p:spTree>
    <p:extLst>
      <p:ext uri="{BB962C8B-B14F-4D97-AF65-F5344CB8AC3E}">
        <p14:creationId xmlns:p14="http://schemas.microsoft.com/office/powerpoint/2010/main" val="31575514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4FBCB3-9A79-4E62-8456-2142CD0ED041}"/>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F9E2DAEB-1242-4956-9372-4F5CB1D07D37}"/>
              </a:ext>
            </a:extLst>
          </p:cNvPr>
          <p:cNvSpPr>
            <a:spLocks noGrp="1"/>
          </p:cNvSpPr>
          <p:nvPr>
            <p:ph idx="1"/>
          </p:nvPr>
        </p:nvSpPr>
        <p:spPr>
          <a:xfrm>
            <a:off x="348195" y="2031325"/>
            <a:ext cx="10554574" cy="4635713"/>
          </a:xfrm>
        </p:spPr>
        <p:txBody>
          <a:bodyPr>
            <a:normAutofit fontScale="47500" lnSpcReduction="20000"/>
          </a:bodyPr>
          <a:lstStyle/>
          <a:p>
            <a:endParaRPr lang="en-US" dirty="0"/>
          </a:p>
          <a:p>
            <a:r>
              <a:rPr lang="en-US" dirty="0"/>
              <a:t>From Payments-Centric</a:t>
            </a:r>
          </a:p>
          <a:p>
            <a:pPr lvl="1"/>
            <a:r>
              <a:rPr lang="fr-FR" dirty="0"/>
              <a:t>A </a:t>
            </a:r>
            <a:r>
              <a:rPr lang="fr-FR" dirty="0" err="1"/>
              <a:t>customer</a:t>
            </a:r>
            <a:r>
              <a:rPr lang="fr-FR" dirty="0"/>
              <a:t> can </a:t>
            </a:r>
            <a:r>
              <a:rPr lang="fr-FR" dirty="0" err="1"/>
              <a:t>already</a:t>
            </a:r>
            <a:r>
              <a:rPr lang="fr-FR" dirty="0"/>
              <a:t> select the </a:t>
            </a:r>
            <a:r>
              <a:rPr lang="fr-FR" dirty="0" err="1"/>
              <a:t>payment</a:t>
            </a:r>
            <a:r>
              <a:rPr lang="fr-FR" dirty="0"/>
              <a:t> </a:t>
            </a:r>
            <a:r>
              <a:rPr lang="fr-FR" dirty="0" err="1"/>
              <a:t>means</a:t>
            </a:r>
            <a:r>
              <a:rPr lang="fr-FR" dirty="0"/>
              <a:t> and </a:t>
            </a:r>
            <a:r>
              <a:rPr lang="fr-FR" dirty="0" err="1"/>
              <a:t>its</a:t>
            </a:r>
            <a:r>
              <a:rPr lang="fr-FR" dirty="0"/>
              <a:t> </a:t>
            </a:r>
            <a:r>
              <a:rPr lang="fr-FR" dirty="0" err="1"/>
              <a:t>potential</a:t>
            </a:r>
            <a:r>
              <a:rPr lang="fr-FR" dirty="0"/>
              <a:t> </a:t>
            </a:r>
            <a:r>
              <a:rPr lang="fr-FR" dirty="0" err="1"/>
              <a:t>installements</a:t>
            </a:r>
            <a:r>
              <a:rPr lang="fr-FR" dirty="0"/>
              <a:t>, </a:t>
            </a:r>
            <a:r>
              <a:rPr lang="fr-FR" dirty="0" err="1"/>
              <a:t>although</a:t>
            </a:r>
            <a:r>
              <a:rPr lang="fr-FR" dirty="0"/>
              <a:t> </a:t>
            </a:r>
            <a:r>
              <a:rPr lang="fr-FR" dirty="0" err="1"/>
              <a:t>this</a:t>
            </a:r>
            <a:r>
              <a:rPr lang="fr-FR" dirty="0"/>
              <a:t> </a:t>
            </a:r>
            <a:r>
              <a:rPr lang="fr-FR" dirty="0" err="1"/>
              <a:t>reveal</a:t>
            </a:r>
            <a:r>
              <a:rPr lang="fr-FR" dirty="0"/>
              <a:t> the </a:t>
            </a:r>
            <a:r>
              <a:rPr lang="fr-FR" dirty="0" err="1"/>
              <a:t>purchase</a:t>
            </a:r>
            <a:r>
              <a:rPr lang="fr-FR" dirty="0"/>
              <a:t> </a:t>
            </a:r>
            <a:r>
              <a:rPr lang="fr-FR" dirty="0" err="1"/>
              <a:t>behavior</a:t>
            </a:r>
            <a:r>
              <a:rPr lang="fr-FR" dirty="0"/>
              <a:t>,</a:t>
            </a:r>
          </a:p>
          <a:p>
            <a:pPr lvl="1"/>
            <a:r>
              <a:rPr lang="fr-FR" dirty="0" err="1"/>
              <a:t>We</a:t>
            </a:r>
            <a:r>
              <a:rPr lang="fr-FR" dirty="0"/>
              <a:t> </a:t>
            </a:r>
            <a:r>
              <a:rPr lang="fr-FR" dirty="0" err="1"/>
              <a:t>could</a:t>
            </a:r>
            <a:r>
              <a:rPr lang="fr-FR" dirty="0"/>
              <a:t> </a:t>
            </a:r>
            <a:r>
              <a:rPr lang="fr-FR" dirty="0" err="1"/>
              <a:t>try</a:t>
            </a:r>
            <a:r>
              <a:rPr lang="fr-FR" dirty="0"/>
              <a:t> to </a:t>
            </a:r>
            <a:r>
              <a:rPr lang="fr-FR" dirty="0" err="1"/>
              <a:t>improve</a:t>
            </a:r>
            <a:r>
              <a:rPr lang="fr-FR" dirty="0"/>
              <a:t> sales or </a:t>
            </a:r>
            <a:r>
              <a:rPr lang="fr-FR" dirty="0" err="1"/>
              <a:t>favor</a:t>
            </a:r>
            <a:r>
              <a:rPr lang="fr-FR" dirty="0"/>
              <a:t> </a:t>
            </a:r>
            <a:r>
              <a:rPr lang="fr-FR" dirty="0" err="1"/>
              <a:t>highest</a:t>
            </a:r>
            <a:r>
              <a:rPr lang="fr-FR" dirty="0"/>
              <a:t> </a:t>
            </a:r>
            <a:r>
              <a:rPr lang="fr-FR" dirty="0" err="1"/>
              <a:t>expenses</a:t>
            </a:r>
            <a:r>
              <a:rPr lang="fr-FR" dirty="0"/>
              <a:t> for </a:t>
            </a:r>
            <a:r>
              <a:rPr lang="fr-FR" dirty="0" err="1"/>
              <a:t>customers</a:t>
            </a:r>
            <a:r>
              <a:rPr lang="fr-FR" dirty="0"/>
              <a:t>, by </a:t>
            </a:r>
            <a:r>
              <a:rPr lang="fr-FR" dirty="0" err="1"/>
              <a:t>analysing</a:t>
            </a:r>
            <a:r>
              <a:rPr lang="fr-FR" dirty="0"/>
              <a:t> </a:t>
            </a:r>
            <a:r>
              <a:rPr lang="fr-FR" dirty="0" err="1"/>
              <a:t>payment</a:t>
            </a:r>
            <a:r>
              <a:rPr lang="fr-FR" dirty="0"/>
              <a:t> total. </a:t>
            </a:r>
            <a:endParaRPr lang="en-US" dirty="0"/>
          </a:p>
          <a:p>
            <a:r>
              <a:rPr lang="en-US" dirty="0"/>
              <a:t>From Products/Items-Centric</a:t>
            </a:r>
          </a:p>
          <a:p>
            <a:pPr lvl="1"/>
            <a:r>
              <a:rPr lang="en-US" dirty="0"/>
              <a:t>Product sales comparisons based on their detailed descriptions would be valuable to take actions to enhance seller’s products database.</a:t>
            </a:r>
          </a:p>
          <a:p>
            <a:pPr lvl="1"/>
            <a:r>
              <a:rPr lang="en-US" dirty="0"/>
              <a:t>Charm pricing could affect Customer behavior.</a:t>
            </a:r>
          </a:p>
          <a:p>
            <a:pPr lvl="1"/>
            <a:r>
              <a:rPr lang="fr-FR" dirty="0" err="1"/>
              <a:t>Freight</a:t>
            </a:r>
            <a:r>
              <a:rPr lang="fr-FR" dirty="0"/>
              <a:t> value </a:t>
            </a:r>
            <a:r>
              <a:rPr lang="fr-FR" dirty="0" err="1"/>
              <a:t>beeing</a:t>
            </a:r>
            <a:r>
              <a:rPr lang="fr-FR" dirty="0"/>
              <a:t> </a:t>
            </a:r>
            <a:r>
              <a:rPr lang="fr-FR" dirty="0" err="1"/>
              <a:t>usually</a:t>
            </a:r>
            <a:r>
              <a:rPr lang="fr-FR" dirty="0"/>
              <a:t> </a:t>
            </a:r>
            <a:r>
              <a:rPr lang="fr-FR" dirty="0" err="1"/>
              <a:t>determined</a:t>
            </a:r>
            <a:r>
              <a:rPr lang="fr-FR" dirty="0"/>
              <a:t> by </a:t>
            </a:r>
            <a:r>
              <a:rPr lang="fr-FR" dirty="0" err="1"/>
              <a:t>product</a:t>
            </a:r>
            <a:r>
              <a:rPr lang="fr-FR" dirty="0"/>
              <a:t> </a:t>
            </a:r>
            <a:r>
              <a:rPr lang="fr-FR" dirty="0" err="1"/>
              <a:t>Weight</a:t>
            </a:r>
            <a:r>
              <a:rPr lang="fr-FR" dirty="0"/>
              <a:t> and Volume, </a:t>
            </a:r>
            <a:r>
              <a:rPr lang="fr-FR" dirty="0" err="1"/>
              <a:t>those</a:t>
            </a:r>
            <a:r>
              <a:rPr lang="fr-FR" dirty="0"/>
              <a:t> </a:t>
            </a:r>
            <a:r>
              <a:rPr lang="fr-FR" dirty="0" err="1"/>
              <a:t>features</a:t>
            </a:r>
            <a:r>
              <a:rPr lang="fr-FR" dirty="0"/>
              <a:t> </a:t>
            </a:r>
            <a:r>
              <a:rPr lang="fr-FR" dirty="0" err="1"/>
              <a:t>may</a:t>
            </a:r>
            <a:r>
              <a:rPr lang="fr-FR" dirty="0"/>
              <a:t> have an </a:t>
            </a:r>
            <a:r>
              <a:rPr lang="fr-FR" dirty="0" err="1"/>
              <a:t>hidden</a:t>
            </a:r>
            <a:r>
              <a:rPr lang="fr-FR" dirty="0"/>
              <a:t> impact on </a:t>
            </a:r>
            <a:r>
              <a:rPr lang="fr-FR" dirty="0" err="1"/>
              <a:t>Customer’s</a:t>
            </a:r>
            <a:r>
              <a:rPr lang="fr-FR" dirty="0"/>
              <a:t> </a:t>
            </a:r>
            <a:r>
              <a:rPr lang="fr-FR" dirty="0" err="1"/>
              <a:t>behavior</a:t>
            </a:r>
            <a:r>
              <a:rPr lang="fr-FR" dirty="0"/>
              <a:t>  </a:t>
            </a:r>
          </a:p>
          <a:p>
            <a:r>
              <a:rPr lang="en-US" dirty="0"/>
              <a:t>From </a:t>
            </a:r>
            <a:r>
              <a:rPr lang="en-US" dirty="0" err="1"/>
              <a:t>Geoloc</a:t>
            </a:r>
            <a:r>
              <a:rPr lang="en-US" dirty="0"/>
              <a:t>-Centric:</a:t>
            </a:r>
          </a:p>
          <a:p>
            <a:pPr lvl="1"/>
            <a:r>
              <a:rPr lang="en-US" dirty="0"/>
              <a:t>A marketplace offers a virtualization of Seller-Customer relations, a deeper look on this hidden aspect and its impact to the customer behavior could be valuable to understand how the real </a:t>
            </a:r>
            <a:r>
              <a:rPr lang="en-US" dirty="0" err="1"/>
              <a:t>cust</a:t>
            </a:r>
            <a:r>
              <a:rPr lang="en-US" dirty="0"/>
              <a:t>-seller distance influence the sales.</a:t>
            </a:r>
          </a:p>
          <a:p>
            <a:r>
              <a:rPr lang="en-US" dirty="0"/>
              <a:t>From Order-Centric</a:t>
            </a:r>
          </a:p>
          <a:p>
            <a:pPr lvl="1"/>
            <a:r>
              <a:rPr lang="en-US" dirty="0" err="1"/>
              <a:t>delivery_vs_estimated</a:t>
            </a:r>
            <a:r>
              <a:rPr lang="en-US" dirty="0"/>
              <a:t> would be valuable to remedy unsatisfaction consequences, and its consequence on Review scores.</a:t>
            </a:r>
          </a:p>
          <a:p>
            <a:r>
              <a:rPr lang="en-US" dirty="0"/>
              <a:t>From Review-Centric</a:t>
            </a:r>
          </a:p>
          <a:p>
            <a:pPr lvl="1"/>
            <a:r>
              <a:rPr lang="en-US" dirty="0"/>
              <a:t>Is the review score given by the customer correlated with the average score? Does the score affects the sales of a product?</a:t>
            </a:r>
          </a:p>
          <a:p>
            <a:pPr lvl="1"/>
            <a:r>
              <a:rPr lang="en-US" dirty="0"/>
              <a:t>Client review would be valuable to remedy unsatisfaction consequences. Does the client follow the crowd?</a:t>
            </a:r>
          </a:p>
          <a:p>
            <a:r>
              <a:rPr lang="fr-FR" dirty="0"/>
              <a:t>Customer-</a:t>
            </a:r>
            <a:r>
              <a:rPr lang="fr-FR" dirty="0" err="1"/>
              <a:t>Centric</a:t>
            </a:r>
            <a:r>
              <a:rPr lang="fr-FR" dirty="0"/>
              <a:t> </a:t>
            </a:r>
            <a:r>
              <a:rPr lang="fr-FR" dirty="0" err="1"/>
              <a:t>selection</a:t>
            </a:r>
            <a:r>
              <a:rPr lang="fr-FR" dirty="0"/>
              <a:t> :</a:t>
            </a:r>
          </a:p>
          <a:p>
            <a:pPr marL="457200" lvl="1" indent="0">
              <a:buNone/>
            </a:pPr>
            <a:r>
              <a:rPr lang="fr-FR" dirty="0"/>
              <a:t>	</a:t>
            </a:r>
            <a:r>
              <a:rPr lang="fr-FR" dirty="0" err="1"/>
              <a:t>Payment</a:t>
            </a:r>
            <a:r>
              <a:rPr lang="fr-FR" dirty="0"/>
              <a:t> Total</a:t>
            </a:r>
          </a:p>
          <a:p>
            <a:pPr marL="457200" lvl="1" indent="0">
              <a:buNone/>
            </a:pPr>
            <a:r>
              <a:rPr lang="fr-FR" dirty="0"/>
              <a:t>	</a:t>
            </a:r>
            <a:r>
              <a:rPr lang="fr-FR" dirty="0" err="1"/>
              <a:t>Freight</a:t>
            </a:r>
            <a:r>
              <a:rPr lang="fr-FR" dirty="0"/>
              <a:t> Percentage</a:t>
            </a:r>
          </a:p>
          <a:p>
            <a:pPr marL="457200" lvl="1" indent="0">
              <a:buNone/>
            </a:pPr>
            <a:r>
              <a:rPr lang="fr-FR" dirty="0"/>
              <a:t>	Customer – Seller Distance</a:t>
            </a:r>
          </a:p>
          <a:p>
            <a:pPr marL="457200" lvl="1" indent="0">
              <a:buNone/>
            </a:pPr>
            <a:r>
              <a:rPr lang="fr-FR" dirty="0"/>
              <a:t>	</a:t>
            </a:r>
            <a:r>
              <a:rPr lang="fr-FR" dirty="0" err="1"/>
              <a:t>Charm</a:t>
            </a:r>
            <a:r>
              <a:rPr lang="fr-FR" dirty="0"/>
              <a:t> Price</a:t>
            </a:r>
          </a:p>
          <a:p>
            <a:pPr marL="457200" lvl="1" indent="0">
              <a:buNone/>
            </a:pPr>
            <a:r>
              <a:rPr lang="fr-FR" dirty="0"/>
              <a:t>	</a:t>
            </a:r>
            <a:r>
              <a:rPr lang="fr-FR" dirty="0" err="1"/>
              <a:t>Review</a:t>
            </a:r>
            <a:r>
              <a:rPr lang="fr-FR" dirty="0"/>
              <a:t> Score Gap</a:t>
            </a:r>
          </a:p>
          <a:p>
            <a:pPr marL="457200" lvl="1" indent="0">
              <a:buNone/>
            </a:pPr>
            <a:r>
              <a:rPr lang="fr-FR" dirty="0"/>
              <a:t>If </a:t>
            </a:r>
            <a:r>
              <a:rPr lang="fr-FR" dirty="0" err="1"/>
              <a:t>we</a:t>
            </a:r>
            <a:r>
              <a:rPr lang="fr-FR" dirty="0"/>
              <a:t> </a:t>
            </a:r>
            <a:r>
              <a:rPr lang="fr-FR" dirty="0" err="1"/>
              <a:t>want</a:t>
            </a:r>
            <a:r>
              <a:rPr lang="fr-FR" dirty="0"/>
              <a:t> to </a:t>
            </a:r>
            <a:r>
              <a:rPr lang="fr-FR" dirty="0" err="1"/>
              <a:t>get</a:t>
            </a:r>
            <a:r>
              <a:rPr lang="fr-FR" dirty="0"/>
              <a:t> to new </a:t>
            </a:r>
            <a:r>
              <a:rPr lang="fr-FR" dirty="0" err="1"/>
              <a:t>customers</a:t>
            </a:r>
            <a:r>
              <a:rPr lang="fr-FR" dirty="0"/>
              <a:t>, an </a:t>
            </a:r>
            <a:r>
              <a:rPr lang="fr-FR" dirty="0" err="1"/>
              <a:t>idea</a:t>
            </a:r>
            <a:r>
              <a:rPr lang="fr-FR" dirty="0"/>
              <a:t> </a:t>
            </a:r>
            <a:r>
              <a:rPr lang="fr-FR" dirty="0" err="1"/>
              <a:t>is</a:t>
            </a:r>
            <a:r>
              <a:rPr lang="fr-FR" dirty="0"/>
              <a:t> to </a:t>
            </a:r>
            <a:r>
              <a:rPr lang="fr-FR" dirty="0" err="1"/>
              <a:t>get</a:t>
            </a:r>
            <a:r>
              <a:rPr lang="fr-FR" dirty="0"/>
              <a:t> a </a:t>
            </a:r>
            <a:r>
              <a:rPr lang="fr-FR" dirty="0" err="1"/>
              <a:t>picture</a:t>
            </a:r>
            <a:r>
              <a:rPr lang="fr-FR" dirty="0"/>
              <a:t> of </a:t>
            </a:r>
            <a:r>
              <a:rPr lang="fr-FR" dirty="0" err="1"/>
              <a:t>When</a:t>
            </a:r>
            <a:r>
              <a:rPr lang="fr-FR" dirty="0"/>
              <a:t> and </a:t>
            </a:r>
            <a:r>
              <a:rPr lang="fr-FR" dirty="0" err="1"/>
              <a:t>What</a:t>
            </a:r>
            <a:r>
              <a:rPr lang="fr-FR" dirty="0"/>
              <a:t> </a:t>
            </a:r>
            <a:r>
              <a:rPr lang="fr-FR" dirty="0" err="1"/>
              <a:t>they</a:t>
            </a:r>
            <a:r>
              <a:rPr lang="fr-FR" dirty="0"/>
              <a:t> </a:t>
            </a:r>
            <a:r>
              <a:rPr lang="fr-FR" dirty="0" err="1"/>
              <a:t>buy</a:t>
            </a:r>
            <a:r>
              <a:rPr lang="fr-FR" dirty="0"/>
              <a:t>, by </a:t>
            </a:r>
            <a:r>
              <a:rPr lang="fr-FR" dirty="0" err="1"/>
              <a:t>catching</a:t>
            </a:r>
            <a:r>
              <a:rPr lang="fr-FR" dirty="0"/>
              <a:t> </a:t>
            </a:r>
            <a:r>
              <a:rPr lang="fr-FR" dirty="0" err="1"/>
              <a:t>their</a:t>
            </a:r>
            <a:r>
              <a:rPr lang="fr-FR" dirty="0"/>
              <a:t> favorite Time </a:t>
            </a:r>
            <a:r>
              <a:rPr lang="fr-FR" dirty="0" err="1"/>
              <a:t>Purchase</a:t>
            </a:r>
            <a:r>
              <a:rPr lang="fr-FR" dirty="0"/>
              <a:t> Zone and Product </a:t>
            </a:r>
            <a:r>
              <a:rPr lang="fr-FR" dirty="0" err="1"/>
              <a:t>Category</a:t>
            </a:r>
            <a:r>
              <a:rPr lang="fr-FR" dirty="0"/>
              <a:t>.</a:t>
            </a:r>
          </a:p>
          <a:p>
            <a:pPr marL="457200" lvl="1" indent="0">
              <a:buNone/>
            </a:pPr>
            <a:endParaRPr lang="fr-FR" dirty="0"/>
          </a:p>
        </p:txBody>
      </p:sp>
      <p:sp>
        <p:nvSpPr>
          <p:cNvPr id="4" name="Rectangle 3">
            <a:extLst>
              <a:ext uri="{FF2B5EF4-FFF2-40B4-BE49-F238E27FC236}">
                <a16:creationId xmlns:a16="http://schemas.microsoft.com/office/drawing/2014/main" id="{599F264F-9CA4-40CB-984D-616F5C606BF2}"/>
              </a:ext>
            </a:extLst>
          </p:cNvPr>
          <p:cNvSpPr/>
          <p:nvPr/>
        </p:nvSpPr>
        <p:spPr>
          <a:xfrm>
            <a:off x="8646849" y="1115809"/>
            <a:ext cx="3417903" cy="2031325"/>
          </a:xfrm>
          <a:prstGeom prst="rect">
            <a:avLst/>
          </a:prstGeom>
        </p:spPr>
        <p:txBody>
          <a:bodyPr wrap="square">
            <a:spAutoFit/>
          </a:bodyPr>
          <a:lstStyle/>
          <a:p>
            <a:r>
              <a:rPr lang="fr-FR" dirty="0"/>
              <a:t>* Customer </a:t>
            </a:r>
            <a:r>
              <a:rPr lang="fr-FR" dirty="0" err="1"/>
              <a:t>shall</a:t>
            </a:r>
            <a:r>
              <a:rPr lang="fr-FR" dirty="0"/>
              <a:t> </a:t>
            </a:r>
            <a:r>
              <a:rPr lang="fr-FR" dirty="0" err="1"/>
              <a:t>surely</a:t>
            </a:r>
            <a:r>
              <a:rPr lang="fr-FR" dirty="0"/>
              <a:t> not </a:t>
            </a:r>
            <a:r>
              <a:rPr lang="fr-FR" dirty="0" err="1"/>
              <a:t>pay</a:t>
            </a:r>
            <a:r>
              <a:rPr lang="fr-FR" dirty="0"/>
              <a:t> </a:t>
            </a:r>
            <a:r>
              <a:rPr lang="fr-FR" dirty="0" err="1"/>
              <a:t>delivery</a:t>
            </a:r>
            <a:r>
              <a:rPr lang="fr-FR" dirty="0"/>
              <a:t> </a:t>
            </a:r>
            <a:r>
              <a:rPr lang="fr-FR" dirty="0" err="1"/>
              <a:t>costs</a:t>
            </a:r>
            <a:r>
              <a:rPr lang="fr-FR" dirty="0"/>
              <a:t> for </a:t>
            </a:r>
            <a:r>
              <a:rPr lang="fr-FR" dirty="0" err="1"/>
              <a:t>any</a:t>
            </a:r>
            <a:r>
              <a:rPr lang="fr-FR" dirty="0"/>
              <a:t> items of </a:t>
            </a:r>
            <a:r>
              <a:rPr lang="fr-FR" dirty="0" err="1"/>
              <a:t>its</a:t>
            </a:r>
            <a:r>
              <a:rPr lang="fr-FR" dirty="0"/>
              <a:t> </a:t>
            </a:r>
            <a:r>
              <a:rPr lang="fr-FR" dirty="0" err="1"/>
              <a:t>order</a:t>
            </a:r>
            <a:r>
              <a:rPr lang="fr-FR" dirty="0"/>
              <a:t> and </a:t>
            </a:r>
            <a:r>
              <a:rPr lang="fr-FR" dirty="0" err="1"/>
              <a:t>we</a:t>
            </a:r>
            <a:r>
              <a:rPr lang="fr-FR" dirty="0"/>
              <a:t> assume </a:t>
            </a:r>
            <a:r>
              <a:rPr lang="fr-FR" dirty="0" err="1"/>
              <a:t>that</a:t>
            </a:r>
            <a:r>
              <a:rPr lang="fr-FR" dirty="0"/>
              <a:t> for a </a:t>
            </a:r>
            <a:r>
              <a:rPr lang="fr-FR" dirty="0" err="1"/>
              <a:t>given</a:t>
            </a:r>
            <a:r>
              <a:rPr lang="fr-FR" dirty="0"/>
              <a:t> </a:t>
            </a:r>
            <a:r>
              <a:rPr lang="fr-FR" dirty="0" err="1"/>
              <a:t>price</a:t>
            </a:r>
            <a:r>
              <a:rPr lang="fr-FR" dirty="0"/>
              <a:t>, the </a:t>
            </a:r>
            <a:r>
              <a:rPr lang="fr-FR" dirty="0" err="1"/>
              <a:t>costs</a:t>
            </a:r>
            <a:r>
              <a:rPr lang="fr-FR" dirty="0"/>
              <a:t> are </a:t>
            </a:r>
            <a:r>
              <a:rPr lang="fr-FR" dirty="0" err="1"/>
              <a:t>adjusted</a:t>
            </a:r>
            <a:r>
              <a:rPr lang="fr-FR" dirty="0"/>
              <a:t> in case of far distance </a:t>
            </a:r>
            <a:r>
              <a:rPr lang="fr-FR" dirty="0" err="1"/>
              <a:t>delivery</a:t>
            </a:r>
            <a:r>
              <a:rPr lang="fr-FR" dirty="0"/>
              <a:t>.</a:t>
            </a:r>
          </a:p>
        </p:txBody>
      </p:sp>
    </p:spTree>
    <p:extLst>
      <p:ext uri="{BB962C8B-B14F-4D97-AF65-F5344CB8AC3E}">
        <p14:creationId xmlns:p14="http://schemas.microsoft.com/office/powerpoint/2010/main" val="5108022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1BE5DB-DF24-480C-BCFE-2B4654DF747E}"/>
              </a:ext>
            </a:extLst>
          </p:cNvPr>
          <p:cNvSpPr>
            <a:spLocks noGrp="1"/>
          </p:cNvSpPr>
          <p:nvPr>
            <p:ph type="title"/>
          </p:nvPr>
        </p:nvSpPr>
        <p:spPr/>
        <p:txBody>
          <a:bodyPr/>
          <a:lstStyle/>
          <a:p>
            <a:endParaRPr lang="en-US" dirty="0"/>
          </a:p>
        </p:txBody>
      </p:sp>
      <p:sp>
        <p:nvSpPr>
          <p:cNvPr id="3" name="Espace réservé du contenu 2">
            <a:extLst>
              <a:ext uri="{FF2B5EF4-FFF2-40B4-BE49-F238E27FC236}">
                <a16:creationId xmlns:a16="http://schemas.microsoft.com/office/drawing/2014/main" id="{7BDA39DC-9EEA-4850-A1E9-D7C1E9003EB4}"/>
              </a:ext>
            </a:extLst>
          </p:cNvPr>
          <p:cNvSpPr>
            <a:spLocks noGrp="1"/>
          </p:cNvSpPr>
          <p:nvPr>
            <p:ph idx="1"/>
          </p:nvPr>
        </p:nvSpPr>
        <p:spPr>
          <a:xfrm>
            <a:off x="1290357" y="-3737561"/>
            <a:ext cx="10554574" cy="3636511"/>
          </a:xfrm>
        </p:spPr>
        <p:txBody>
          <a:bodyPr/>
          <a:lstStyle/>
          <a:p>
            <a:r>
              <a:rPr lang="en-US" dirty="0" err="1"/>
              <a:t>davies_bouldin_score</a:t>
            </a:r>
            <a:r>
              <a:rPr lang="en-US" dirty="0"/>
              <a:t> : 0.8377774761211887</a:t>
            </a:r>
          </a:p>
        </p:txBody>
      </p:sp>
      <p:pic>
        <p:nvPicPr>
          <p:cNvPr id="4" name="Image 3">
            <a:extLst>
              <a:ext uri="{FF2B5EF4-FFF2-40B4-BE49-F238E27FC236}">
                <a16:creationId xmlns:a16="http://schemas.microsoft.com/office/drawing/2014/main" id="{36618DA7-AD4D-4EE7-A39D-B0393FBEC33D}"/>
              </a:ext>
            </a:extLst>
          </p:cNvPr>
          <p:cNvPicPr>
            <a:picLocks noChangeAspect="1"/>
          </p:cNvPicPr>
          <p:nvPr/>
        </p:nvPicPr>
        <p:blipFill>
          <a:blip r:embed="rId2"/>
          <a:stretch>
            <a:fillRect/>
          </a:stretch>
        </p:blipFill>
        <p:spPr>
          <a:xfrm>
            <a:off x="1897392" y="2016772"/>
            <a:ext cx="3663934" cy="3223461"/>
          </a:xfrm>
          <a:prstGeom prst="rect">
            <a:avLst/>
          </a:prstGeom>
        </p:spPr>
      </p:pic>
      <p:pic>
        <p:nvPicPr>
          <p:cNvPr id="5" name="Image 4">
            <a:extLst>
              <a:ext uri="{FF2B5EF4-FFF2-40B4-BE49-F238E27FC236}">
                <a16:creationId xmlns:a16="http://schemas.microsoft.com/office/drawing/2014/main" id="{FB23DB91-F5D8-41B2-8AED-5EA74758706E}"/>
              </a:ext>
            </a:extLst>
          </p:cNvPr>
          <p:cNvPicPr>
            <a:picLocks noChangeAspect="1"/>
          </p:cNvPicPr>
          <p:nvPr/>
        </p:nvPicPr>
        <p:blipFill>
          <a:blip r:embed="rId3"/>
          <a:stretch>
            <a:fillRect/>
          </a:stretch>
        </p:blipFill>
        <p:spPr>
          <a:xfrm>
            <a:off x="1290357" y="5240233"/>
            <a:ext cx="3662954" cy="1563456"/>
          </a:xfrm>
          <a:prstGeom prst="rect">
            <a:avLst/>
          </a:prstGeom>
        </p:spPr>
      </p:pic>
      <p:pic>
        <p:nvPicPr>
          <p:cNvPr id="6" name="Image 5">
            <a:extLst>
              <a:ext uri="{FF2B5EF4-FFF2-40B4-BE49-F238E27FC236}">
                <a16:creationId xmlns:a16="http://schemas.microsoft.com/office/drawing/2014/main" id="{016E28E7-2560-4AD2-B157-1ADA70A78B45}"/>
              </a:ext>
            </a:extLst>
          </p:cNvPr>
          <p:cNvPicPr>
            <a:picLocks noChangeAspect="1"/>
          </p:cNvPicPr>
          <p:nvPr/>
        </p:nvPicPr>
        <p:blipFill>
          <a:blip r:embed="rId4"/>
          <a:stretch>
            <a:fillRect/>
          </a:stretch>
        </p:blipFill>
        <p:spPr>
          <a:xfrm>
            <a:off x="5932503" y="3282186"/>
            <a:ext cx="3663934" cy="3290063"/>
          </a:xfrm>
          <a:prstGeom prst="rect">
            <a:avLst/>
          </a:prstGeom>
        </p:spPr>
      </p:pic>
    </p:spTree>
    <p:extLst>
      <p:ext uri="{BB962C8B-B14F-4D97-AF65-F5344CB8AC3E}">
        <p14:creationId xmlns:p14="http://schemas.microsoft.com/office/powerpoint/2010/main" val="2125526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689C81-696F-492A-A86F-87C99D4338CB}"/>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71A73E02-227E-4680-B910-1B8B18791A15}"/>
              </a:ext>
            </a:extLst>
          </p:cNvPr>
          <p:cNvSpPr>
            <a:spLocks noGrp="1"/>
          </p:cNvSpPr>
          <p:nvPr>
            <p:ph idx="1"/>
          </p:nvPr>
        </p:nvSpPr>
        <p:spPr/>
        <p:txBody>
          <a:bodyPr/>
          <a:lstStyle/>
          <a:p>
            <a:endParaRPr lang="en-US"/>
          </a:p>
        </p:txBody>
      </p:sp>
      <p:pic>
        <p:nvPicPr>
          <p:cNvPr id="5" name="Image 4">
            <a:extLst>
              <a:ext uri="{FF2B5EF4-FFF2-40B4-BE49-F238E27FC236}">
                <a16:creationId xmlns:a16="http://schemas.microsoft.com/office/drawing/2014/main" id="{5141FF53-3186-4B53-9D1A-17B8D088B25D}"/>
              </a:ext>
            </a:extLst>
          </p:cNvPr>
          <p:cNvPicPr>
            <a:picLocks noChangeAspect="1"/>
          </p:cNvPicPr>
          <p:nvPr/>
        </p:nvPicPr>
        <p:blipFill>
          <a:blip r:embed="rId2"/>
          <a:stretch>
            <a:fillRect/>
          </a:stretch>
        </p:blipFill>
        <p:spPr>
          <a:xfrm>
            <a:off x="1312713" y="2788790"/>
            <a:ext cx="4225303" cy="2236925"/>
          </a:xfrm>
          <a:prstGeom prst="rect">
            <a:avLst/>
          </a:prstGeom>
        </p:spPr>
      </p:pic>
    </p:spTree>
    <p:extLst>
      <p:ext uri="{BB962C8B-B14F-4D97-AF65-F5344CB8AC3E}">
        <p14:creationId xmlns:p14="http://schemas.microsoft.com/office/powerpoint/2010/main" val="4271263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00D2F9-82BF-4B6B-98AE-702499FEF3F9}"/>
              </a:ext>
            </a:extLst>
          </p:cNvPr>
          <p:cNvSpPr>
            <a:spLocks noGrp="1"/>
          </p:cNvSpPr>
          <p:nvPr>
            <p:ph type="title"/>
          </p:nvPr>
        </p:nvSpPr>
        <p:spPr/>
        <p:txBody>
          <a:bodyPr/>
          <a:lstStyle/>
          <a:p>
            <a:endParaRPr lang="en-US"/>
          </a:p>
        </p:txBody>
      </p:sp>
      <p:sp>
        <p:nvSpPr>
          <p:cNvPr id="6" name="Rectangle 5">
            <a:extLst>
              <a:ext uri="{FF2B5EF4-FFF2-40B4-BE49-F238E27FC236}">
                <a16:creationId xmlns:a16="http://schemas.microsoft.com/office/drawing/2014/main" id="{486ECCEE-3FCA-4CD5-95A9-F269A637A394}"/>
              </a:ext>
            </a:extLst>
          </p:cNvPr>
          <p:cNvSpPr/>
          <p:nvPr/>
        </p:nvSpPr>
        <p:spPr>
          <a:xfrm>
            <a:off x="461639" y="2046505"/>
            <a:ext cx="5495278" cy="5632311"/>
          </a:xfrm>
          <a:prstGeom prst="rect">
            <a:avLst/>
          </a:prstGeom>
        </p:spPr>
        <p:txBody>
          <a:bodyPr wrap="square">
            <a:spAutoFit/>
          </a:bodyPr>
          <a:lstStyle/>
          <a:p>
            <a:r>
              <a:rPr lang="en-US" dirty="0"/>
              <a:t>['</a:t>
            </a:r>
            <a:r>
              <a:rPr lang="en-US" dirty="0" err="1"/>
              <a:t>AroundMed_Paiement</a:t>
            </a:r>
            <a:r>
              <a:rPr lang="en-US" dirty="0"/>
              <a:t>' '</a:t>
            </a:r>
            <a:r>
              <a:rPr lang="en-US" dirty="0" err="1"/>
              <a:t>OnTime_Delivery</a:t>
            </a:r>
            <a:r>
              <a:rPr lang="en-US" dirty="0"/>
              <a:t>' '</a:t>
            </a:r>
            <a:r>
              <a:rPr lang="en-US" dirty="0" err="1"/>
              <a:t>BelowMed_FreightCost</a:t>
            </a:r>
            <a:r>
              <a:rPr lang="en-US" dirty="0"/>
              <a:t>'</a:t>
            </a:r>
          </a:p>
          <a:p>
            <a:r>
              <a:rPr lang="en-US" dirty="0"/>
              <a:t>  '</a:t>
            </a:r>
            <a:r>
              <a:rPr lang="en-US" dirty="0" err="1"/>
              <a:t>Near_Dist</a:t>
            </a:r>
            <a:r>
              <a:rPr lang="en-US" dirty="0"/>
              <a:t>' '</a:t>
            </a:r>
            <a:r>
              <a:rPr lang="en-US" dirty="0" err="1"/>
              <a:t>AroundMed_Review</a:t>
            </a:r>
            <a:r>
              <a:rPr lang="en-US" dirty="0"/>
              <a:t>' '1']</a:t>
            </a:r>
          </a:p>
          <a:p>
            <a:endParaRPr lang="en-US" dirty="0"/>
          </a:p>
          <a:p>
            <a:r>
              <a:rPr lang="en-US" dirty="0"/>
              <a:t> ['</a:t>
            </a:r>
            <a:r>
              <a:rPr lang="en-US" dirty="0" err="1"/>
              <a:t>AroundMed_Paiement</a:t>
            </a:r>
            <a:r>
              <a:rPr lang="en-US" dirty="0"/>
              <a:t>' '</a:t>
            </a:r>
            <a:r>
              <a:rPr lang="en-US" dirty="0" err="1"/>
              <a:t>Late_Delivery</a:t>
            </a:r>
            <a:r>
              <a:rPr lang="en-US" dirty="0"/>
              <a:t>' '</a:t>
            </a:r>
            <a:r>
              <a:rPr lang="en-US" dirty="0" err="1"/>
              <a:t>OverMed_FreightCost</a:t>
            </a:r>
            <a:r>
              <a:rPr lang="en-US" dirty="0"/>
              <a:t>'</a:t>
            </a:r>
          </a:p>
          <a:p>
            <a:r>
              <a:rPr lang="en-US" dirty="0"/>
              <a:t>  '</a:t>
            </a:r>
            <a:r>
              <a:rPr lang="en-US" dirty="0" err="1"/>
              <a:t>AroundMed_Dist</a:t>
            </a:r>
            <a:r>
              <a:rPr lang="en-US" dirty="0"/>
              <a:t>' '</a:t>
            </a:r>
            <a:r>
              <a:rPr lang="en-US" dirty="0" err="1"/>
              <a:t>LowerMed_Review</a:t>
            </a:r>
            <a:r>
              <a:rPr lang="en-US" dirty="0"/>
              <a:t>' '1’]</a:t>
            </a:r>
          </a:p>
          <a:p>
            <a:endParaRPr lang="en-US" dirty="0"/>
          </a:p>
          <a:p>
            <a:r>
              <a:rPr lang="en-US" dirty="0"/>
              <a:t> ['</a:t>
            </a:r>
            <a:r>
              <a:rPr lang="en-US" dirty="0" err="1"/>
              <a:t>Light_Paiement</a:t>
            </a:r>
            <a:r>
              <a:rPr lang="en-US" dirty="0"/>
              <a:t>' '</a:t>
            </a:r>
            <a:r>
              <a:rPr lang="en-US" dirty="0" err="1"/>
              <a:t>OnTime_Delivery</a:t>
            </a:r>
            <a:r>
              <a:rPr lang="en-US" dirty="0"/>
              <a:t>' '</a:t>
            </a:r>
            <a:r>
              <a:rPr lang="en-US" dirty="0" err="1"/>
              <a:t>OverMed_FreightCost</a:t>
            </a:r>
            <a:r>
              <a:rPr lang="en-US" dirty="0"/>
              <a:t>'</a:t>
            </a:r>
          </a:p>
          <a:p>
            <a:r>
              <a:rPr lang="en-US" dirty="0"/>
              <a:t>  '</a:t>
            </a:r>
            <a:r>
              <a:rPr lang="en-US" dirty="0" err="1"/>
              <a:t>AroundMed_Dist</a:t>
            </a:r>
            <a:r>
              <a:rPr lang="en-US" dirty="0"/>
              <a:t>' '</a:t>
            </a:r>
            <a:r>
              <a:rPr lang="en-US" dirty="0" err="1"/>
              <a:t>AroundMed_Review</a:t>
            </a:r>
            <a:r>
              <a:rPr lang="en-US" dirty="0"/>
              <a:t>' '1']</a:t>
            </a:r>
          </a:p>
          <a:p>
            <a:endParaRPr lang="en-US" dirty="0"/>
          </a:p>
          <a:p>
            <a:r>
              <a:rPr lang="en-US" dirty="0"/>
              <a:t> ['</a:t>
            </a:r>
            <a:r>
              <a:rPr lang="en-US" dirty="0" err="1"/>
              <a:t>AroundMed_Paiement</a:t>
            </a:r>
            <a:r>
              <a:rPr lang="en-US" dirty="0"/>
              <a:t>' '</a:t>
            </a:r>
            <a:r>
              <a:rPr lang="en-US" dirty="0" err="1"/>
              <a:t>OnTime_Delivery</a:t>
            </a:r>
            <a:r>
              <a:rPr lang="en-US" dirty="0"/>
              <a:t>' '</a:t>
            </a:r>
            <a:r>
              <a:rPr lang="en-US" dirty="0" err="1"/>
              <a:t>AroundMed_FreightCost</a:t>
            </a:r>
            <a:r>
              <a:rPr lang="en-US" dirty="0"/>
              <a:t>'</a:t>
            </a:r>
          </a:p>
          <a:p>
            <a:r>
              <a:rPr lang="en-US" dirty="0"/>
              <a:t>  '</a:t>
            </a:r>
            <a:r>
              <a:rPr lang="en-US" dirty="0" err="1"/>
              <a:t>AroundMed_Dist</a:t>
            </a:r>
            <a:r>
              <a:rPr lang="en-US" dirty="0"/>
              <a:t>' '</a:t>
            </a:r>
            <a:r>
              <a:rPr lang="en-US" dirty="0" err="1"/>
              <a:t>AroundMed_Review</a:t>
            </a:r>
            <a:r>
              <a:rPr lang="en-US" dirty="0"/>
              <a:t>' '1']</a:t>
            </a:r>
          </a:p>
          <a:p>
            <a:endParaRPr lang="en-US" dirty="0"/>
          </a:p>
          <a:p>
            <a:r>
              <a:rPr lang="en-US" dirty="0"/>
              <a:t> ['</a:t>
            </a:r>
            <a:r>
              <a:rPr lang="en-US" dirty="0" err="1"/>
              <a:t>Light_Paiement</a:t>
            </a:r>
            <a:r>
              <a:rPr lang="en-US" dirty="0"/>
              <a:t>' '</a:t>
            </a:r>
            <a:r>
              <a:rPr lang="en-US" dirty="0" err="1"/>
              <a:t>Late_Delivery</a:t>
            </a:r>
            <a:r>
              <a:rPr lang="en-US" dirty="0"/>
              <a:t>' '</a:t>
            </a:r>
            <a:r>
              <a:rPr lang="en-US" dirty="0" err="1"/>
              <a:t>AroundMed_FreightCost</a:t>
            </a:r>
            <a:r>
              <a:rPr lang="en-US" dirty="0"/>
              <a:t>' '</a:t>
            </a:r>
            <a:r>
              <a:rPr lang="en-US" dirty="0" err="1"/>
              <a:t>Near_Dist</a:t>
            </a:r>
            <a:r>
              <a:rPr lang="en-US" dirty="0"/>
              <a:t>'</a:t>
            </a:r>
          </a:p>
          <a:p>
            <a:r>
              <a:rPr lang="en-US" dirty="0"/>
              <a:t>  '</a:t>
            </a:r>
            <a:r>
              <a:rPr lang="en-US" dirty="0" err="1"/>
              <a:t>UpperMed_Review</a:t>
            </a:r>
            <a:r>
              <a:rPr lang="en-US" dirty="0"/>
              <a:t>' '0']</a:t>
            </a:r>
          </a:p>
          <a:p>
            <a:endParaRPr lang="en-US" dirty="0"/>
          </a:p>
        </p:txBody>
      </p:sp>
      <p:sp>
        <p:nvSpPr>
          <p:cNvPr id="7" name="Rectangle 6">
            <a:extLst>
              <a:ext uri="{FF2B5EF4-FFF2-40B4-BE49-F238E27FC236}">
                <a16:creationId xmlns:a16="http://schemas.microsoft.com/office/drawing/2014/main" id="{D5E410A1-1D61-4576-9082-02405051E067}"/>
              </a:ext>
            </a:extLst>
          </p:cNvPr>
          <p:cNvSpPr/>
          <p:nvPr/>
        </p:nvSpPr>
        <p:spPr>
          <a:xfrm>
            <a:off x="6927361" y="2042267"/>
            <a:ext cx="5368211" cy="5361709"/>
          </a:xfrm>
          <a:prstGeom prst="rect">
            <a:avLst/>
          </a:prstGeom>
        </p:spPr>
        <p:txBody>
          <a:bodyPr wrap="square">
            <a:spAutoFit/>
          </a:bodyPr>
          <a:lstStyle/>
          <a:p>
            <a:r>
              <a:rPr lang="en-US" dirty="0"/>
              <a:t>['</a:t>
            </a:r>
            <a:r>
              <a:rPr lang="en-US" dirty="0" err="1"/>
              <a:t>AroundMed_Paiement</a:t>
            </a:r>
            <a:r>
              <a:rPr lang="en-US" dirty="0"/>
              <a:t>' '</a:t>
            </a:r>
            <a:r>
              <a:rPr lang="en-US" dirty="0" err="1"/>
              <a:t>Late_Delivery</a:t>
            </a:r>
            <a:r>
              <a:rPr lang="en-US" dirty="0"/>
              <a:t>' '</a:t>
            </a:r>
            <a:r>
              <a:rPr lang="en-US" dirty="0" err="1"/>
              <a:t>BelowMed_FreightCost</a:t>
            </a:r>
            <a:r>
              <a:rPr lang="en-US" dirty="0"/>
              <a:t>' '</a:t>
            </a:r>
            <a:r>
              <a:rPr lang="en-US" dirty="0" err="1"/>
              <a:t>Near_Dist</a:t>
            </a:r>
            <a:r>
              <a:rPr lang="en-US" dirty="0"/>
              <a:t>'</a:t>
            </a:r>
          </a:p>
          <a:p>
            <a:r>
              <a:rPr lang="en-US" dirty="0"/>
              <a:t>  '</a:t>
            </a:r>
            <a:r>
              <a:rPr lang="en-US" dirty="0" err="1"/>
              <a:t>AroundMed_Review</a:t>
            </a:r>
            <a:r>
              <a:rPr lang="en-US" dirty="0"/>
              <a:t>' '1']</a:t>
            </a:r>
          </a:p>
          <a:p>
            <a:endParaRPr lang="en-US" dirty="0"/>
          </a:p>
          <a:p>
            <a:r>
              <a:rPr lang="en-US" dirty="0"/>
              <a:t> ['</a:t>
            </a:r>
            <a:r>
              <a:rPr lang="en-US" dirty="0" err="1"/>
              <a:t>Light_Paiement</a:t>
            </a:r>
            <a:r>
              <a:rPr lang="en-US" dirty="0"/>
              <a:t>' '</a:t>
            </a:r>
            <a:r>
              <a:rPr lang="en-US" dirty="0" err="1"/>
              <a:t>OnTime_Delivery</a:t>
            </a:r>
            <a:r>
              <a:rPr lang="en-US" dirty="0"/>
              <a:t>' '</a:t>
            </a:r>
            <a:r>
              <a:rPr lang="en-US" dirty="0" err="1"/>
              <a:t>OverMed_FreightCost</a:t>
            </a:r>
            <a:r>
              <a:rPr lang="en-US" dirty="0"/>
              <a:t>' '</a:t>
            </a:r>
            <a:r>
              <a:rPr lang="en-US" dirty="0" err="1"/>
              <a:t>Far_Dist</a:t>
            </a:r>
            <a:r>
              <a:rPr lang="en-US" dirty="0"/>
              <a:t>'</a:t>
            </a:r>
          </a:p>
          <a:p>
            <a:r>
              <a:rPr lang="en-US" dirty="0"/>
              <a:t>  '</a:t>
            </a:r>
            <a:r>
              <a:rPr lang="en-US" dirty="0" err="1"/>
              <a:t>AroundMed_Review</a:t>
            </a:r>
            <a:r>
              <a:rPr lang="en-US" dirty="0"/>
              <a:t>' '1']</a:t>
            </a:r>
          </a:p>
          <a:p>
            <a:endParaRPr lang="en-US" dirty="0"/>
          </a:p>
          <a:p>
            <a:r>
              <a:rPr lang="en-US" dirty="0"/>
              <a:t> ['</a:t>
            </a:r>
            <a:r>
              <a:rPr lang="en-US" dirty="0" err="1"/>
              <a:t>Light_Paiement</a:t>
            </a:r>
            <a:r>
              <a:rPr lang="en-US" dirty="0"/>
              <a:t>' '</a:t>
            </a:r>
            <a:r>
              <a:rPr lang="en-US" dirty="0" err="1"/>
              <a:t>OnTime_Delivery</a:t>
            </a:r>
            <a:r>
              <a:rPr lang="en-US" dirty="0"/>
              <a:t>' '</a:t>
            </a:r>
            <a:r>
              <a:rPr lang="en-US" dirty="0" err="1"/>
              <a:t>OverMed_FreightCost</a:t>
            </a:r>
            <a:r>
              <a:rPr lang="en-US" dirty="0"/>
              <a:t>'</a:t>
            </a:r>
          </a:p>
          <a:p>
            <a:r>
              <a:rPr lang="en-US" dirty="0"/>
              <a:t>  '</a:t>
            </a:r>
            <a:r>
              <a:rPr lang="en-US" dirty="0" err="1"/>
              <a:t>AroundMed_Dist</a:t>
            </a:r>
            <a:r>
              <a:rPr lang="en-US" dirty="0"/>
              <a:t>' '</a:t>
            </a:r>
            <a:r>
              <a:rPr lang="en-US" dirty="0" err="1"/>
              <a:t>AroundMed_Review</a:t>
            </a:r>
            <a:r>
              <a:rPr lang="en-US" dirty="0"/>
              <a:t>' '0']</a:t>
            </a:r>
          </a:p>
          <a:p>
            <a:endParaRPr lang="en-US" dirty="0"/>
          </a:p>
          <a:p>
            <a:r>
              <a:rPr lang="en-US" dirty="0"/>
              <a:t> ['</a:t>
            </a:r>
            <a:r>
              <a:rPr lang="en-US" dirty="0" err="1"/>
              <a:t>AroundMed_Paiement</a:t>
            </a:r>
            <a:r>
              <a:rPr lang="en-US" dirty="0"/>
              <a:t>' '</a:t>
            </a:r>
            <a:r>
              <a:rPr lang="en-US" dirty="0" err="1"/>
              <a:t>OnTime_Delivery</a:t>
            </a:r>
            <a:r>
              <a:rPr lang="en-US" dirty="0"/>
              <a:t>' '</a:t>
            </a:r>
            <a:r>
              <a:rPr lang="en-US" dirty="0" err="1"/>
              <a:t>AroundMed_FreightCost</a:t>
            </a:r>
            <a:r>
              <a:rPr lang="en-US" dirty="0"/>
              <a:t>'</a:t>
            </a:r>
          </a:p>
          <a:p>
            <a:r>
              <a:rPr lang="en-US" dirty="0"/>
              <a:t>  '</a:t>
            </a:r>
            <a:r>
              <a:rPr lang="en-US" dirty="0" err="1"/>
              <a:t>AroundMed_Dist</a:t>
            </a:r>
            <a:r>
              <a:rPr lang="en-US" dirty="0"/>
              <a:t>' '</a:t>
            </a:r>
            <a:r>
              <a:rPr lang="en-US" dirty="0" err="1"/>
              <a:t>AroundMed_Review</a:t>
            </a:r>
            <a:r>
              <a:rPr lang="en-US" dirty="0"/>
              <a:t>' '1']</a:t>
            </a:r>
          </a:p>
          <a:p>
            <a:endParaRPr lang="en-US" dirty="0"/>
          </a:p>
          <a:p>
            <a:r>
              <a:rPr lang="en-US" dirty="0"/>
              <a:t> ['</a:t>
            </a:r>
            <a:r>
              <a:rPr lang="en-US" dirty="0" err="1"/>
              <a:t>AroundMed_Paiement</a:t>
            </a:r>
            <a:r>
              <a:rPr lang="en-US" dirty="0"/>
              <a:t>' '</a:t>
            </a:r>
            <a:r>
              <a:rPr lang="en-US" dirty="0" err="1"/>
              <a:t>Soon_Delivery</a:t>
            </a:r>
            <a:r>
              <a:rPr lang="en-US" dirty="0"/>
              <a:t>' '</a:t>
            </a:r>
            <a:r>
              <a:rPr lang="en-US" dirty="0" err="1"/>
              <a:t>AroundMed_FreightCost</a:t>
            </a:r>
            <a:r>
              <a:rPr lang="en-US" dirty="0"/>
              <a:t>'</a:t>
            </a:r>
          </a:p>
          <a:p>
            <a:r>
              <a:rPr lang="en-US" dirty="0"/>
              <a:t>  '</a:t>
            </a:r>
            <a:r>
              <a:rPr lang="en-US" dirty="0" err="1"/>
              <a:t>Near_Dist</a:t>
            </a:r>
            <a:r>
              <a:rPr lang="en-US" dirty="0"/>
              <a:t>' '</a:t>
            </a:r>
            <a:r>
              <a:rPr lang="en-US" dirty="0" err="1"/>
              <a:t>UpperMed_Review</a:t>
            </a:r>
            <a:r>
              <a:rPr lang="en-US" dirty="0"/>
              <a:t>' '1']</a:t>
            </a:r>
          </a:p>
        </p:txBody>
      </p:sp>
    </p:spTree>
    <p:extLst>
      <p:ext uri="{BB962C8B-B14F-4D97-AF65-F5344CB8AC3E}">
        <p14:creationId xmlns:p14="http://schemas.microsoft.com/office/powerpoint/2010/main" val="1742707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17E923-B208-4676-A5BE-755741638F1C}"/>
              </a:ext>
            </a:extLst>
          </p:cNvPr>
          <p:cNvSpPr>
            <a:spLocks noGrp="1"/>
          </p:cNvSpPr>
          <p:nvPr>
            <p:ph type="title"/>
          </p:nvPr>
        </p:nvSpPr>
        <p:spPr/>
        <p:txBody>
          <a:bodyPr/>
          <a:lstStyle/>
          <a:p>
            <a:endParaRPr lang="en-US"/>
          </a:p>
        </p:txBody>
      </p:sp>
      <p:sp>
        <p:nvSpPr>
          <p:cNvPr id="3" name="Espace réservé du contenu 2">
            <a:extLst>
              <a:ext uri="{FF2B5EF4-FFF2-40B4-BE49-F238E27FC236}">
                <a16:creationId xmlns:a16="http://schemas.microsoft.com/office/drawing/2014/main" id="{BC129124-FBC2-46E9-B948-5558336F9B52}"/>
              </a:ext>
            </a:extLst>
          </p:cNvPr>
          <p:cNvSpPr>
            <a:spLocks noGrp="1"/>
          </p:cNvSpPr>
          <p:nvPr>
            <p:ph idx="1"/>
          </p:nvPr>
        </p:nvSpPr>
        <p:spPr/>
        <p:txBody>
          <a:bodyPr/>
          <a:lstStyle/>
          <a:p>
            <a:endParaRPr lang="en-US"/>
          </a:p>
        </p:txBody>
      </p:sp>
      <p:pic>
        <p:nvPicPr>
          <p:cNvPr id="4" name="Image 3">
            <a:extLst>
              <a:ext uri="{FF2B5EF4-FFF2-40B4-BE49-F238E27FC236}">
                <a16:creationId xmlns:a16="http://schemas.microsoft.com/office/drawing/2014/main" id="{3B8FBACB-6165-4812-8159-53AEDCF17A64}"/>
              </a:ext>
            </a:extLst>
          </p:cNvPr>
          <p:cNvPicPr>
            <a:picLocks noChangeAspect="1"/>
          </p:cNvPicPr>
          <p:nvPr/>
        </p:nvPicPr>
        <p:blipFill>
          <a:blip r:embed="rId2"/>
          <a:stretch>
            <a:fillRect/>
          </a:stretch>
        </p:blipFill>
        <p:spPr>
          <a:xfrm>
            <a:off x="339709" y="447188"/>
            <a:ext cx="8334375" cy="5191125"/>
          </a:xfrm>
          <a:prstGeom prst="rect">
            <a:avLst/>
          </a:prstGeom>
        </p:spPr>
      </p:pic>
      <p:pic>
        <p:nvPicPr>
          <p:cNvPr id="5" name="Image 4">
            <a:extLst>
              <a:ext uri="{FF2B5EF4-FFF2-40B4-BE49-F238E27FC236}">
                <a16:creationId xmlns:a16="http://schemas.microsoft.com/office/drawing/2014/main" id="{2DF53CB6-1EA9-434F-A537-20F0A14DABF4}"/>
              </a:ext>
            </a:extLst>
          </p:cNvPr>
          <p:cNvPicPr>
            <a:picLocks noChangeAspect="1"/>
          </p:cNvPicPr>
          <p:nvPr/>
        </p:nvPicPr>
        <p:blipFill>
          <a:blip r:embed="rId3"/>
          <a:stretch>
            <a:fillRect/>
          </a:stretch>
        </p:blipFill>
        <p:spPr>
          <a:xfrm>
            <a:off x="7583888" y="822111"/>
            <a:ext cx="4346723" cy="4635713"/>
          </a:xfrm>
          <a:prstGeom prst="rect">
            <a:avLst/>
          </a:prstGeom>
        </p:spPr>
      </p:pic>
    </p:spTree>
    <p:extLst>
      <p:ext uri="{BB962C8B-B14F-4D97-AF65-F5344CB8AC3E}">
        <p14:creationId xmlns:p14="http://schemas.microsoft.com/office/powerpoint/2010/main" val="2896815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7EF40-861A-4DA7-8B54-6A4925077BE2}"/>
              </a:ext>
            </a:extLst>
          </p:cNvPr>
          <p:cNvSpPr>
            <a:spLocks noGrp="1"/>
          </p:cNvSpPr>
          <p:nvPr>
            <p:ph type="title"/>
          </p:nvPr>
        </p:nvSpPr>
        <p:spPr/>
        <p:txBody>
          <a:bodyPr/>
          <a:lstStyle/>
          <a:p>
            <a:r>
              <a:rPr lang="fr-FR" dirty="0"/>
              <a:t>Merge a </a:t>
            </a:r>
            <a:r>
              <a:rPr lang="fr-FR" dirty="0">
                <a:solidFill>
                  <a:schemeClr val="accent3">
                    <a:lumMod val="60000"/>
                    <a:lumOff val="40000"/>
                  </a:schemeClr>
                </a:solidFill>
              </a:rPr>
              <a:t>Client-</a:t>
            </a:r>
            <a:r>
              <a:rPr lang="fr-FR" dirty="0" err="1">
                <a:solidFill>
                  <a:schemeClr val="accent3">
                    <a:lumMod val="60000"/>
                    <a:lumOff val="40000"/>
                  </a:schemeClr>
                </a:solidFill>
              </a:rPr>
              <a:t>Centric</a:t>
            </a:r>
            <a:r>
              <a:rPr lang="fr-FR" dirty="0"/>
              <a:t> </a:t>
            </a:r>
            <a:r>
              <a:rPr lang="fr-FR" dirty="0" err="1"/>
              <a:t>Dataset</a:t>
            </a:r>
            <a:endParaRPr lang="fr-FR" dirty="0"/>
          </a:p>
        </p:txBody>
      </p:sp>
      <p:pic>
        <p:nvPicPr>
          <p:cNvPr id="4" name="Image 3">
            <a:extLst>
              <a:ext uri="{FF2B5EF4-FFF2-40B4-BE49-F238E27FC236}">
                <a16:creationId xmlns:a16="http://schemas.microsoft.com/office/drawing/2014/main" id="{F7F138BA-0D05-4A27-89D5-BB0232EBEE38}"/>
              </a:ext>
            </a:extLst>
          </p:cNvPr>
          <p:cNvPicPr>
            <a:picLocks noChangeAspect="1"/>
          </p:cNvPicPr>
          <p:nvPr/>
        </p:nvPicPr>
        <p:blipFill>
          <a:blip r:embed="rId2"/>
          <a:stretch>
            <a:fillRect/>
          </a:stretch>
        </p:blipFill>
        <p:spPr>
          <a:xfrm>
            <a:off x="1400804" y="355693"/>
            <a:ext cx="10049996" cy="6055119"/>
          </a:xfrm>
          <a:prstGeom prst="rect">
            <a:avLst/>
          </a:prstGeom>
        </p:spPr>
      </p:pic>
      <p:sp>
        <p:nvSpPr>
          <p:cNvPr id="5" name="ZoneTexte 4">
            <a:extLst>
              <a:ext uri="{FF2B5EF4-FFF2-40B4-BE49-F238E27FC236}">
                <a16:creationId xmlns:a16="http://schemas.microsoft.com/office/drawing/2014/main" id="{66D7A9AF-F76D-443C-A0F9-16A8AB5423A3}"/>
              </a:ext>
            </a:extLst>
          </p:cNvPr>
          <p:cNvSpPr txBox="1"/>
          <p:nvPr/>
        </p:nvSpPr>
        <p:spPr>
          <a:xfrm>
            <a:off x="9834525" y="1362916"/>
            <a:ext cx="1685077" cy="261610"/>
          </a:xfrm>
          <a:prstGeom prst="rect">
            <a:avLst/>
          </a:prstGeom>
          <a:noFill/>
        </p:spPr>
        <p:txBody>
          <a:bodyPr wrap="none" rtlCol="0">
            <a:spAutoFit/>
          </a:bodyPr>
          <a:lstStyle/>
          <a:p>
            <a:r>
              <a:rPr lang="fr-FR" sz="1100" b="1" dirty="0" err="1">
                <a:solidFill>
                  <a:srgbClr val="424F5A"/>
                </a:solidFill>
                <a:latin typeface="Arial Narrow" panose="020B0606020202030204" pitchFamily="34" charset="0"/>
              </a:rPr>
              <a:t>category_name_translation</a:t>
            </a:r>
            <a:endParaRPr lang="en-US" sz="1100" b="1" dirty="0">
              <a:solidFill>
                <a:srgbClr val="424F5A"/>
              </a:solidFill>
              <a:latin typeface="Arial Narrow" panose="020B0606020202030204" pitchFamily="34" charset="0"/>
            </a:endParaRPr>
          </a:p>
        </p:txBody>
      </p:sp>
      <p:pic>
        <p:nvPicPr>
          <p:cNvPr id="6" name="Image 5">
            <a:extLst>
              <a:ext uri="{FF2B5EF4-FFF2-40B4-BE49-F238E27FC236}">
                <a16:creationId xmlns:a16="http://schemas.microsoft.com/office/drawing/2014/main" id="{9281937E-0BC0-4B00-A03B-47DDC84FB455}"/>
              </a:ext>
            </a:extLst>
          </p:cNvPr>
          <p:cNvPicPr>
            <a:picLocks noChangeAspect="1"/>
          </p:cNvPicPr>
          <p:nvPr/>
        </p:nvPicPr>
        <p:blipFill>
          <a:blip r:embed="rId3"/>
          <a:stretch>
            <a:fillRect/>
          </a:stretch>
        </p:blipFill>
        <p:spPr>
          <a:xfrm>
            <a:off x="8334807" y="907012"/>
            <a:ext cx="676275" cy="171450"/>
          </a:xfrm>
          <a:prstGeom prst="rect">
            <a:avLst/>
          </a:prstGeom>
        </p:spPr>
      </p:pic>
      <p:sp>
        <p:nvSpPr>
          <p:cNvPr id="7" name="Rectangle 6">
            <a:extLst>
              <a:ext uri="{FF2B5EF4-FFF2-40B4-BE49-F238E27FC236}">
                <a16:creationId xmlns:a16="http://schemas.microsoft.com/office/drawing/2014/main" id="{F6BAF0F9-78A7-4973-9E7A-30126991AAEC}"/>
              </a:ext>
            </a:extLst>
          </p:cNvPr>
          <p:cNvSpPr/>
          <p:nvPr/>
        </p:nvSpPr>
        <p:spPr>
          <a:xfrm>
            <a:off x="8895982" y="841334"/>
            <a:ext cx="1031051" cy="261610"/>
          </a:xfrm>
          <a:prstGeom prst="rect">
            <a:avLst/>
          </a:prstGeom>
        </p:spPr>
        <p:txBody>
          <a:bodyPr wrap="none">
            <a:spAutoFit/>
          </a:bodyPr>
          <a:lstStyle/>
          <a:p>
            <a:r>
              <a:rPr lang="fr-FR" sz="1100" b="1" dirty="0" err="1">
                <a:solidFill>
                  <a:srgbClr val="424F5A"/>
                </a:solidFill>
                <a:latin typeface="Arial Narrow" panose="020B0606020202030204" pitchFamily="34" charset="0"/>
              </a:rPr>
              <a:t>category_name</a:t>
            </a:r>
            <a:endParaRPr lang="en-US" sz="1100" b="1" dirty="0"/>
          </a:p>
        </p:txBody>
      </p:sp>
      <p:pic>
        <p:nvPicPr>
          <p:cNvPr id="8" name="Image 7">
            <a:extLst>
              <a:ext uri="{FF2B5EF4-FFF2-40B4-BE49-F238E27FC236}">
                <a16:creationId xmlns:a16="http://schemas.microsoft.com/office/drawing/2014/main" id="{57B678F8-C963-4A1A-BFE5-4BA3F47F792C}"/>
              </a:ext>
            </a:extLst>
          </p:cNvPr>
          <p:cNvPicPr>
            <a:picLocks noChangeAspect="1"/>
          </p:cNvPicPr>
          <p:nvPr/>
        </p:nvPicPr>
        <p:blipFill>
          <a:blip r:embed="rId4"/>
          <a:stretch>
            <a:fillRect/>
          </a:stretch>
        </p:blipFill>
        <p:spPr>
          <a:xfrm>
            <a:off x="9834525" y="947075"/>
            <a:ext cx="428625" cy="123825"/>
          </a:xfrm>
          <a:prstGeom prst="rect">
            <a:avLst/>
          </a:prstGeom>
        </p:spPr>
      </p:pic>
      <p:sp>
        <p:nvSpPr>
          <p:cNvPr id="12" name="Rectangle 11">
            <a:extLst>
              <a:ext uri="{FF2B5EF4-FFF2-40B4-BE49-F238E27FC236}">
                <a16:creationId xmlns:a16="http://schemas.microsoft.com/office/drawing/2014/main" id="{D7EDC8FD-2D90-4E9B-9342-446BDD6D6008}"/>
              </a:ext>
            </a:extLst>
          </p:cNvPr>
          <p:cNvSpPr/>
          <p:nvPr/>
        </p:nvSpPr>
        <p:spPr>
          <a:xfrm>
            <a:off x="7549716" y="2154481"/>
            <a:ext cx="785091" cy="145375"/>
          </a:xfrm>
          <a:prstGeom prst="rect">
            <a:avLst/>
          </a:prstGeom>
          <a:solidFill>
            <a:srgbClr val="F0F4F7"/>
          </a:solidFill>
          <a:ln>
            <a:solidFill>
              <a:srgbClr val="F0F4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ZoneTexte 10">
            <a:extLst>
              <a:ext uri="{FF2B5EF4-FFF2-40B4-BE49-F238E27FC236}">
                <a16:creationId xmlns:a16="http://schemas.microsoft.com/office/drawing/2014/main" id="{9D5D9A2B-EFCE-480B-A941-53D138DD9480}"/>
              </a:ext>
            </a:extLst>
          </p:cNvPr>
          <p:cNvSpPr txBox="1"/>
          <p:nvPr/>
        </p:nvSpPr>
        <p:spPr>
          <a:xfrm>
            <a:off x="7167049" y="2050183"/>
            <a:ext cx="1550424" cy="261610"/>
          </a:xfrm>
          <a:prstGeom prst="rect">
            <a:avLst/>
          </a:prstGeom>
          <a:noFill/>
        </p:spPr>
        <p:txBody>
          <a:bodyPr wrap="none" rtlCol="0">
            <a:spAutoFit/>
          </a:bodyPr>
          <a:lstStyle/>
          <a:p>
            <a:r>
              <a:rPr lang="fr-FR" sz="1100" b="1" dirty="0" err="1">
                <a:solidFill>
                  <a:srgbClr val="424F5A"/>
                </a:solidFill>
                <a:latin typeface="Arial Narrow" panose="020B0606020202030204" pitchFamily="34" charset="0"/>
              </a:rPr>
              <a:t>most_important_product</a:t>
            </a:r>
            <a:endParaRPr lang="en-US" sz="1100" b="1" dirty="0">
              <a:solidFill>
                <a:srgbClr val="424F5A"/>
              </a:solidFill>
              <a:latin typeface="Arial Narrow" panose="020B0606020202030204" pitchFamily="34" charset="0"/>
            </a:endParaRPr>
          </a:p>
        </p:txBody>
      </p:sp>
      <p:sp>
        <p:nvSpPr>
          <p:cNvPr id="14" name="Rectangle 13">
            <a:extLst>
              <a:ext uri="{FF2B5EF4-FFF2-40B4-BE49-F238E27FC236}">
                <a16:creationId xmlns:a16="http://schemas.microsoft.com/office/drawing/2014/main" id="{1A409956-1BFD-42E5-B97B-EEB16ED56EEF}"/>
              </a:ext>
            </a:extLst>
          </p:cNvPr>
          <p:cNvSpPr/>
          <p:nvPr/>
        </p:nvSpPr>
        <p:spPr>
          <a:xfrm>
            <a:off x="7479534" y="5478791"/>
            <a:ext cx="988291" cy="261610"/>
          </a:xfrm>
          <a:prstGeom prst="rect">
            <a:avLst/>
          </a:prstGeom>
          <a:solidFill>
            <a:srgbClr val="F0F4F7"/>
          </a:solidFill>
          <a:ln>
            <a:solidFill>
              <a:srgbClr val="F0F4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ZoneTexte 15">
            <a:extLst>
              <a:ext uri="{FF2B5EF4-FFF2-40B4-BE49-F238E27FC236}">
                <a16:creationId xmlns:a16="http://schemas.microsoft.com/office/drawing/2014/main" id="{53926C37-FE70-4DC9-9606-0E4CD0B99415}"/>
              </a:ext>
            </a:extLst>
          </p:cNvPr>
          <p:cNvSpPr txBox="1"/>
          <p:nvPr/>
        </p:nvSpPr>
        <p:spPr>
          <a:xfrm>
            <a:off x="7479534" y="5478791"/>
            <a:ext cx="806631" cy="261610"/>
          </a:xfrm>
          <a:prstGeom prst="rect">
            <a:avLst/>
          </a:prstGeom>
          <a:noFill/>
        </p:spPr>
        <p:txBody>
          <a:bodyPr wrap="none" rtlCol="0">
            <a:spAutoFit/>
          </a:bodyPr>
          <a:lstStyle/>
          <a:p>
            <a:r>
              <a:rPr lang="fr-FR" sz="1100" b="1" dirty="0">
                <a:solidFill>
                  <a:srgbClr val="424F5A"/>
                </a:solidFill>
                <a:latin typeface="Arial Narrow" panose="020B0606020202030204" pitchFamily="34" charset="0"/>
              </a:rPr>
              <a:t>{city, state}</a:t>
            </a:r>
            <a:endParaRPr lang="en-US" sz="1100" b="1" dirty="0">
              <a:solidFill>
                <a:srgbClr val="424F5A"/>
              </a:solidFill>
              <a:latin typeface="Arial Narrow" panose="020B0606020202030204" pitchFamily="34" charset="0"/>
            </a:endParaRPr>
          </a:p>
        </p:txBody>
      </p:sp>
      <p:sp>
        <p:nvSpPr>
          <p:cNvPr id="18" name="Rectangle 17">
            <a:extLst>
              <a:ext uri="{FF2B5EF4-FFF2-40B4-BE49-F238E27FC236}">
                <a16:creationId xmlns:a16="http://schemas.microsoft.com/office/drawing/2014/main" id="{18767BFB-E6DB-459A-9836-393CDEA96E39}"/>
              </a:ext>
            </a:extLst>
          </p:cNvPr>
          <p:cNvSpPr/>
          <p:nvPr/>
        </p:nvSpPr>
        <p:spPr>
          <a:xfrm>
            <a:off x="9983598" y="4411991"/>
            <a:ext cx="1055468" cy="261610"/>
          </a:xfrm>
          <a:prstGeom prst="rect">
            <a:avLst/>
          </a:prstGeom>
          <a:solidFill>
            <a:srgbClr val="F0F4F7"/>
          </a:solidFill>
          <a:ln>
            <a:solidFill>
              <a:srgbClr val="F0F4F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ZoneTexte 19">
            <a:extLst>
              <a:ext uri="{FF2B5EF4-FFF2-40B4-BE49-F238E27FC236}">
                <a16:creationId xmlns:a16="http://schemas.microsoft.com/office/drawing/2014/main" id="{9FEB9D59-BC80-46F2-9662-064B28FC93A2}"/>
              </a:ext>
            </a:extLst>
          </p:cNvPr>
          <p:cNvSpPr txBox="1"/>
          <p:nvPr/>
        </p:nvSpPr>
        <p:spPr>
          <a:xfrm>
            <a:off x="10112904" y="4411991"/>
            <a:ext cx="861460" cy="261610"/>
          </a:xfrm>
          <a:prstGeom prst="rect">
            <a:avLst/>
          </a:prstGeom>
          <a:noFill/>
        </p:spPr>
        <p:txBody>
          <a:bodyPr wrap="square" rtlCol="0">
            <a:spAutoFit/>
          </a:bodyPr>
          <a:lstStyle/>
          <a:p>
            <a:r>
              <a:rPr lang="fr-FR" sz="1100" b="1" dirty="0">
                <a:solidFill>
                  <a:srgbClr val="424F5A"/>
                </a:solidFill>
                <a:latin typeface="Arial Narrow" panose="020B0606020202030204" pitchFamily="34" charset="0"/>
              </a:rPr>
              <a:t>{city, state}</a:t>
            </a:r>
            <a:endParaRPr lang="en-US" sz="1100" b="1" dirty="0">
              <a:solidFill>
                <a:srgbClr val="424F5A"/>
              </a:solidFill>
              <a:latin typeface="Arial Narrow" panose="020B0606020202030204" pitchFamily="34" charset="0"/>
            </a:endParaRPr>
          </a:p>
        </p:txBody>
      </p:sp>
      <p:pic>
        <p:nvPicPr>
          <p:cNvPr id="21" name="Image 20">
            <a:extLst>
              <a:ext uri="{FF2B5EF4-FFF2-40B4-BE49-F238E27FC236}">
                <a16:creationId xmlns:a16="http://schemas.microsoft.com/office/drawing/2014/main" id="{25F6D1E9-E551-49C5-BF5A-E6D75F97AD1F}"/>
              </a:ext>
            </a:extLst>
          </p:cNvPr>
          <p:cNvPicPr>
            <a:picLocks noChangeAspect="1"/>
          </p:cNvPicPr>
          <p:nvPr/>
        </p:nvPicPr>
        <p:blipFill>
          <a:blip r:embed="rId5"/>
          <a:stretch>
            <a:fillRect/>
          </a:stretch>
        </p:blipFill>
        <p:spPr>
          <a:xfrm>
            <a:off x="10223807" y="505666"/>
            <a:ext cx="781050" cy="857250"/>
          </a:xfrm>
          <a:prstGeom prst="rect">
            <a:avLst/>
          </a:prstGeom>
        </p:spPr>
      </p:pic>
      <p:pic>
        <p:nvPicPr>
          <p:cNvPr id="22" name="Image 21">
            <a:extLst>
              <a:ext uri="{FF2B5EF4-FFF2-40B4-BE49-F238E27FC236}">
                <a16:creationId xmlns:a16="http://schemas.microsoft.com/office/drawing/2014/main" id="{E720B6A5-C793-4120-843E-4B632E91FD85}"/>
              </a:ext>
            </a:extLst>
          </p:cNvPr>
          <p:cNvPicPr>
            <a:picLocks noChangeAspect="1"/>
          </p:cNvPicPr>
          <p:nvPr/>
        </p:nvPicPr>
        <p:blipFill>
          <a:blip r:embed="rId6"/>
          <a:stretch>
            <a:fillRect/>
          </a:stretch>
        </p:blipFill>
        <p:spPr>
          <a:xfrm>
            <a:off x="10077619" y="2815648"/>
            <a:ext cx="942975" cy="857250"/>
          </a:xfrm>
          <a:prstGeom prst="rect">
            <a:avLst/>
          </a:prstGeom>
        </p:spPr>
      </p:pic>
      <p:pic>
        <p:nvPicPr>
          <p:cNvPr id="50" name="Image 49">
            <a:extLst>
              <a:ext uri="{FF2B5EF4-FFF2-40B4-BE49-F238E27FC236}">
                <a16:creationId xmlns:a16="http://schemas.microsoft.com/office/drawing/2014/main" id="{7FBB416E-0387-4524-B3CB-2453FB4F808C}"/>
              </a:ext>
            </a:extLst>
          </p:cNvPr>
          <p:cNvPicPr>
            <a:picLocks noChangeAspect="1"/>
          </p:cNvPicPr>
          <p:nvPr/>
        </p:nvPicPr>
        <p:blipFill>
          <a:blip r:embed="rId7"/>
          <a:stretch>
            <a:fillRect/>
          </a:stretch>
        </p:blipFill>
        <p:spPr>
          <a:xfrm>
            <a:off x="102408" y="4185449"/>
            <a:ext cx="4225303" cy="2544406"/>
          </a:xfrm>
          <a:prstGeom prst="rect">
            <a:avLst/>
          </a:prstGeom>
        </p:spPr>
      </p:pic>
    </p:spTree>
    <p:extLst>
      <p:ext uri="{BB962C8B-B14F-4D97-AF65-F5344CB8AC3E}">
        <p14:creationId xmlns:p14="http://schemas.microsoft.com/office/powerpoint/2010/main" val="3556466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7EF40-861A-4DA7-8B54-6A4925077BE2}"/>
              </a:ext>
            </a:extLst>
          </p:cNvPr>
          <p:cNvSpPr>
            <a:spLocks noGrp="1"/>
          </p:cNvSpPr>
          <p:nvPr>
            <p:ph type="title"/>
          </p:nvPr>
        </p:nvSpPr>
        <p:spPr>
          <a:xfrm>
            <a:off x="1373119" y="433502"/>
            <a:ext cx="9881585" cy="970450"/>
          </a:xfrm>
        </p:spPr>
        <p:txBody>
          <a:bodyPr/>
          <a:lstStyle/>
          <a:p>
            <a:r>
              <a:rPr lang="fr-FR" dirty="0"/>
              <a:t>1.a. Merge a </a:t>
            </a:r>
            <a:r>
              <a:rPr lang="fr-FR" dirty="0">
                <a:solidFill>
                  <a:srgbClr val="1AAE9F"/>
                </a:solidFill>
              </a:rPr>
              <a:t>Customer-</a:t>
            </a:r>
            <a:r>
              <a:rPr lang="fr-FR" dirty="0" err="1">
                <a:solidFill>
                  <a:srgbClr val="1AAE9F"/>
                </a:solidFill>
              </a:rPr>
              <a:t>Centric</a:t>
            </a:r>
            <a:r>
              <a:rPr lang="fr-FR" b="0" dirty="0"/>
              <a:t> </a:t>
            </a:r>
            <a:br>
              <a:rPr lang="fr-FR" b="0" dirty="0"/>
            </a:br>
            <a:r>
              <a:rPr lang="fr-FR" dirty="0" err="1"/>
              <a:t>Dataset</a:t>
            </a:r>
            <a:endParaRPr lang="fr-FR" dirty="0"/>
          </a:p>
        </p:txBody>
      </p:sp>
      <p:sp>
        <p:nvSpPr>
          <p:cNvPr id="3" name="Espace réservé du contenu 2">
            <a:extLst>
              <a:ext uri="{FF2B5EF4-FFF2-40B4-BE49-F238E27FC236}">
                <a16:creationId xmlns:a16="http://schemas.microsoft.com/office/drawing/2014/main" id="{1C97390A-0370-47F9-B9CA-3D688EEDCB88}"/>
              </a:ext>
            </a:extLst>
          </p:cNvPr>
          <p:cNvSpPr>
            <a:spLocks noGrp="1"/>
          </p:cNvSpPr>
          <p:nvPr>
            <p:ph idx="1"/>
          </p:nvPr>
        </p:nvSpPr>
        <p:spPr>
          <a:xfrm>
            <a:off x="36155" y="1895908"/>
            <a:ext cx="5741743" cy="3342004"/>
          </a:xfrm>
        </p:spPr>
        <p:txBody>
          <a:bodyPr>
            <a:noAutofit/>
          </a:bodyPr>
          <a:lstStyle/>
          <a:p>
            <a:pPr>
              <a:buFont typeface="Wingdings" panose="05000000000000000000" pitchFamily="2" charset="2"/>
              <a:buChar char="Ø"/>
            </a:pPr>
            <a:r>
              <a:rPr lang="fr-FR" sz="1600" b="1" dirty="0">
                <a:solidFill>
                  <a:schemeClr val="accent1"/>
                </a:solidFill>
              </a:rPr>
              <a:t>Data </a:t>
            </a:r>
            <a:r>
              <a:rPr lang="fr-FR" sz="1600" b="1" dirty="0" err="1">
                <a:solidFill>
                  <a:schemeClr val="accent1"/>
                </a:solidFill>
              </a:rPr>
              <a:t>Truncature</a:t>
            </a:r>
            <a:endParaRPr lang="fr-FR" sz="1600" b="1" dirty="0">
              <a:solidFill>
                <a:schemeClr val="accent1"/>
              </a:solidFill>
            </a:endParaRPr>
          </a:p>
          <a:p>
            <a:pPr lvl="1">
              <a:buFont typeface="Wingdings" panose="05000000000000000000" pitchFamily="2" charset="2"/>
              <a:buChar char="q"/>
            </a:pPr>
            <a:r>
              <a:rPr lang="fr-FR" sz="1400" b="1" dirty="0" err="1"/>
              <a:t>Orders</a:t>
            </a:r>
            <a:r>
              <a:rPr lang="fr-FR" sz="1400" b="1" dirty="0"/>
              <a:t> </a:t>
            </a:r>
            <a:r>
              <a:rPr lang="fr-FR" sz="1400" b="1" dirty="0" err="1"/>
              <a:t>number</a:t>
            </a:r>
            <a:r>
              <a:rPr lang="fr-FR" sz="1400" b="1" dirty="0"/>
              <a:t> </a:t>
            </a:r>
            <a:r>
              <a:rPr lang="fr-FR" sz="1400" b="1" dirty="0" err="1"/>
              <a:t>rise</a:t>
            </a:r>
            <a:r>
              <a:rPr lang="fr-FR" sz="1400" b="1" dirty="0"/>
              <a:t> </a:t>
            </a:r>
            <a:r>
              <a:rPr lang="fr-FR" sz="1400" b="1" dirty="0" err="1"/>
              <a:t>from</a:t>
            </a:r>
            <a:r>
              <a:rPr lang="fr-FR" sz="1400" b="1" dirty="0"/>
              <a:t> end 2016 and </a:t>
            </a:r>
            <a:r>
              <a:rPr lang="fr-FR" sz="1400" b="1" dirty="0" err="1"/>
              <a:t>is</a:t>
            </a:r>
            <a:r>
              <a:rPr lang="fr-FR" sz="1400" b="1" dirty="0"/>
              <a:t> stable in 2018</a:t>
            </a:r>
          </a:p>
          <a:p>
            <a:pPr lvl="1">
              <a:buFont typeface="Wingdings" panose="05000000000000000000" pitchFamily="2" charset="2"/>
              <a:buChar char="q"/>
            </a:pPr>
            <a:r>
              <a:rPr lang="fr-FR" sz="1400" b="1" dirty="0" err="1"/>
              <a:t>Only</a:t>
            </a:r>
            <a:r>
              <a:rPr lang="fr-FR" sz="1400" b="1" dirty="0"/>
              <a:t> 3 % of </a:t>
            </a:r>
            <a:r>
              <a:rPr lang="fr-FR" sz="1400" b="1" dirty="0" err="1"/>
              <a:t>Customers</a:t>
            </a:r>
            <a:r>
              <a:rPr lang="fr-FR" sz="1400" b="1" dirty="0"/>
              <a:t> made more </a:t>
            </a:r>
            <a:r>
              <a:rPr lang="fr-FR" sz="1400" b="1" dirty="0" err="1"/>
              <a:t>than</a:t>
            </a:r>
            <a:r>
              <a:rPr lang="fr-FR" sz="1400" b="1" dirty="0"/>
              <a:t> a Single </a:t>
            </a:r>
            <a:r>
              <a:rPr lang="fr-FR" sz="1400" b="1" dirty="0" err="1"/>
              <a:t>Order</a:t>
            </a:r>
            <a:r>
              <a:rPr lang="fr-FR" sz="1400" b="1" dirty="0"/>
              <a:t> !</a:t>
            </a:r>
          </a:p>
          <a:p>
            <a:pPr lvl="2">
              <a:buFont typeface="Wingdings" panose="05000000000000000000" pitchFamily="2" charset="2"/>
              <a:buChar char="Ø"/>
            </a:pPr>
            <a:r>
              <a:rPr lang="fr-FR" b="1" dirty="0"/>
              <a:t>RFM</a:t>
            </a:r>
            <a:r>
              <a:rPr lang="fr-FR" dirty="0"/>
              <a:t>* techniques are </a:t>
            </a:r>
            <a:r>
              <a:rPr lang="fr-FR" b="1" dirty="0">
                <a:solidFill>
                  <a:srgbClr val="FF0000"/>
                </a:solidFill>
              </a:rPr>
              <a:t>not </a:t>
            </a:r>
            <a:r>
              <a:rPr lang="fr-FR" b="1" dirty="0" err="1">
                <a:solidFill>
                  <a:srgbClr val="FF0000"/>
                </a:solidFill>
              </a:rPr>
              <a:t>valid</a:t>
            </a:r>
            <a:endParaRPr lang="fr-FR" b="1" dirty="0">
              <a:solidFill>
                <a:srgbClr val="FF0000"/>
              </a:solidFill>
            </a:endParaRPr>
          </a:p>
          <a:p>
            <a:pPr lvl="1">
              <a:buFont typeface="Wingdings" panose="05000000000000000000" pitchFamily="2" charset="2"/>
              <a:buChar char="q"/>
            </a:pPr>
            <a:r>
              <a:rPr lang="fr-FR" sz="1400" b="1" dirty="0" err="1"/>
              <a:t>Only</a:t>
            </a:r>
            <a:r>
              <a:rPr lang="fr-FR" sz="1400" b="1" dirty="0"/>
              <a:t> 3 % of </a:t>
            </a:r>
            <a:r>
              <a:rPr lang="fr-FR" sz="1400" b="1" dirty="0" err="1"/>
              <a:t>Orders</a:t>
            </a:r>
            <a:r>
              <a:rPr lang="fr-FR" sz="1400" b="1" dirty="0"/>
              <a:t> are not </a:t>
            </a:r>
            <a:r>
              <a:rPr lang="fr-FR" sz="1400" b="1" dirty="0" err="1"/>
              <a:t>single_product</a:t>
            </a:r>
            <a:r>
              <a:rPr lang="fr-FR" sz="1400" dirty="0"/>
              <a:t> &amp; 10% multi-item in shopping </a:t>
            </a:r>
            <a:r>
              <a:rPr lang="fr-FR" sz="1400" dirty="0" err="1"/>
              <a:t>carts</a:t>
            </a:r>
            <a:endParaRPr lang="fr-FR" sz="1400" dirty="0"/>
          </a:p>
          <a:p>
            <a:pPr lvl="2">
              <a:buFont typeface="Wingdings" panose="05000000000000000000" pitchFamily="2" charset="2"/>
              <a:buChar char="Ø"/>
            </a:pPr>
            <a:r>
              <a:rPr lang="fr-FR" dirty="0" err="1"/>
              <a:t>Simplified</a:t>
            </a:r>
            <a:r>
              <a:rPr lang="fr-FR" dirty="0"/>
              <a:t> </a:t>
            </a:r>
            <a:r>
              <a:rPr lang="fr-FR" b="1" dirty="0"/>
              <a:t>1:1</a:t>
            </a:r>
            <a:r>
              <a:rPr lang="fr-FR" dirty="0"/>
              <a:t> </a:t>
            </a:r>
            <a:r>
              <a:rPr lang="fr-FR" dirty="0" err="1"/>
              <a:t>cardinality</a:t>
            </a:r>
            <a:r>
              <a:rPr lang="fr-FR" dirty="0"/>
              <a:t> for {</a:t>
            </a:r>
            <a:r>
              <a:rPr lang="fr-FR" dirty="0" err="1"/>
              <a:t>Customer_unique</a:t>
            </a:r>
            <a:r>
              <a:rPr lang="fr-FR" dirty="0"/>
              <a:t> – </a:t>
            </a:r>
            <a:r>
              <a:rPr lang="fr-FR" dirty="0" err="1"/>
              <a:t>Order</a:t>
            </a:r>
            <a:r>
              <a:rPr lang="fr-FR" dirty="0"/>
              <a:t> – Product – </a:t>
            </a:r>
            <a:r>
              <a:rPr lang="fr-FR" dirty="0" err="1"/>
              <a:t>Review</a:t>
            </a:r>
            <a:r>
              <a:rPr lang="fr-FR" dirty="0"/>
              <a:t>} </a:t>
            </a:r>
            <a:r>
              <a:rPr lang="fr-FR" dirty="0" err="1"/>
              <a:t>is</a:t>
            </a:r>
            <a:r>
              <a:rPr lang="fr-FR" dirty="0"/>
              <a:t> </a:t>
            </a:r>
            <a:r>
              <a:rPr lang="fr-FR" b="1" dirty="0" err="1">
                <a:solidFill>
                  <a:srgbClr val="00B050"/>
                </a:solidFill>
              </a:rPr>
              <a:t>valid</a:t>
            </a:r>
            <a:endParaRPr lang="fr-FR" b="1" dirty="0">
              <a:solidFill>
                <a:srgbClr val="00B050"/>
              </a:solidFill>
            </a:endParaRPr>
          </a:p>
          <a:p>
            <a:pPr marL="114300" indent="0">
              <a:buNone/>
            </a:pPr>
            <a:r>
              <a:rPr lang="fr-FR" sz="1200" i="1" dirty="0"/>
              <a:t>* </a:t>
            </a:r>
            <a:r>
              <a:rPr lang="fr-FR" sz="1200" b="1" i="1" dirty="0" err="1"/>
              <a:t>R</a:t>
            </a:r>
            <a:r>
              <a:rPr lang="fr-FR" sz="1200" i="1" dirty="0" err="1"/>
              <a:t>ecency</a:t>
            </a:r>
            <a:r>
              <a:rPr lang="fr-FR" sz="1200" i="1" dirty="0"/>
              <a:t> and </a:t>
            </a:r>
            <a:r>
              <a:rPr lang="fr-FR" sz="1200" b="1" i="1" dirty="0"/>
              <a:t>F</a:t>
            </a:r>
            <a:r>
              <a:rPr lang="fr-FR" sz="1200" i="1" dirty="0"/>
              <a:t>requency </a:t>
            </a:r>
            <a:r>
              <a:rPr lang="fr-FR" sz="1200" i="1" dirty="0" err="1"/>
              <a:t>would</a:t>
            </a:r>
            <a:r>
              <a:rPr lang="fr-FR" sz="1200" i="1" dirty="0"/>
              <a:t> </a:t>
            </a:r>
            <a:r>
              <a:rPr lang="fr-FR" sz="1200" i="1" dirty="0" err="1"/>
              <a:t>require</a:t>
            </a:r>
            <a:r>
              <a:rPr lang="fr-FR" sz="1200" i="1" dirty="0"/>
              <a:t> the </a:t>
            </a:r>
            <a:r>
              <a:rPr lang="fr-FR" sz="1200" i="1" dirty="0" err="1"/>
              <a:t>knowledge</a:t>
            </a:r>
            <a:r>
              <a:rPr lang="fr-FR" sz="1200" i="1" dirty="0"/>
              <a:t> of multiple </a:t>
            </a:r>
            <a:r>
              <a:rPr lang="fr-FR" sz="1200" i="1" dirty="0" err="1"/>
              <a:t>timestamped</a:t>
            </a:r>
            <a:r>
              <a:rPr lang="fr-FR" sz="1200" i="1" dirty="0"/>
              <a:t> </a:t>
            </a:r>
            <a:r>
              <a:rPr lang="fr-FR" sz="1200" i="1" dirty="0" err="1"/>
              <a:t>orders</a:t>
            </a:r>
            <a:r>
              <a:rPr lang="fr-FR" sz="1200" i="1" dirty="0"/>
              <a:t> and </a:t>
            </a:r>
            <a:r>
              <a:rPr lang="fr-FR" sz="1200" i="1" dirty="0" err="1"/>
              <a:t>senseful</a:t>
            </a:r>
            <a:r>
              <a:rPr lang="fr-FR" sz="1200" i="1" dirty="0"/>
              <a:t> </a:t>
            </a:r>
            <a:r>
              <a:rPr lang="fr-FR" sz="1200" i="1" dirty="0" err="1"/>
              <a:t>anteriority</a:t>
            </a:r>
            <a:r>
              <a:rPr lang="fr-FR" sz="1200" i="1" dirty="0"/>
              <a:t>.</a:t>
            </a:r>
            <a:endParaRPr lang="en-US" sz="1200" i="1" dirty="0"/>
          </a:p>
          <a:p>
            <a:pPr lvl="2">
              <a:buFont typeface="Wingdings" panose="05000000000000000000" pitchFamily="2" charset="2"/>
              <a:buChar char="Ø"/>
            </a:pPr>
            <a:endParaRPr lang="fr-FR" b="1" dirty="0">
              <a:solidFill>
                <a:srgbClr val="1AAE9F"/>
              </a:solidFill>
            </a:endParaRPr>
          </a:p>
        </p:txBody>
      </p:sp>
      <p:pic>
        <p:nvPicPr>
          <p:cNvPr id="57" name="Image 56">
            <a:extLst>
              <a:ext uri="{FF2B5EF4-FFF2-40B4-BE49-F238E27FC236}">
                <a16:creationId xmlns:a16="http://schemas.microsoft.com/office/drawing/2014/main" id="{A0D8C0C5-4CD6-470E-A0A0-76286A9F44CB}"/>
              </a:ext>
            </a:extLst>
          </p:cNvPr>
          <p:cNvPicPr>
            <a:picLocks noChangeAspect="1"/>
          </p:cNvPicPr>
          <p:nvPr/>
        </p:nvPicPr>
        <p:blipFill>
          <a:blip r:embed="rId3"/>
          <a:stretch>
            <a:fillRect/>
          </a:stretch>
        </p:blipFill>
        <p:spPr>
          <a:xfrm>
            <a:off x="6165679" y="2954475"/>
            <a:ext cx="5812794" cy="3500366"/>
          </a:xfrm>
          <a:prstGeom prst="rect">
            <a:avLst/>
          </a:prstGeom>
        </p:spPr>
      </p:pic>
      <p:grpSp>
        <p:nvGrpSpPr>
          <p:cNvPr id="76" name="Groupe 75">
            <a:extLst>
              <a:ext uri="{FF2B5EF4-FFF2-40B4-BE49-F238E27FC236}">
                <a16:creationId xmlns:a16="http://schemas.microsoft.com/office/drawing/2014/main" id="{6F1FB830-4295-4792-86A1-9AFCBB707D50}"/>
              </a:ext>
            </a:extLst>
          </p:cNvPr>
          <p:cNvGrpSpPr/>
          <p:nvPr/>
        </p:nvGrpSpPr>
        <p:grpSpPr>
          <a:xfrm>
            <a:off x="9153752" y="3658554"/>
            <a:ext cx="1450223" cy="622312"/>
            <a:chOff x="8954406" y="3834277"/>
            <a:chExt cx="1450223" cy="622312"/>
          </a:xfrm>
        </p:grpSpPr>
        <p:sp>
          <p:nvSpPr>
            <p:cNvPr id="59" name="Explosion : 8 points 58">
              <a:extLst>
                <a:ext uri="{FF2B5EF4-FFF2-40B4-BE49-F238E27FC236}">
                  <a16:creationId xmlns:a16="http://schemas.microsoft.com/office/drawing/2014/main" id="{00C5B24D-260E-4A4B-9852-7E00BF20F7DE}"/>
                </a:ext>
              </a:extLst>
            </p:cNvPr>
            <p:cNvSpPr/>
            <p:nvPr/>
          </p:nvSpPr>
          <p:spPr>
            <a:xfrm>
              <a:off x="9019713" y="3921992"/>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Ellipse 59">
              <a:extLst>
                <a:ext uri="{FF2B5EF4-FFF2-40B4-BE49-F238E27FC236}">
                  <a16:creationId xmlns:a16="http://schemas.microsoft.com/office/drawing/2014/main" id="{FB0D0CB6-990F-4BB7-B285-F0E46B478E7F}"/>
                </a:ext>
              </a:extLst>
            </p:cNvPr>
            <p:cNvSpPr/>
            <p:nvPr/>
          </p:nvSpPr>
          <p:spPr>
            <a:xfrm>
              <a:off x="8954406" y="3834277"/>
              <a:ext cx="319595" cy="35501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400" b="1" dirty="0"/>
                <a:t>1</a:t>
              </a:r>
              <a:endParaRPr lang="en-US" sz="1400" b="1" dirty="0"/>
            </a:p>
          </p:txBody>
        </p:sp>
      </p:grpSp>
      <p:grpSp>
        <p:nvGrpSpPr>
          <p:cNvPr id="75" name="Groupe 74">
            <a:extLst>
              <a:ext uri="{FF2B5EF4-FFF2-40B4-BE49-F238E27FC236}">
                <a16:creationId xmlns:a16="http://schemas.microsoft.com/office/drawing/2014/main" id="{EC9E3FB7-5CF9-4F25-B409-ED930A488380}"/>
              </a:ext>
            </a:extLst>
          </p:cNvPr>
          <p:cNvGrpSpPr/>
          <p:nvPr/>
        </p:nvGrpSpPr>
        <p:grpSpPr>
          <a:xfrm>
            <a:off x="9949694" y="2974711"/>
            <a:ext cx="1450223" cy="622312"/>
            <a:chOff x="9744981" y="3117750"/>
            <a:chExt cx="1450223" cy="622312"/>
          </a:xfrm>
        </p:grpSpPr>
        <p:sp>
          <p:nvSpPr>
            <p:cNvPr id="61" name="Explosion : 8 points 60">
              <a:extLst>
                <a:ext uri="{FF2B5EF4-FFF2-40B4-BE49-F238E27FC236}">
                  <a16:creationId xmlns:a16="http://schemas.microsoft.com/office/drawing/2014/main" id="{92F07B7D-42E8-40CF-A7C8-D5659AFF6598}"/>
                </a:ext>
              </a:extLst>
            </p:cNvPr>
            <p:cNvSpPr/>
            <p:nvPr/>
          </p:nvSpPr>
          <p:spPr>
            <a:xfrm>
              <a:off x="9810288" y="3205465"/>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Ellipse 61">
              <a:extLst>
                <a:ext uri="{FF2B5EF4-FFF2-40B4-BE49-F238E27FC236}">
                  <a16:creationId xmlns:a16="http://schemas.microsoft.com/office/drawing/2014/main" id="{290D83FB-B21F-46C0-B135-270018574C4A}"/>
                </a:ext>
              </a:extLst>
            </p:cNvPr>
            <p:cNvSpPr/>
            <p:nvPr/>
          </p:nvSpPr>
          <p:spPr>
            <a:xfrm>
              <a:off x="9744981" y="3117750"/>
              <a:ext cx="319595" cy="355013"/>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400" b="1" dirty="0"/>
                <a:t>2</a:t>
              </a:r>
              <a:endParaRPr lang="en-US" sz="1400" b="1" dirty="0"/>
            </a:p>
          </p:txBody>
        </p:sp>
      </p:grpSp>
      <p:grpSp>
        <p:nvGrpSpPr>
          <p:cNvPr id="77" name="Groupe 76">
            <a:extLst>
              <a:ext uri="{FF2B5EF4-FFF2-40B4-BE49-F238E27FC236}">
                <a16:creationId xmlns:a16="http://schemas.microsoft.com/office/drawing/2014/main" id="{4099F8AA-29A6-47BD-8BA6-FEDBDCA3A9A8}"/>
              </a:ext>
            </a:extLst>
          </p:cNvPr>
          <p:cNvGrpSpPr/>
          <p:nvPr/>
        </p:nvGrpSpPr>
        <p:grpSpPr>
          <a:xfrm>
            <a:off x="7670151" y="5006697"/>
            <a:ext cx="1432269" cy="659173"/>
            <a:chOff x="7522137" y="5146137"/>
            <a:chExt cx="1432269" cy="659173"/>
          </a:xfrm>
        </p:grpSpPr>
        <p:sp>
          <p:nvSpPr>
            <p:cNvPr id="72" name="Explosion : 8 points 71">
              <a:extLst>
                <a:ext uri="{FF2B5EF4-FFF2-40B4-BE49-F238E27FC236}">
                  <a16:creationId xmlns:a16="http://schemas.microsoft.com/office/drawing/2014/main" id="{43C4CB60-230C-4095-AB62-2CCEC2342F64}"/>
                </a:ext>
              </a:extLst>
            </p:cNvPr>
            <p:cNvSpPr/>
            <p:nvPr/>
          </p:nvSpPr>
          <p:spPr>
            <a:xfrm>
              <a:off x="7569490" y="5270713"/>
              <a:ext cx="1384916" cy="534597"/>
            </a:xfrm>
            <a:prstGeom prst="irregularSeal1">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Ellipse 73">
              <a:extLst>
                <a:ext uri="{FF2B5EF4-FFF2-40B4-BE49-F238E27FC236}">
                  <a16:creationId xmlns:a16="http://schemas.microsoft.com/office/drawing/2014/main" id="{F95610D4-4DD0-4758-9C67-12BCB35B5567}"/>
                </a:ext>
              </a:extLst>
            </p:cNvPr>
            <p:cNvSpPr/>
            <p:nvPr/>
          </p:nvSpPr>
          <p:spPr>
            <a:xfrm>
              <a:off x="7522137" y="5146137"/>
              <a:ext cx="319595" cy="280798"/>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fr-FR" sz="1400" b="1" dirty="0"/>
                <a:t>3.</a:t>
              </a:r>
              <a:endParaRPr lang="en-US" sz="1400" b="1" dirty="0"/>
            </a:p>
          </p:txBody>
        </p:sp>
      </p:grpSp>
      <p:sp>
        <p:nvSpPr>
          <p:cNvPr id="80" name="Espace réservé du contenu 2">
            <a:extLst>
              <a:ext uri="{FF2B5EF4-FFF2-40B4-BE49-F238E27FC236}">
                <a16:creationId xmlns:a16="http://schemas.microsoft.com/office/drawing/2014/main" id="{867BADFA-3BE9-460D-A897-019ED856E8C7}"/>
              </a:ext>
            </a:extLst>
          </p:cNvPr>
          <p:cNvSpPr txBox="1">
            <a:spLocks/>
          </p:cNvSpPr>
          <p:nvPr/>
        </p:nvSpPr>
        <p:spPr>
          <a:xfrm>
            <a:off x="-23218" y="4888909"/>
            <a:ext cx="5898588" cy="197170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Font typeface="Wingdings" panose="05000000000000000000" pitchFamily="2" charset="2"/>
              <a:buChar char="Ø"/>
            </a:pPr>
            <a:r>
              <a:rPr lang="fr-FR" sz="1600" b="1" i="1" dirty="0" err="1"/>
              <a:t>From</a:t>
            </a:r>
            <a:r>
              <a:rPr lang="fr-FR" sz="1600" b="1" i="1" dirty="0"/>
              <a:t> </a:t>
            </a:r>
            <a:r>
              <a:rPr lang="fr-FR" sz="1600" b="1" i="1" dirty="0" err="1">
                <a:solidFill>
                  <a:srgbClr val="D3455B"/>
                </a:solidFill>
              </a:rPr>
              <a:t>Order-Centric</a:t>
            </a:r>
            <a:r>
              <a:rPr lang="fr-FR" sz="1600" b="1" i="1" dirty="0"/>
              <a:t> to </a:t>
            </a:r>
            <a:r>
              <a:rPr lang="fr-FR" sz="1600" b="1" i="1" dirty="0">
                <a:solidFill>
                  <a:srgbClr val="1AAE9F"/>
                </a:solidFill>
              </a:rPr>
              <a:t>Customer-</a:t>
            </a:r>
            <a:r>
              <a:rPr lang="fr-FR" sz="1600" b="1" i="1" dirty="0" err="1">
                <a:solidFill>
                  <a:srgbClr val="1AAE9F"/>
                </a:solidFill>
              </a:rPr>
              <a:t>Centric</a:t>
            </a:r>
            <a:r>
              <a:rPr lang="fr-FR" sz="1600" b="1" i="1" dirty="0"/>
              <a:t> data:</a:t>
            </a:r>
          </a:p>
          <a:p>
            <a:pPr marL="457200" lvl="1" indent="0">
              <a:buNone/>
            </a:pPr>
            <a:r>
              <a:rPr lang="fr-FR" sz="1400" b="1" dirty="0"/>
              <a:t>1. </a:t>
            </a:r>
            <a:r>
              <a:rPr lang="fr-FR" sz="1400" dirty="0" err="1"/>
              <a:t>Focused</a:t>
            </a:r>
            <a:r>
              <a:rPr lang="fr-FR" sz="1400" dirty="0"/>
              <a:t> on the </a:t>
            </a:r>
            <a:r>
              <a:rPr lang="fr-FR" sz="1400" b="1" dirty="0" err="1"/>
              <a:t>most_important_product</a:t>
            </a:r>
            <a:r>
              <a:rPr lang="fr-FR" sz="1400" b="1" dirty="0"/>
              <a:t> </a:t>
            </a:r>
            <a:r>
              <a:rPr lang="fr-FR" sz="1400" dirty="0"/>
              <a:t>(</a:t>
            </a:r>
            <a:r>
              <a:rPr lang="fr-FR" sz="1400" i="1" dirty="0"/>
              <a:t>of </a:t>
            </a:r>
            <a:r>
              <a:rPr lang="fr-FR" sz="1400" i="1" dirty="0" err="1"/>
              <a:t>highest</a:t>
            </a:r>
            <a:r>
              <a:rPr lang="fr-FR" sz="1400" i="1" dirty="0"/>
              <a:t> value</a:t>
            </a:r>
            <a:r>
              <a:rPr lang="fr-FR" sz="1400" dirty="0"/>
              <a:t>)</a:t>
            </a:r>
          </a:p>
          <a:p>
            <a:pPr marL="457200" lvl="1" indent="0">
              <a:buNone/>
            </a:pPr>
            <a:r>
              <a:rPr lang="fr-FR" sz="1400" b="1" dirty="0"/>
              <a:t>2. </a:t>
            </a:r>
            <a:r>
              <a:rPr lang="fr-FR" sz="1400" dirty="0" err="1"/>
              <a:t>Attached</a:t>
            </a:r>
            <a:r>
              <a:rPr lang="fr-FR" sz="1400" dirty="0"/>
              <a:t> a </a:t>
            </a:r>
            <a:r>
              <a:rPr lang="fr-FR" sz="1400" b="1" dirty="0" err="1"/>
              <a:t>category</a:t>
            </a:r>
            <a:r>
              <a:rPr lang="fr-FR" sz="1400" b="1" dirty="0"/>
              <a:t> </a:t>
            </a:r>
            <a:r>
              <a:rPr lang="fr-FR" sz="1400" dirty="0"/>
              <a:t>to the </a:t>
            </a:r>
            <a:r>
              <a:rPr lang="fr-FR" sz="1400" dirty="0" err="1"/>
              <a:t>product</a:t>
            </a:r>
            <a:endParaRPr lang="fr-FR" sz="1400" dirty="0"/>
          </a:p>
          <a:p>
            <a:pPr marL="457200" lvl="1" indent="0">
              <a:buFont typeface="Wingdings 2" charset="2"/>
              <a:buNone/>
            </a:pPr>
            <a:r>
              <a:rPr lang="fr-FR" sz="1400" b="1" dirty="0"/>
              <a:t>3. </a:t>
            </a:r>
            <a:r>
              <a:rPr lang="fr-FR" sz="1400" dirty="0" err="1"/>
              <a:t>Keeping</a:t>
            </a:r>
            <a:r>
              <a:rPr lang="fr-FR" sz="1400" dirty="0"/>
              <a:t> for </a:t>
            </a:r>
            <a:r>
              <a:rPr lang="fr-FR" sz="1400" dirty="0" err="1"/>
              <a:t>any</a:t>
            </a:r>
            <a:r>
              <a:rPr lang="fr-FR" sz="1400" dirty="0"/>
              <a:t> </a:t>
            </a:r>
            <a:r>
              <a:rPr lang="fr-FR" sz="1400" dirty="0" err="1"/>
              <a:t>customer_unique_id</a:t>
            </a:r>
            <a:r>
              <a:rPr lang="fr-FR" sz="1400" dirty="0"/>
              <a:t>, the « </a:t>
            </a:r>
            <a:r>
              <a:rPr lang="fr-FR" sz="1400" b="1" i="1" dirty="0" err="1"/>
              <a:t>single_product</a:t>
            </a:r>
            <a:r>
              <a:rPr lang="fr-FR" sz="1400" b="1" i="1" dirty="0"/>
              <a:t> » </a:t>
            </a:r>
            <a:r>
              <a:rPr lang="fr-FR" sz="1400" dirty="0"/>
              <a:t>&amp; last </a:t>
            </a:r>
            <a:r>
              <a:rPr lang="fr-FR" sz="1400" dirty="0" err="1"/>
              <a:t>delivered</a:t>
            </a:r>
            <a:r>
              <a:rPr lang="fr-FR" sz="1400" dirty="0"/>
              <a:t> </a:t>
            </a:r>
            <a:r>
              <a:rPr lang="fr-FR" sz="1400" b="1" dirty="0" err="1"/>
              <a:t>Orders</a:t>
            </a:r>
            <a:endParaRPr lang="fr-FR" b="1" dirty="0"/>
          </a:p>
        </p:txBody>
      </p:sp>
      <p:grpSp>
        <p:nvGrpSpPr>
          <p:cNvPr id="5" name="Groupe 4">
            <a:extLst>
              <a:ext uri="{FF2B5EF4-FFF2-40B4-BE49-F238E27FC236}">
                <a16:creationId xmlns:a16="http://schemas.microsoft.com/office/drawing/2014/main" id="{D67238C0-1CD5-4CDD-B3DC-2CF9514354F4}"/>
              </a:ext>
            </a:extLst>
          </p:cNvPr>
          <p:cNvGrpSpPr/>
          <p:nvPr/>
        </p:nvGrpSpPr>
        <p:grpSpPr>
          <a:xfrm>
            <a:off x="6096000" y="2905517"/>
            <a:ext cx="6233202" cy="4058262"/>
            <a:chOff x="5958798" y="2477559"/>
            <a:chExt cx="6233202" cy="4058262"/>
          </a:xfrm>
        </p:grpSpPr>
        <p:grpSp>
          <p:nvGrpSpPr>
            <p:cNvPr id="29" name="Groupe 28">
              <a:extLst>
                <a:ext uri="{FF2B5EF4-FFF2-40B4-BE49-F238E27FC236}">
                  <a16:creationId xmlns:a16="http://schemas.microsoft.com/office/drawing/2014/main" id="{45D2AC66-2946-48BE-839A-6C00CFAC41F2}"/>
                </a:ext>
              </a:extLst>
            </p:cNvPr>
            <p:cNvGrpSpPr/>
            <p:nvPr/>
          </p:nvGrpSpPr>
          <p:grpSpPr>
            <a:xfrm>
              <a:off x="6058820" y="2477559"/>
              <a:ext cx="5812795" cy="3500366"/>
              <a:chOff x="6580079" y="3999796"/>
              <a:chExt cx="4264166" cy="2655124"/>
            </a:xfrm>
          </p:grpSpPr>
          <p:sp>
            <p:nvSpPr>
              <p:cNvPr id="10" name="Ellipse 9">
                <a:extLst>
                  <a:ext uri="{FF2B5EF4-FFF2-40B4-BE49-F238E27FC236}">
                    <a16:creationId xmlns:a16="http://schemas.microsoft.com/office/drawing/2014/main" id="{75670810-231F-4A7B-8088-332003CD44C1}"/>
                  </a:ext>
                </a:extLst>
              </p:cNvPr>
              <p:cNvSpPr/>
              <p:nvPr/>
            </p:nvSpPr>
            <p:spPr>
              <a:xfrm rot="10800000">
                <a:off x="7448364" y="4614838"/>
                <a:ext cx="1540814" cy="1352346"/>
              </a:xfrm>
              <a:prstGeom prst="ellipse">
                <a:avLst/>
              </a:prstGeom>
              <a:solidFill>
                <a:srgbClr val="D3455B">
                  <a:alpha val="50196"/>
                </a:srgbClr>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Ellipse 11">
                <a:extLst>
                  <a:ext uri="{FF2B5EF4-FFF2-40B4-BE49-F238E27FC236}">
                    <a16:creationId xmlns:a16="http://schemas.microsoft.com/office/drawing/2014/main" id="{DC646430-D0B5-4371-9956-57505418C213}"/>
                  </a:ext>
                </a:extLst>
              </p:cNvPr>
              <p:cNvSpPr/>
              <p:nvPr/>
            </p:nvSpPr>
            <p:spPr>
              <a:xfrm rot="5400000">
                <a:off x="7791167" y="4078013"/>
                <a:ext cx="894068" cy="795202"/>
              </a:xfrm>
              <a:prstGeom prst="ellipse">
                <a:avLst/>
              </a:prstGeom>
              <a:solidFill>
                <a:srgbClr val="788896">
                  <a:alpha val="50196"/>
                </a:srgbClr>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Ellipse 13">
                <a:extLst>
                  <a:ext uri="{FF2B5EF4-FFF2-40B4-BE49-F238E27FC236}">
                    <a16:creationId xmlns:a16="http://schemas.microsoft.com/office/drawing/2014/main" id="{F8D34389-4E07-454E-85A8-528358E51560}"/>
                  </a:ext>
                </a:extLst>
              </p:cNvPr>
              <p:cNvSpPr/>
              <p:nvPr/>
            </p:nvSpPr>
            <p:spPr>
              <a:xfrm rot="16200000">
                <a:off x="9538262" y="5342787"/>
                <a:ext cx="1637909" cy="974056"/>
              </a:xfrm>
              <a:prstGeom prst="ellipse">
                <a:avLst/>
              </a:prstGeom>
              <a:solidFill>
                <a:srgbClr val="2C88D9">
                  <a:alpha val="50196"/>
                </a:srgbClr>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Ellipse 15">
                <a:extLst>
                  <a:ext uri="{FF2B5EF4-FFF2-40B4-BE49-F238E27FC236}">
                    <a16:creationId xmlns:a16="http://schemas.microsoft.com/office/drawing/2014/main" id="{BE489108-2CA4-45E7-969B-14BA13CBB61D}"/>
                  </a:ext>
                </a:extLst>
              </p:cNvPr>
              <p:cNvSpPr/>
              <p:nvPr/>
            </p:nvSpPr>
            <p:spPr>
              <a:xfrm>
                <a:off x="8950206" y="3999796"/>
                <a:ext cx="1839964" cy="894068"/>
              </a:xfrm>
              <a:prstGeom prst="ellipse">
                <a:avLst/>
              </a:prstGeom>
              <a:solidFill>
                <a:srgbClr val="F7C325">
                  <a:alpha val="50196"/>
                </a:srgbClr>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Ellipse 17">
                <a:extLst>
                  <a:ext uri="{FF2B5EF4-FFF2-40B4-BE49-F238E27FC236}">
                    <a16:creationId xmlns:a16="http://schemas.microsoft.com/office/drawing/2014/main" id="{EF5F0CF2-D476-4ED4-B7E1-F72F90FAF163}"/>
                  </a:ext>
                </a:extLst>
              </p:cNvPr>
              <p:cNvSpPr/>
              <p:nvPr/>
            </p:nvSpPr>
            <p:spPr>
              <a:xfrm>
                <a:off x="6580079" y="4875883"/>
                <a:ext cx="1267577" cy="880498"/>
              </a:xfrm>
              <a:prstGeom prst="ellipse">
                <a:avLst/>
              </a:prstGeom>
              <a:solidFill>
                <a:srgbClr val="BD34D1">
                  <a:alpha val="50196"/>
                </a:srgbClr>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Ellipse 25">
                <a:extLst>
                  <a:ext uri="{FF2B5EF4-FFF2-40B4-BE49-F238E27FC236}">
                    <a16:creationId xmlns:a16="http://schemas.microsoft.com/office/drawing/2014/main" id="{2411C8DC-0905-4D9C-B243-973D7ADCCC80}"/>
                  </a:ext>
                </a:extLst>
              </p:cNvPr>
              <p:cNvSpPr/>
              <p:nvPr/>
            </p:nvSpPr>
            <p:spPr>
              <a:xfrm>
                <a:off x="8637223" y="4698252"/>
                <a:ext cx="1397671" cy="1070651"/>
              </a:xfrm>
              <a:prstGeom prst="ellipse">
                <a:avLst/>
              </a:prstGeom>
              <a:solidFill>
                <a:srgbClr val="E8833A">
                  <a:alpha val="50196"/>
                </a:srgbClr>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Ellipse 27">
                <a:extLst>
                  <a:ext uri="{FF2B5EF4-FFF2-40B4-BE49-F238E27FC236}">
                    <a16:creationId xmlns:a16="http://schemas.microsoft.com/office/drawing/2014/main" id="{266D6D0A-1BEB-4EEC-B4A4-E805FD7DC217}"/>
                  </a:ext>
                </a:extLst>
              </p:cNvPr>
              <p:cNvSpPr/>
              <p:nvPr/>
            </p:nvSpPr>
            <p:spPr>
              <a:xfrm>
                <a:off x="7850024" y="5749830"/>
                <a:ext cx="795202" cy="905090"/>
              </a:xfrm>
              <a:prstGeom prst="ellipse">
                <a:avLst/>
              </a:prstGeom>
              <a:solidFill>
                <a:srgbClr val="1AAE9F">
                  <a:alpha val="50196"/>
                </a:srgbClr>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2" name="Espace réservé du contenu 2">
              <a:extLst>
                <a:ext uri="{FF2B5EF4-FFF2-40B4-BE49-F238E27FC236}">
                  <a16:creationId xmlns:a16="http://schemas.microsoft.com/office/drawing/2014/main" id="{E3371055-6AAC-4D47-BF26-A34F261E073A}"/>
                </a:ext>
              </a:extLst>
            </p:cNvPr>
            <p:cNvSpPr txBox="1">
              <a:spLocks/>
            </p:cNvSpPr>
            <p:nvPr/>
          </p:nvSpPr>
          <p:spPr>
            <a:xfrm>
              <a:off x="5958798" y="5880700"/>
              <a:ext cx="6233202" cy="65512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indent="-285750">
                <a:buFont typeface="Wingdings" panose="05000000000000000000" pitchFamily="2" charset="2"/>
                <a:buChar char="Ø"/>
              </a:pPr>
              <a:r>
                <a:rPr lang="fr-FR" b="1" dirty="0" err="1"/>
                <a:t>Let’s</a:t>
              </a:r>
              <a:r>
                <a:rPr lang="fr-FR" b="1" dirty="0"/>
                <a:t> </a:t>
              </a:r>
              <a:r>
                <a:rPr lang="fr-FR" b="1" dirty="0" err="1"/>
                <a:t>browse</a:t>
              </a:r>
              <a:r>
                <a:rPr lang="fr-FR" b="1" dirty="0"/>
                <a:t> </a:t>
              </a:r>
              <a:r>
                <a:rPr lang="fr-FR" b="1" dirty="0" err="1"/>
                <a:t>some</a:t>
              </a:r>
              <a:r>
                <a:rPr lang="fr-FR" b="1" dirty="0"/>
                <a:t> </a:t>
              </a:r>
              <a:r>
                <a:rPr lang="fr-FR" b="1" dirty="0">
                  <a:solidFill>
                    <a:srgbClr val="1AAE9F"/>
                  </a:solidFill>
                </a:rPr>
                <a:t>Customer-</a:t>
              </a:r>
              <a:r>
                <a:rPr lang="fr-FR" b="1" dirty="0" err="1">
                  <a:solidFill>
                    <a:srgbClr val="1AAE9F"/>
                  </a:solidFill>
                </a:rPr>
                <a:t>Centric</a:t>
              </a:r>
              <a:r>
                <a:rPr lang="fr-FR" b="1" dirty="0"/>
                <a:t> </a:t>
              </a:r>
              <a:r>
                <a:rPr lang="fr-FR" b="1" dirty="0" err="1"/>
                <a:t>features</a:t>
              </a:r>
              <a:r>
                <a:rPr lang="fr-FR" b="1" dirty="0"/>
                <a:t> !</a:t>
              </a:r>
            </a:p>
          </p:txBody>
        </p:sp>
      </p:grpSp>
      <p:pic>
        <p:nvPicPr>
          <p:cNvPr id="7" name="Image 6">
            <a:extLst>
              <a:ext uri="{FF2B5EF4-FFF2-40B4-BE49-F238E27FC236}">
                <a16:creationId xmlns:a16="http://schemas.microsoft.com/office/drawing/2014/main" id="{30C546AF-B0AB-4D2B-B89C-8CCEE7D0FE9F}"/>
              </a:ext>
            </a:extLst>
          </p:cNvPr>
          <p:cNvPicPr>
            <a:picLocks noChangeAspect="1"/>
          </p:cNvPicPr>
          <p:nvPr/>
        </p:nvPicPr>
        <p:blipFill>
          <a:blip r:embed="rId4"/>
          <a:stretch>
            <a:fillRect/>
          </a:stretch>
        </p:blipFill>
        <p:spPr>
          <a:xfrm>
            <a:off x="6165679" y="1287634"/>
            <a:ext cx="5812794" cy="1631351"/>
          </a:xfrm>
          <a:prstGeom prst="rect">
            <a:avLst/>
          </a:prstGeom>
        </p:spPr>
      </p:pic>
      <p:grpSp>
        <p:nvGrpSpPr>
          <p:cNvPr id="8" name="Graphique 5" descr="Pièces de puzzle">
            <a:extLst>
              <a:ext uri="{FF2B5EF4-FFF2-40B4-BE49-F238E27FC236}">
                <a16:creationId xmlns:a16="http://schemas.microsoft.com/office/drawing/2014/main" id="{D42FA39E-DCEB-48E2-A475-669B45A5A0A4}"/>
              </a:ext>
            </a:extLst>
          </p:cNvPr>
          <p:cNvGrpSpPr/>
          <p:nvPr/>
        </p:nvGrpSpPr>
        <p:grpSpPr>
          <a:xfrm>
            <a:off x="-23218" y="0"/>
            <a:ext cx="1701293" cy="1525292"/>
            <a:chOff x="10658223" y="206576"/>
            <a:chExt cx="1078252" cy="1078252"/>
          </a:xfrm>
        </p:grpSpPr>
        <p:sp>
          <p:nvSpPr>
            <p:cNvPr id="9" name="Forme libre : forme 8">
              <a:extLst>
                <a:ext uri="{FF2B5EF4-FFF2-40B4-BE49-F238E27FC236}">
                  <a16:creationId xmlns:a16="http://schemas.microsoft.com/office/drawing/2014/main" id="{1AF3BCBD-E486-45B7-84FB-254BFE4A9294}"/>
                </a:ext>
              </a:extLst>
            </p:cNvPr>
            <p:cNvSpPr/>
            <p:nvPr/>
          </p:nvSpPr>
          <p:spPr>
            <a:xfrm>
              <a:off x="11166610" y="352589"/>
              <a:ext cx="428119" cy="383790"/>
            </a:xfrm>
            <a:custGeom>
              <a:avLst/>
              <a:gdLst>
                <a:gd name="connsiteX0" fmla="*/ 43655 w 428119"/>
                <a:gd name="connsiteY0" fmla="*/ 271023 h 383790"/>
                <a:gd name="connsiteX1" fmla="*/ 43655 w 428119"/>
                <a:gd name="connsiteY1" fmla="*/ 271023 h 383790"/>
                <a:gd name="connsiteX2" fmla="*/ 106890 w 428119"/>
                <a:gd name="connsiteY2" fmla="*/ 297193 h 383790"/>
                <a:gd name="connsiteX3" fmla="*/ 186123 w 428119"/>
                <a:gd name="connsiteY3" fmla="*/ 226142 h 383790"/>
                <a:gd name="connsiteX4" fmla="*/ 251556 w 428119"/>
                <a:gd name="connsiteY4" fmla="*/ 272483 h 383790"/>
                <a:gd name="connsiteX5" fmla="*/ 238415 w 428119"/>
                <a:gd name="connsiteY5" fmla="*/ 351667 h 383790"/>
                <a:gd name="connsiteX6" fmla="*/ 314566 w 428119"/>
                <a:gd name="connsiteY6" fmla="*/ 383229 h 383790"/>
                <a:gd name="connsiteX7" fmla="*/ 315914 w 428119"/>
                <a:gd name="connsiteY7" fmla="*/ 383790 h 383790"/>
                <a:gd name="connsiteX8" fmla="*/ 428120 w 428119"/>
                <a:gd name="connsiteY8" fmla="*/ 112318 h 383790"/>
                <a:gd name="connsiteX9" fmla="*/ 155861 w 428119"/>
                <a:gd name="connsiteY9" fmla="*/ 0 h 383790"/>
                <a:gd name="connsiteX10" fmla="*/ 113517 w 428119"/>
                <a:gd name="connsiteY10" fmla="*/ 104119 h 383790"/>
                <a:gd name="connsiteX11" fmla="*/ 113517 w 428119"/>
                <a:gd name="connsiteY11" fmla="*/ 104119 h 383790"/>
                <a:gd name="connsiteX12" fmla="*/ 110260 w 428119"/>
                <a:gd name="connsiteY12" fmla="*/ 111869 h 383790"/>
                <a:gd name="connsiteX13" fmla="*/ 109361 w 428119"/>
                <a:gd name="connsiteY13" fmla="*/ 108274 h 383790"/>
                <a:gd name="connsiteX14" fmla="*/ 33210 w 428119"/>
                <a:gd name="connsiteY14" fmla="*/ 76713 h 383790"/>
                <a:gd name="connsiteX15" fmla="*/ 3221 w 428119"/>
                <a:gd name="connsiteY15" fmla="*/ 105130 h 383790"/>
                <a:gd name="connsiteX16" fmla="*/ 39153 w 428119"/>
                <a:gd name="connsiteY16" fmla="*/ 179149 h 383790"/>
                <a:gd name="connsiteX17" fmla="*/ 80496 w 428119"/>
                <a:gd name="connsiteY17" fmla="*/ 177912 h 383790"/>
                <a:gd name="connsiteX18" fmla="*/ 84090 w 428119"/>
                <a:gd name="connsiteY18" fmla="*/ 176451 h 383790"/>
                <a:gd name="connsiteX19" fmla="*/ 81956 w 428119"/>
                <a:gd name="connsiteY19" fmla="*/ 181618 h 383790"/>
                <a:gd name="connsiteX20" fmla="*/ 81956 w 428119"/>
                <a:gd name="connsiteY20" fmla="*/ 181618 h 383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28119" h="383790">
                  <a:moveTo>
                    <a:pt x="43655" y="271023"/>
                  </a:moveTo>
                  <a:lnTo>
                    <a:pt x="43655" y="271023"/>
                  </a:lnTo>
                  <a:lnTo>
                    <a:pt x="106890" y="297193"/>
                  </a:lnTo>
                  <a:cubicBezTo>
                    <a:pt x="109149" y="255694"/>
                    <a:pt x="144622" y="223883"/>
                    <a:pt x="186123" y="226142"/>
                  </a:cubicBezTo>
                  <a:cubicBezTo>
                    <a:pt x="215032" y="227716"/>
                    <a:pt x="240476" y="245735"/>
                    <a:pt x="251556" y="272483"/>
                  </a:cubicBezTo>
                  <a:cubicBezTo>
                    <a:pt x="262277" y="299264"/>
                    <a:pt x="257211" y="329784"/>
                    <a:pt x="238415" y="351667"/>
                  </a:cubicBezTo>
                  <a:lnTo>
                    <a:pt x="314566" y="383229"/>
                  </a:lnTo>
                  <a:lnTo>
                    <a:pt x="315914" y="383790"/>
                  </a:lnTo>
                  <a:lnTo>
                    <a:pt x="428120" y="112318"/>
                  </a:lnTo>
                  <a:lnTo>
                    <a:pt x="155861" y="0"/>
                  </a:lnTo>
                  <a:lnTo>
                    <a:pt x="113517" y="104119"/>
                  </a:lnTo>
                  <a:lnTo>
                    <a:pt x="113517" y="104119"/>
                  </a:lnTo>
                  <a:lnTo>
                    <a:pt x="110260" y="111869"/>
                  </a:lnTo>
                  <a:lnTo>
                    <a:pt x="109361" y="108274"/>
                  </a:lnTo>
                  <a:cubicBezTo>
                    <a:pt x="96998" y="78580"/>
                    <a:pt x="62954" y="64469"/>
                    <a:pt x="33210" y="76713"/>
                  </a:cubicBezTo>
                  <a:cubicBezTo>
                    <a:pt x="20170" y="82344"/>
                    <a:pt x="9544" y="92411"/>
                    <a:pt x="3221" y="105130"/>
                  </a:cubicBezTo>
                  <a:cubicBezTo>
                    <a:pt x="-7297" y="135491"/>
                    <a:pt x="8790" y="168632"/>
                    <a:pt x="39153" y="179149"/>
                  </a:cubicBezTo>
                  <a:cubicBezTo>
                    <a:pt x="52619" y="183815"/>
                    <a:pt x="67331" y="183375"/>
                    <a:pt x="80496" y="177912"/>
                  </a:cubicBezTo>
                  <a:lnTo>
                    <a:pt x="84090" y="176451"/>
                  </a:lnTo>
                  <a:lnTo>
                    <a:pt x="81956" y="181618"/>
                  </a:lnTo>
                  <a:lnTo>
                    <a:pt x="81956" y="181618"/>
                  </a:lnTo>
                  <a:close/>
                </a:path>
              </a:pathLst>
            </a:custGeom>
            <a:solidFill>
              <a:srgbClr val="E8833A"/>
            </a:solidFill>
            <a:ln w="11212" cap="flat">
              <a:noFill/>
              <a:prstDash val="solid"/>
              <a:miter/>
            </a:ln>
          </p:spPr>
          <p:txBody>
            <a:bodyPr rtlCol="0" anchor="ctr"/>
            <a:lstStyle/>
            <a:p>
              <a:endParaRPr lang="en-US"/>
            </a:p>
          </p:txBody>
        </p:sp>
        <p:sp>
          <p:nvSpPr>
            <p:cNvPr id="11" name="Forme libre : forme 10">
              <a:extLst>
                <a:ext uri="{FF2B5EF4-FFF2-40B4-BE49-F238E27FC236}">
                  <a16:creationId xmlns:a16="http://schemas.microsoft.com/office/drawing/2014/main" id="{23F50696-0E15-46F5-9211-7F9965143284}"/>
                </a:ext>
              </a:extLst>
            </p:cNvPr>
            <p:cNvSpPr/>
            <p:nvPr/>
          </p:nvSpPr>
          <p:spPr>
            <a:xfrm>
              <a:off x="10804236" y="834657"/>
              <a:ext cx="416145" cy="292026"/>
            </a:xfrm>
            <a:custGeom>
              <a:avLst/>
              <a:gdLst>
                <a:gd name="connsiteX0" fmla="*/ 377613 w 416145"/>
                <a:gd name="connsiteY0" fmla="*/ 187346 h 292026"/>
                <a:gd name="connsiteX1" fmla="*/ 413287 w 416145"/>
                <a:gd name="connsiteY1" fmla="*/ 116388 h 292026"/>
                <a:gd name="connsiteX2" fmla="*/ 342329 w 416145"/>
                <a:gd name="connsiteY2" fmla="*/ 80714 h 292026"/>
                <a:gd name="connsiteX3" fmla="*/ 314490 w 416145"/>
                <a:gd name="connsiteY3" fmla="*/ 101086 h 292026"/>
                <a:gd name="connsiteX4" fmla="*/ 314490 w 416145"/>
                <a:gd name="connsiteY4" fmla="*/ 0 h 292026"/>
                <a:gd name="connsiteX5" fmla="*/ 246313 w 416145"/>
                <a:gd name="connsiteY5" fmla="*/ 0 h 292026"/>
                <a:gd name="connsiteX6" fmla="*/ 247099 w 416145"/>
                <a:gd name="connsiteY6" fmla="*/ 11232 h 292026"/>
                <a:gd name="connsiteX7" fmla="*/ 157245 w 416145"/>
                <a:gd name="connsiteY7" fmla="*/ 101086 h 292026"/>
                <a:gd name="connsiteX8" fmla="*/ 67391 w 416145"/>
                <a:gd name="connsiteY8" fmla="*/ 11232 h 292026"/>
                <a:gd name="connsiteX9" fmla="*/ 68177 w 416145"/>
                <a:gd name="connsiteY9" fmla="*/ 0 h 292026"/>
                <a:gd name="connsiteX10" fmla="*/ 0 w 416145"/>
                <a:gd name="connsiteY10" fmla="*/ 0 h 292026"/>
                <a:gd name="connsiteX11" fmla="*/ 0 w 416145"/>
                <a:gd name="connsiteY11" fmla="*/ 292027 h 292026"/>
                <a:gd name="connsiteX12" fmla="*/ 314490 w 416145"/>
                <a:gd name="connsiteY12" fmla="*/ 292027 h 292026"/>
                <a:gd name="connsiteX13" fmla="*/ 314490 w 416145"/>
                <a:gd name="connsiteY13" fmla="*/ 168477 h 292026"/>
                <a:gd name="connsiteX14" fmla="*/ 318534 w 416145"/>
                <a:gd name="connsiteY14" fmla="*/ 173419 h 292026"/>
                <a:gd name="connsiteX15" fmla="*/ 320668 w 416145"/>
                <a:gd name="connsiteY15" fmla="*/ 176676 h 292026"/>
                <a:gd name="connsiteX16" fmla="*/ 370649 w 416145"/>
                <a:gd name="connsiteY16" fmla="*/ 189593 h 292026"/>
                <a:gd name="connsiteX17" fmla="*/ 376153 w 416145"/>
                <a:gd name="connsiteY17" fmla="*/ 187908 h 29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16145" h="292026">
                  <a:moveTo>
                    <a:pt x="377613" y="187346"/>
                  </a:moveTo>
                  <a:cubicBezTo>
                    <a:pt x="407058" y="177603"/>
                    <a:pt x="423031" y="145834"/>
                    <a:pt x="413287" y="116388"/>
                  </a:cubicBezTo>
                  <a:cubicBezTo>
                    <a:pt x="403544" y="86943"/>
                    <a:pt x="371775" y="70971"/>
                    <a:pt x="342329" y="80714"/>
                  </a:cubicBezTo>
                  <a:cubicBezTo>
                    <a:pt x="331142" y="84416"/>
                    <a:pt x="321402" y="91542"/>
                    <a:pt x="314490" y="101086"/>
                  </a:cubicBezTo>
                  <a:lnTo>
                    <a:pt x="314490" y="0"/>
                  </a:lnTo>
                  <a:lnTo>
                    <a:pt x="246313" y="0"/>
                  </a:lnTo>
                  <a:cubicBezTo>
                    <a:pt x="246806" y="3724"/>
                    <a:pt x="247069" y="7475"/>
                    <a:pt x="247099" y="11232"/>
                  </a:cubicBezTo>
                  <a:cubicBezTo>
                    <a:pt x="247099" y="60857"/>
                    <a:pt x="206871" y="101086"/>
                    <a:pt x="157245" y="101086"/>
                  </a:cubicBezTo>
                  <a:cubicBezTo>
                    <a:pt x="107620" y="101086"/>
                    <a:pt x="67391" y="60857"/>
                    <a:pt x="67391" y="11232"/>
                  </a:cubicBezTo>
                  <a:cubicBezTo>
                    <a:pt x="67421" y="7475"/>
                    <a:pt x="67684" y="3724"/>
                    <a:pt x="68177" y="0"/>
                  </a:cubicBezTo>
                  <a:lnTo>
                    <a:pt x="0" y="0"/>
                  </a:lnTo>
                  <a:lnTo>
                    <a:pt x="0" y="292027"/>
                  </a:lnTo>
                  <a:lnTo>
                    <a:pt x="314490" y="292027"/>
                  </a:lnTo>
                  <a:lnTo>
                    <a:pt x="314490" y="168477"/>
                  </a:lnTo>
                  <a:cubicBezTo>
                    <a:pt x="315743" y="170201"/>
                    <a:pt x="317093" y="171851"/>
                    <a:pt x="318534" y="173419"/>
                  </a:cubicBezTo>
                  <a:cubicBezTo>
                    <a:pt x="319139" y="174570"/>
                    <a:pt x="319853" y="175661"/>
                    <a:pt x="320668" y="176676"/>
                  </a:cubicBezTo>
                  <a:cubicBezTo>
                    <a:pt x="333944" y="189389"/>
                    <a:pt x="352876" y="194283"/>
                    <a:pt x="370649" y="189593"/>
                  </a:cubicBezTo>
                  <a:cubicBezTo>
                    <a:pt x="372559" y="189593"/>
                    <a:pt x="374356" y="188469"/>
                    <a:pt x="376153" y="187908"/>
                  </a:cubicBezTo>
                  <a:close/>
                </a:path>
              </a:pathLst>
            </a:custGeom>
            <a:solidFill>
              <a:srgbClr val="1AAE9F"/>
            </a:solidFill>
            <a:ln w="11212" cap="flat">
              <a:noFill/>
              <a:prstDash val="solid"/>
              <a:miter/>
            </a:ln>
          </p:spPr>
          <p:txBody>
            <a:bodyPr rtlCol="0" anchor="ctr"/>
            <a:lstStyle/>
            <a:p>
              <a:endParaRPr lang="en-US"/>
            </a:p>
          </p:txBody>
        </p:sp>
        <p:sp>
          <p:nvSpPr>
            <p:cNvPr id="13" name="Forme libre : forme 12">
              <a:extLst>
                <a:ext uri="{FF2B5EF4-FFF2-40B4-BE49-F238E27FC236}">
                  <a16:creationId xmlns:a16="http://schemas.microsoft.com/office/drawing/2014/main" id="{DABA74E5-42DB-4286-8A9F-C20B1B7A4CCC}"/>
                </a:ext>
              </a:extLst>
            </p:cNvPr>
            <p:cNvSpPr/>
            <p:nvPr/>
          </p:nvSpPr>
          <p:spPr>
            <a:xfrm>
              <a:off x="11152421" y="734033"/>
              <a:ext cx="292026" cy="392425"/>
            </a:xfrm>
            <a:custGeom>
              <a:avLst/>
              <a:gdLst>
                <a:gd name="connsiteX0" fmla="*/ 168477 w 292026"/>
                <a:gd name="connsiteY0" fmla="*/ 100399 h 392425"/>
                <a:gd name="connsiteX1" fmla="*/ 173419 w 292026"/>
                <a:gd name="connsiteY1" fmla="*/ 96243 h 392425"/>
                <a:gd name="connsiteX2" fmla="*/ 176676 w 292026"/>
                <a:gd name="connsiteY2" fmla="*/ 94109 h 392425"/>
                <a:gd name="connsiteX3" fmla="*/ 188582 w 292026"/>
                <a:gd name="connsiteY3" fmla="*/ 38961 h 392425"/>
                <a:gd name="connsiteX4" fmla="*/ 188582 w 292026"/>
                <a:gd name="connsiteY4" fmla="*/ 37277 h 392425"/>
                <a:gd name="connsiteX5" fmla="*/ 116801 w 292026"/>
                <a:gd name="connsiteY5" fmla="*/ 3290 h 392425"/>
                <a:gd name="connsiteX6" fmla="*/ 82814 w 292026"/>
                <a:gd name="connsiteY6" fmla="*/ 75072 h 392425"/>
                <a:gd name="connsiteX7" fmla="*/ 101086 w 292026"/>
                <a:gd name="connsiteY7" fmla="*/ 100399 h 392425"/>
                <a:gd name="connsiteX8" fmla="*/ 0 w 292026"/>
                <a:gd name="connsiteY8" fmla="*/ 100399 h 392425"/>
                <a:gd name="connsiteX9" fmla="*/ 0 w 292026"/>
                <a:gd name="connsiteY9" fmla="*/ 146450 h 392425"/>
                <a:gd name="connsiteX10" fmla="*/ 11232 w 292026"/>
                <a:gd name="connsiteY10" fmla="*/ 145776 h 392425"/>
                <a:gd name="connsiteX11" fmla="*/ 101086 w 292026"/>
                <a:gd name="connsiteY11" fmla="*/ 235630 h 392425"/>
                <a:gd name="connsiteX12" fmla="*/ 11232 w 292026"/>
                <a:gd name="connsiteY12" fmla="*/ 325484 h 392425"/>
                <a:gd name="connsiteX13" fmla="*/ 0 w 292026"/>
                <a:gd name="connsiteY13" fmla="*/ 324698 h 392425"/>
                <a:gd name="connsiteX14" fmla="*/ 0 w 292026"/>
                <a:gd name="connsiteY14" fmla="*/ 392426 h 392425"/>
                <a:gd name="connsiteX15" fmla="*/ 292027 w 292026"/>
                <a:gd name="connsiteY15" fmla="*/ 392426 h 392425"/>
                <a:gd name="connsiteX16" fmla="*/ 292027 w 292026"/>
                <a:gd name="connsiteY16" fmla="*/ 100399 h 39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92026" h="392425">
                  <a:moveTo>
                    <a:pt x="168477" y="100399"/>
                  </a:moveTo>
                  <a:cubicBezTo>
                    <a:pt x="170220" y="99131"/>
                    <a:pt x="171871" y="97743"/>
                    <a:pt x="173419" y="96243"/>
                  </a:cubicBezTo>
                  <a:cubicBezTo>
                    <a:pt x="174645" y="95775"/>
                    <a:pt x="175757" y="95047"/>
                    <a:pt x="176676" y="94109"/>
                  </a:cubicBezTo>
                  <a:cubicBezTo>
                    <a:pt x="190482" y="79314"/>
                    <a:pt x="195054" y="58135"/>
                    <a:pt x="188582" y="38961"/>
                  </a:cubicBezTo>
                  <a:lnTo>
                    <a:pt x="188582" y="37277"/>
                  </a:lnTo>
                  <a:cubicBezTo>
                    <a:pt x="178145" y="8069"/>
                    <a:pt x="146008" y="-7146"/>
                    <a:pt x="116801" y="3290"/>
                  </a:cubicBezTo>
                  <a:cubicBezTo>
                    <a:pt x="87593" y="13727"/>
                    <a:pt x="72378" y="45864"/>
                    <a:pt x="82814" y="75072"/>
                  </a:cubicBezTo>
                  <a:cubicBezTo>
                    <a:pt x="86387" y="85072"/>
                    <a:pt x="92723" y="93854"/>
                    <a:pt x="101086" y="100399"/>
                  </a:cubicBezTo>
                  <a:lnTo>
                    <a:pt x="0" y="100399"/>
                  </a:lnTo>
                  <a:lnTo>
                    <a:pt x="0" y="146450"/>
                  </a:lnTo>
                  <a:cubicBezTo>
                    <a:pt x="3727" y="145998"/>
                    <a:pt x="7478" y="145773"/>
                    <a:pt x="11232" y="145776"/>
                  </a:cubicBezTo>
                  <a:cubicBezTo>
                    <a:pt x="60857" y="145776"/>
                    <a:pt x="101086" y="186005"/>
                    <a:pt x="101086" y="235630"/>
                  </a:cubicBezTo>
                  <a:cubicBezTo>
                    <a:pt x="101086" y="285255"/>
                    <a:pt x="60857" y="325484"/>
                    <a:pt x="11232" y="325484"/>
                  </a:cubicBezTo>
                  <a:cubicBezTo>
                    <a:pt x="7476" y="325449"/>
                    <a:pt x="3724" y="325188"/>
                    <a:pt x="0" y="324698"/>
                  </a:cubicBezTo>
                  <a:lnTo>
                    <a:pt x="0" y="392426"/>
                  </a:lnTo>
                  <a:lnTo>
                    <a:pt x="292027" y="392426"/>
                  </a:lnTo>
                  <a:lnTo>
                    <a:pt x="292027" y="100399"/>
                  </a:lnTo>
                  <a:close/>
                </a:path>
              </a:pathLst>
            </a:custGeom>
            <a:solidFill>
              <a:srgbClr val="2C88D9"/>
            </a:solidFill>
            <a:ln w="11212" cap="flat">
              <a:noFill/>
              <a:prstDash val="solid"/>
              <a:miter/>
            </a:ln>
          </p:spPr>
          <p:txBody>
            <a:bodyPr rtlCol="0" anchor="ctr"/>
            <a:lstStyle/>
            <a:p>
              <a:endParaRPr lang="en-US"/>
            </a:p>
          </p:txBody>
        </p:sp>
        <p:sp>
          <p:nvSpPr>
            <p:cNvPr id="15" name="Forme libre : forme 14">
              <a:extLst>
                <a:ext uri="{FF2B5EF4-FFF2-40B4-BE49-F238E27FC236}">
                  <a16:creationId xmlns:a16="http://schemas.microsoft.com/office/drawing/2014/main" id="{B601EEEC-A7C5-4678-B83F-1846FCE466DA}"/>
                </a:ext>
              </a:extLst>
            </p:cNvPr>
            <p:cNvSpPr/>
            <p:nvPr/>
          </p:nvSpPr>
          <p:spPr>
            <a:xfrm>
              <a:off x="10804236" y="486247"/>
              <a:ext cx="314490" cy="415576"/>
            </a:xfrm>
            <a:custGeom>
              <a:avLst/>
              <a:gdLst>
                <a:gd name="connsiteX0" fmla="*/ 314490 w 314490"/>
                <a:gd name="connsiteY0" fmla="*/ 116586 h 415576"/>
                <a:gd name="connsiteX1" fmla="*/ 314490 w 314490"/>
                <a:gd name="connsiteY1" fmla="*/ 0 h 415576"/>
                <a:gd name="connsiteX2" fmla="*/ 0 w 314490"/>
                <a:gd name="connsiteY2" fmla="*/ 0 h 415576"/>
                <a:gd name="connsiteX3" fmla="*/ 0 w 314490"/>
                <a:gd name="connsiteY3" fmla="*/ 314490 h 415576"/>
                <a:gd name="connsiteX4" fmla="*/ 123550 w 314490"/>
                <a:gd name="connsiteY4" fmla="*/ 314490 h 415576"/>
                <a:gd name="connsiteX5" fmla="*/ 101086 w 314490"/>
                <a:gd name="connsiteY5" fmla="*/ 359417 h 415576"/>
                <a:gd name="connsiteX6" fmla="*/ 157245 w 314490"/>
                <a:gd name="connsiteY6" fmla="*/ 415576 h 415576"/>
                <a:gd name="connsiteX7" fmla="*/ 213404 w 314490"/>
                <a:gd name="connsiteY7" fmla="*/ 359417 h 415576"/>
                <a:gd name="connsiteX8" fmla="*/ 190940 w 314490"/>
                <a:gd name="connsiteY8" fmla="*/ 314490 h 415576"/>
                <a:gd name="connsiteX9" fmla="*/ 314490 w 314490"/>
                <a:gd name="connsiteY9" fmla="*/ 314490 h 415576"/>
                <a:gd name="connsiteX10" fmla="*/ 314490 w 314490"/>
                <a:gd name="connsiteY10" fmla="*/ 199027 h 415576"/>
                <a:gd name="connsiteX11" fmla="*/ 228567 w 314490"/>
                <a:gd name="connsiteY11" fmla="*/ 199027 h 415576"/>
                <a:gd name="connsiteX12" fmla="*/ 227606 w 314490"/>
                <a:gd name="connsiteY12" fmla="*/ 117547 h 415576"/>
                <a:gd name="connsiteX13" fmla="*/ 228567 w 314490"/>
                <a:gd name="connsiteY13" fmla="*/ 116586 h 415576"/>
                <a:gd name="connsiteX14" fmla="*/ 314490 w 314490"/>
                <a:gd name="connsiteY14" fmla="*/ 116586 h 415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4490" h="415576">
                  <a:moveTo>
                    <a:pt x="314490" y="116586"/>
                  </a:moveTo>
                  <a:lnTo>
                    <a:pt x="314490" y="0"/>
                  </a:lnTo>
                  <a:lnTo>
                    <a:pt x="0" y="0"/>
                  </a:lnTo>
                  <a:lnTo>
                    <a:pt x="0" y="314490"/>
                  </a:lnTo>
                  <a:lnTo>
                    <a:pt x="123550" y="314490"/>
                  </a:lnTo>
                  <a:cubicBezTo>
                    <a:pt x="109409" y="325096"/>
                    <a:pt x="101086" y="341741"/>
                    <a:pt x="101086" y="359417"/>
                  </a:cubicBezTo>
                  <a:cubicBezTo>
                    <a:pt x="101086" y="390433"/>
                    <a:pt x="126230" y="415576"/>
                    <a:pt x="157245" y="415576"/>
                  </a:cubicBezTo>
                  <a:cubicBezTo>
                    <a:pt x="188261" y="415576"/>
                    <a:pt x="213404" y="390433"/>
                    <a:pt x="213404" y="359417"/>
                  </a:cubicBezTo>
                  <a:cubicBezTo>
                    <a:pt x="213404" y="341741"/>
                    <a:pt x="205081" y="325096"/>
                    <a:pt x="190940" y="314490"/>
                  </a:cubicBezTo>
                  <a:lnTo>
                    <a:pt x="314490" y="314490"/>
                  </a:lnTo>
                  <a:lnTo>
                    <a:pt x="314490" y="199027"/>
                  </a:lnTo>
                  <a:cubicBezTo>
                    <a:pt x="290334" y="221694"/>
                    <a:pt x="252723" y="221694"/>
                    <a:pt x="228567" y="199027"/>
                  </a:cubicBezTo>
                  <a:cubicBezTo>
                    <a:pt x="205801" y="176793"/>
                    <a:pt x="205371" y="140313"/>
                    <a:pt x="227606" y="117547"/>
                  </a:cubicBezTo>
                  <a:cubicBezTo>
                    <a:pt x="227922" y="117223"/>
                    <a:pt x="228242" y="116903"/>
                    <a:pt x="228567" y="116586"/>
                  </a:cubicBezTo>
                  <a:cubicBezTo>
                    <a:pt x="252723" y="93919"/>
                    <a:pt x="290334" y="93919"/>
                    <a:pt x="314490" y="116586"/>
                  </a:cubicBezTo>
                  <a:close/>
                </a:path>
              </a:pathLst>
            </a:custGeom>
            <a:solidFill>
              <a:srgbClr val="BD34D1"/>
            </a:solidFill>
            <a:ln w="11212" cap="flat">
              <a:noFill/>
              <a:prstDash val="solid"/>
              <a:miter/>
            </a:ln>
          </p:spPr>
          <p:txBody>
            <a:bodyPr rtlCol="0" anchor="ctr"/>
            <a:lstStyle/>
            <a:p>
              <a:endParaRPr lang="en-US"/>
            </a:p>
          </p:txBody>
        </p:sp>
      </p:grpSp>
    </p:spTree>
    <p:extLst>
      <p:ext uri="{BB962C8B-B14F-4D97-AF65-F5344CB8AC3E}">
        <p14:creationId xmlns:p14="http://schemas.microsoft.com/office/powerpoint/2010/main" val="166591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anim calcmode="lin" valueType="num">
                                      <p:cBhvr>
                                        <p:cTn id="11" dur="500" fill="hold"/>
                                        <p:tgtEl>
                                          <p:spTgt spid="76"/>
                                        </p:tgtEl>
                                        <p:attrNameLst>
                                          <p:attrName>ppt_w</p:attrName>
                                        </p:attrNameLst>
                                      </p:cBhvr>
                                      <p:tavLst>
                                        <p:tav tm="0">
                                          <p:val>
                                            <p:fltVal val="0"/>
                                          </p:val>
                                        </p:tav>
                                        <p:tav tm="100000">
                                          <p:val>
                                            <p:strVal val="#ppt_w"/>
                                          </p:val>
                                        </p:tav>
                                      </p:tavLst>
                                    </p:anim>
                                    <p:anim calcmode="lin" valueType="num">
                                      <p:cBhvr>
                                        <p:cTn id="12" dur="500" fill="hold"/>
                                        <p:tgtEl>
                                          <p:spTgt spid="76"/>
                                        </p:tgtEl>
                                        <p:attrNameLst>
                                          <p:attrName>ppt_h</p:attrName>
                                        </p:attrNameLst>
                                      </p:cBhvr>
                                      <p:tavLst>
                                        <p:tav tm="0">
                                          <p:val>
                                            <p:fltVal val="0"/>
                                          </p:val>
                                        </p:tav>
                                        <p:tav tm="100000">
                                          <p:val>
                                            <p:strVal val="#ppt_h"/>
                                          </p:val>
                                        </p:tav>
                                      </p:tavLst>
                                    </p:anim>
                                    <p:animEffect transition="in" filter="fade">
                                      <p:cBhvr>
                                        <p:cTn id="13" dur="500"/>
                                        <p:tgtEl>
                                          <p:spTgt spid="76"/>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75"/>
                                        </p:tgtEl>
                                        <p:attrNameLst>
                                          <p:attrName>style.visibility</p:attrName>
                                        </p:attrNameLst>
                                      </p:cBhvr>
                                      <p:to>
                                        <p:strVal val="visible"/>
                                      </p:to>
                                    </p:set>
                                    <p:anim calcmode="lin" valueType="num">
                                      <p:cBhvr>
                                        <p:cTn id="18" dur="500" fill="hold"/>
                                        <p:tgtEl>
                                          <p:spTgt spid="75"/>
                                        </p:tgtEl>
                                        <p:attrNameLst>
                                          <p:attrName>ppt_w</p:attrName>
                                        </p:attrNameLst>
                                      </p:cBhvr>
                                      <p:tavLst>
                                        <p:tav tm="0">
                                          <p:val>
                                            <p:fltVal val="0"/>
                                          </p:val>
                                        </p:tav>
                                        <p:tav tm="100000">
                                          <p:val>
                                            <p:strVal val="#ppt_w"/>
                                          </p:val>
                                        </p:tav>
                                      </p:tavLst>
                                    </p:anim>
                                    <p:anim calcmode="lin" valueType="num">
                                      <p:cBhvr>
                                        <p:cTn id="19" dur="500" fill="hold"/>
                                        <p:tgtEl>
                                          <p:spTgt spid="75"/>
                                        </p:tgtEl>
                                        <p:attrNameLst>
                                          <p:attrName>ppt_h</p:attrName>
                                        </p:attrNameLst>
                                      </p:cBhvr>
                                      <p:tavLst>
                                        <p:tav tm="0">
                                          <p:val>
                                            <p:fltVal val="0"/>
                                          </p:val>
                                        </p:tav>
                                        <p:tav tm="100000">
                                          <p:val>
                                            <p:strVal val="#ppt_h"/>
                                          </p:val>
                                        </p:tav>
                                      </p:tavLst>
                                    </p:anim>
                                    <p:animEffect transition="in" filter="fade">
                                      <p:cBhvr>
                                        <p:cTn id="20" dur="500"/>
                                        <p:tgtEl>
                                          <p:spTgt spid="75"/>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7"/>
                                        </p:tgtEl>
                                        <p:attrNameLst>
                                          <p:attrName>style.visibility</p:attrName>
                                        </p:attrNameLst>
                                      </p:cBhvr>
                                      <p:to>
                                        <p:strVal val="visible"/>
                                      </p:to>
                                    </p:set>
                                    <p:anim calcmode="lin" valueType="num">
                                      <p:cBhvr>
                                        <p:cTn id="25" dur="500" fill="hold"/>
                                        <p:tgtEl>
                                          <p:spTgt spid="77"/>
                                        </p:tgtEl>
                                        <p:attrNameLst>
                                          <p:attrName>ppt_w</p:attrName>
                                        </p:attrNameLst>
                                      </p:cBhvr>
                                      <p:tavLst>
                                        <p:tav tm="0">
                                          <p:val>
                                            <p:fltVal val="0"/>
                                          </p:val>
                                        </p:tav>
                                        <p:tav tm="100000">
                                          <p:val>
                                            <p:strVal val="#ppt_w"/>
                                          </p:val>
                                        </p:tav>
                                      </p:tavLst>
                                    </p:anim>
                                    <p:anim calcmode="lin" valueType="num">
                                      <p:cBhvr>
                                        <p:cTn id="26" dur="500" fill="hold"/>
                                        <p:tgtEl>
                                          <p:spTgt spid="77"/>
                                        </p:tgtEl>
                                        <p:attrNameLst>
                                          <p:attrName>ppt_h</p:attrName>
                                        </p:attrNameLst>
                                      </p:cBhvr>
                                      <p:tavLst>
                                        <p:tav tm="0">
                                          <p:val>
                                            <p:fltVal val="0"/>
                                          </p:val>
                                        </p:tav>
                                        <p:tav tm="100000">
                                          <p:val>
                                            <p:strVal val="#ppt_h"/>
                                          </p:val>
                                        </p:tav>
                                      </p:tavLst>
                                    </p:anim>
                                    <p:animEffect transition="in" filter="fade">
                                      <p:cBhvr>
                                        <p:cTn id="27" dur="500"/>
                                        <p:tgtEl>
                                          <p:spTgt spid="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2B7EF40-861A-4DA7-8B54-6A4925077BE2}"/>
              </a:ext>
            </a:extLst>
          </p:cNvPr>
          <p:cNvSpPr>
            <a:spLocks noGrp="1"/>
          </p:cNvSpPr>
          <p:nvPr>
            <p:ph type="title"/>
          </p:nvPr>
        </p:nvSpPr>
        <p:spPr>
          <a:xfrm>
            <a:off x="2260880" y="417043"/>
            <a:ext cx="8229599" cy="970450"/>
          </a:xfrm>
        </p:spPr>
        <p:txBody>
          <a:bodyPr/>
          <a:lstStyle/>
          <a:p>
            <a:r>
              <a:rPr lang="fr-FR" dirty="0"/>
              <a:t>1.b. </a:t>
            </a:r>
            <a:r>
              <a:rPr lang="fr-FR" dirty="0" err="1"/>
              <a:t>Engineer</a:t>
            </a:r>
            <a:r>
              <a:rPr lang="fr-FR" dirty="0"/>
              <a:t> </a:t>
            </a:r>
            <a:r>
              <a:rPr lang="fr-FR" dirty="0">
                <a:solidFill>
                  <a:srgbClr val="1AAE9F"/>
                </a:solidFill>
              </a:rPr>
              <a:t>Customer-</a:t>
            </a:r>
            <a:r>
              <a:rPr lang="fr-FR" dirty="0" err="1">
                <a:solidFill>
                  <a:srgbClr val="1AAE9F"/>
                </a:solidFill>
              </a:rPr>
              <a:t>Centric</a:t>
            </a:r>
            <a:r>
              <a:rPr lang="fr-FR" dirty="0">
                <a:solidFill>
                  <a:srgbClr val="1AAE9F"/>
                </a:solidFill>
              </a:rPr>
              <a:t> </a:t>
            </a:r>
            <a:r>
              <a:rPr lang="fr-FR" dirty="0" err="1"/>
              <a:t>Features</a:t>
            </a:r>
            <a:endParaRPr lang="fr-FR" dirty="0"/>
          </a:p>
        </p:txBody>
      </p:sp>
      <p:sp>
        <p:nvSpPr>
          <p:cNvPr id="3" name="Espace réservé du contenu 2">
            <a:extLst>
              <a:ext uri="{FF2B5EF4-FFF2-40B4-BE49-F238E27FC236}">
                <a16:creationId xmlns:a16="http://schemas.microsoft.com/office/drawing/2014/main" id="{0AFF64B5-0C38-4CF9-B6A9-17F3B455F8FF}"/>
              </a:ext>
            </a:extLst>
          </p:cNvPr>
          <p:cNvSpPr txBox="1">
            <a:spLocks/>
          </p:cNvSpPr>
          <p:nvPr/>
        </p:nvSpPr>
        <p:spPr>
          <a:xfrm>
            <a:off x="120580" y="1753643"/>
            <a:ext cx="11414615" cy="4993174"/>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fr-FR" dirty="0" err="1"/>
              <a:t>While</a:t>
            </a:r>
            <a:r>
              <a:rPr lang="fr-FR" dirty="0"/>
              <a:t> </a:t>
            </a:r>
            <a:r>
              <a:rPr lang="fr-FR" b="1" dirty="0" err="1">
                <a:solidFill>
                  <a:srgbClr val="D3455B"/>
                </a:solidFill>
              </a:rPr>
              <a:t>Order-Centric</a:t>
            </a:r>
            <a:r>
              <a:rPr lang="fr-FR" dirty="0"/>
              <a:t> </a:t>
            </a:r>
            <a:r>
              <a:rPr lang="fr-FR" dirty="0" err="1"/>
              <a:t>datasets</a:t>
            </a:r>
            <a:r>
              <a:rPr lang="fr-FR" dirty="0"/>
              <a:t> enable </a:t>
            </a:r>
            <a:r>
              <a:rPr lang="fr-FR" dirty="0" err="1"/>
              <a:t>many</a:t>
            </a:r>
            <a:r>
              <a:rPr lang="fr-FR" dirty="0"/>
              <a:t> </a:t>
            </a:r>
            <a:r>
              <a:rPr lang="fr-FR" dirty="0" err="1"/>
              <a:t>calculation</a:t>
            </a:r>
            <a:r>
              <a:rPr lang="fr-FR" dirty="0"/>
              <a:t> </a:t>
            </a:r>
            <a:r>
              <a:rPr lang="fr-FR" dirty="0" err="1"/>
              <a:t>with</a:t>
            </a:r>
            <a:r>
              <a:rPr lang="fr-FR" dirty="0"/>
              <a:t> </a:t>
            </a:r>
            <a:r>
              <a:rPr lang="fr-FR" dirty="0" err="1"/>
              <a:t>groupby</a:t>
            </a:r>
            <a:r>
              <a:rPr lang="fr-FR" dirty="0"/>
              <a:t> and consolidation by merge,</a:t>
            </a:r>
          </a:p>
          <a:p>
            <a:pPr marL="0" indent="0">
              <a:buNone/>
            </a:pPr>
            <a:r>
              <a:rPr lang="fr-FR" b="1" dirty="0">
                <a:solidFill>
                  <a:srgbClr val="1AAE9F"/>
                </a:solidFill>
              </a:rPr>
              <a:t>Client-</a:t>
            </a:r>
            <a:r>
              <a:rPr lang="fr-FR" b="1" dirty="0" err="1">
                <a:solidFill>
                  <a:srgbClr val="1AAE9F"/>
                </a:solidFill>
              </a:rPr>
              <a:t>Centric</a:t>
            </a:r>
            <a:r>
              <a:rPr lang="fr-FR" dirty="0"/>
              <a:t> </a:t>
            </a:r>
            <a:r>
              <a:rPr lang="fr-FR" dirty="0" err="1"/>
              <a:t>features</a:t>
            </a:r>
            <a:r>
              <a:rPr lang="fr-FR" dirty="0"/>
              <a:t> </a:t>
            </a:r>
            <a:r>
              <a:rPr lang="fr-FR" b="1" dirty="0"/>
              <a:t>can </a:t>
            </a:r>
            <a:r>
              <a:rPr lang="fr-FR" b="1" dirty="0" err="1"/>
              <a:t>be</a:t>
            </a:r>
            <a:r>
              <a:rPr lang="fr-FR" b="1" dirty="0"/>
              <a:t> </a:t>
            </a:r>
            <a:r>
              <a:rPr lang="fr-FR" b="1" dirty="0" err="1"/>
              <a:t>engineered</a:t>
            </a:r>
            <a:r>
              <a:rPr lang="fr-FR" b="1" dirty="0"/>
              <a:t> </a:t>
            </a:r>
            <a:r>
              <a:rPr lang="fr-FR" dirty="0"/>
              <a:t>to </a:t>
            </a:r>
            <a:r>
              <a:rPr lang="fr-FR" dirty="0" err="1"/>
              <a:t>get</a:t>
            </a:r>
            <a:r>
              <a:rPr lang="fr-FR" dirty="0"/>
              <a:t> the </a:t>
            </a:r>
            <a:r>
              <a:rPr lang="fr-FR" b="1" dirty="0"/>
              <a:t>« </a:t>
            </a:r>
            <a:r>
              <a:rPr lang="fr-FR" b="1" dirty="0" err="1"/>
              <a:t>Who</a:t>
            </a:r>
            <a:r>
              <a:rPr lang="fr-FR" b="1" dirty="0"/>
              <a:t> »</a:t>
            </a:r>
            <a:r>
              <a:rPr lang="fr-FR" dirty="0"/>
              <a:t> </a:t>
            </a:r>
            <a:r>
              <a:rPr lang="fr-FR" b="1" dirty="0"/>
              <a:t>: </a:t>
            </a:r>
            <a:r>
              <a:rPr lang="fr-FR" b="1" dirty="0" err="1"/>
              <a:t>Customers</a:t>
            </a:r>
            <a:r>
              <a:rPr lang="fr-FR" b="1" dirty="0"/>
              <a:t> Groups</a:t>
            </a:r>
            <a:r>
              <a:rPr lang="fr-FR" dirty="0"/>
              <a:t>, e.g. </a:t>
            </a:r>
            <a:r>
              <a:rPr lang="fr-FR" i="1" dirty="0"/>
              <a:t>by </a:t>
            </a:r>
            <a:r>
              <a:rPr lang="fr-FR" i="1" dirty="0" err="1"/>
              <a:t>studying</a:t>
            </a:r>
            <a:r>
              <a:rPr lang="fr-FR" i="1" dirty="0"/>
              <a:t> : </a:t>
            </a:r>
          </a:p>
          <a:p>
            <a:pPr lvl="1"/>
            <a:r>
              <a:rPr lang="fr-FR" b="1" dirty="0" err="1"/>
              <a:t>What</a:t>
            </a:r>
            <a:r>
              <a:rPr lang="fr-FR" b="1" dirty="0"/>
              <a:t> :</a:t>
            </a:r>
            <a:r>
              <a:rPr lang="fr-FR" dirty="0"/>
              <a:t> the </a:t>
            </a:r>
            <a:r>
              <a:rPr lang="fr-FR" dirty="0" err="1"/>
              <a:t>product</a:t>
            </a:r>
            <a:r>
              <a:rPr lang="fr-FR" dirty="0"/>
              <a:t>, </a:t>
            </a:r>
            <a:r>
              <a:rPr lang="fr-FR" dirty="0" err="1"/>
              <a:t>its</a:t>
            </a:r>
            <a:r>
              <a:rPr lang="fr-FR" dirty="0"/>
              <a:t> value and </a:t>
            </a:r>
            <a:r>
              <a:rPr lang="fr-FR" dirty="0" err="1"/>
              <a:t>price</a:t>
            </a:r>
            <a:r>
              <a:rPr lang="fr-FR" dirty="0"/>
              <a:t> </a:t>
            </a:r>
            <a:r>
              <a:rPr lang="fr-FR" i="1" dirty="0"/>
              <a:t>(the « M » </a:t>
            </a:r>
            <a:r>
              <a:rPr lang="fr-FR" i="1" dirty="0" err="1"/>
              <a:t>criteria</a:t>
            </a:r>
            <a:r>
              <a:rPr lang="fr-FR" i="1" dirty="0"/>
              <a:t> of RFM)</a:t>
            </a:r>
          </a:p>
          <a:p>
            <a:pPr lvl="2"/>
            <a:r>
              <a:rPr lang="fr-FR" dirty="0"/>
              <a:t>The « </a:t>
            </a:r>
            <a:r>
              <a:rPr lang="fr-FR" dirty="0" err="1"/>
              <a:t>charm</a:t>
            </a:r>
            <a:r>
              <a:rPr lang="fr-FR" dirty="0"/>
              <a:t> </a:t>
            </a:r>
            <a:r>
              <a:rPr lang="fr-FR" dirty="0" err="1"/>
              <a:t>price</a:t>
            </a:r>
            <a:r>
              <a:rPr lang="fr-FR" dirty="0"/>
              <a:t> » </a:t>
            </a:r>
            <a:r>
              <a:rPr lang="fr-FR" i="1" dirty="0"/>
              <a:t>(</a:t>
            </a:r>
            <a:r>
              <a:rPr lang="fr-FR" i="1" dirty="0" err="1"/>
              <a:t>price</a:t>
            </a:r>
            <a:r>
              <a:rPr lang="fr-FR" i="1" dirty="0"/>
              <a:t> </a:t>
            </a:r>
            <a:r>
              <a:rPr lang="fr-FR" i="1" dirty="0" err="1"/>
              <a:t>with</a:t>
            </a:r>
            <a:r>
              <a:rPr lang="fr-FR" i="1" dirty="0"/>
              <a:t> a « 9, 99 or x90 » </a:t>
            </a:r>
            <a:r>
              <a:rPr lang="fr-FR" i="1" dirty="0" err="1"/>
              <a:t>termination</a:t>
            </a:r>
            <a:r>
              <a:rPr lang="fr-FR" i="1" dirty="0"/>
              <a:t>)</a:t>
            </a:r>
          </a:p>
          <a:p>
            <a:pPr lvl="2"/>
            <a:r>
              <a:rPr lang="fr-FR" dirty="0"/>
              <a:t>The </a:t>
            </a:r>
            <a:r>
              <a:rPr lang="fr-FR" dirty="0" err="1"/>
              <a:t>product</a:t>
            </a:r>
            <a:r>
              <a:rPr lang="fr-FR" dirty="0"/>
              <a:t> </a:t>
            </a:r>
            <a:r>
              <a:rPr lang="fr-FR" dirty="0" err="1"/>
              <a:t>category</a:t>
            </a:r>
            <a:r>
              <a:rPr lang="fr-FR" dirty="0"/>
              <a:t>, </a:t>
            </a:r>
            <a:r>
              <a:rPr lang="fr-FR" i="1" dirty="0"/>
              <a:t>and </a:t>
            </a:r>
            <a:r>
              <a:rPr lang="fr-FR" i="1" dirty="0" err="1"/>
              <a:t>its</a:t>
            </a:r>
            <a:r>
              <a:rPr lang="fr-FR" i="1" dirty="0"/>
              <a:t> </a:t>
            </a:r>
            <a:r>
              <a:rPr lang="fr-FR" i="1" dirty="0" err="1"/>
              <a:t>caracteristics</a:t>
            </a:r>
            <a:r>
              <a:rPr lang="fr-FR" i="1" dirty="0"/>
              <a:t> : size, </a:t>
            </a:r>
            <a:r>
              <a:rPr lang="fr-FR" i="1" dirty="0" err="1"/>
              <a:t>weight</a:t>
            </a:r>
            <a:endParaRPr lang="fr-FR" i="1" dirty="0"/>
          </a:p>
          <a:p>
            <a:pPr lvl="1"/>
            <a:r>
              <a:rPr lang="fr-FR" b="1" dirty="0" err="1"/>
              <a:t>When</a:t>
            </a:r>
            <a:r>
              <a:rPr lang="fr-FR" dirty="0"/>
              <a:t> : the </a:t>
            </a:r>
            <a:r>
              <a:rPr lang="fr-FR" dirty="0" err="1"/>
              <a:t>purchase_time_zone</a:t>
            </a:r>
            <a:r>
              <a:rPr lang="fr-FR" dirty="0"/>
              <a:t> </a:t>
            </a:r>
            <a:r>
              <a:rPr lang="fr-FR" i="1" dirty="0"/>
              <a:t>(as a clustering of </a:t>
            </a:r>
            <a:r>
              <a:rPr lang="fr-FR" i="1" dirty="0" err="1"/>
              <a:t>purchase_dayofweek</a:t>
            </a:r>
            <a:r>
              <a:rPr lang="fr-FR" i="1" dirty="0"/>
              <a:t> &amp; </a:t>
            </a:r>
            <a:r>
              <a:rPr lang="fr-FR" i="1" dirty="0" err="1"/>
              <a:t>purchase</a:t>
            </a:r>
            <a:r>
              <a:rPr lang="fr-FR" i="1" dirty="0"/>
              <a:t> </a:t>
            </a:r>
            <a:r>
              <a:rPr lang="fr-FR" i="1" dirty="0" err="1"/>
              <a:t>hour</a:t>
            </a:r>
            <a:r>
              <a:rPr lang="fr-FR" i="1" dirty="0"/>
              <a:t>)</a:t>
            </a:r>
          </a:p>
          <a:p>
            <a:pPr lvl="1"/>
            <a:r>
              <a:rPr lang="fr-FR" b="1" dirty="0" err="1"/>
              <a:t>Why</a:t>
            </a:r>
            <a:r>
              <a:rPr lang="fr-FR" dirty="0"/>
              <a:t> :</a:t>
            </a:r>
          </a:p>
          <a:p>
            <a:pPr lvl="2"/>
            <a:r>
              <a:rPr lang="fr-FR" dirty="0"/>
              <a:t>the </a:t>
            </a:r>
            <a:r>
              <a:rPr lang="fr-FR" dirty="0" err="1"/>
              <a:t>Review</a:t>
            </a:r>
            <a:r>
              <a:rPr lang="fr-FR" dirty="0"/>
              <a:t> Scores </a:t>
            </a:r>
            <a:r>
              <a:rPr lang="fr-FR" dirty="0" err="1"/>
              <a:t>interest</a:t>
            </a:r>
            <a:r>
              <a:rPr lang="fr-FR" dirty="0"/>
              <a:t> and </a:t>
            </a:r>
            <a:r>
              <a:rPr lang="fr-FR" dirty="0" err="1"/>
              <a:t>behaviour</a:t>
            </a:r>
            <a:r>
              <a:rPr lang="fr-FR" dirty="0"/>
              <a:t>, </a:t>
            </a:r>
            <a:r>
              <a:rPr lang="fr-FR" i="1" dirty="0"/>
              <a:t>as </a:t>
            </a:r>
            <a:r>
              <a:rPr lang="fr-FR" i="1" dirty="0" err="1"/>
              <a:t>well</a:t>
            </a:r>
            <a:r>
              <a:rPr lang="fr-FR" i="1" dirty="0"/>
              <a:t> as the « </a:t>
            </a:r>
            <a:r>
              <a:rPr lang="fr-FR" i="1" dirty="0" err="1"/>
              <a:t>popularity</a:t>
            </a:r>
            <a:r>
              <a:rPr lang="fr-FR" i="1" dirty="0"/>
              <a:t> » of the </a:t>
            </a:r>
            <a:r>
              <a:rPr lang="fr-FR" i="1" dirty="0" err="1"/>
              <a:t>product</a:t>
            </a:r>
            <a:r>
              <a:rPr lang="fr-FR" i="1" dirty="0"/>
              <a:t> or </a:t>
            </a:r>
            <a:r>
              <a:rPr lang="fr-FR" i="1" dirty="0" err="1"/>
              <a:t>its</a:t>
            </a:r>
            <a:r>
              <a:rPr lang="fr-FR" i="1" dirty="0"/>
              <a:t> seller</a:t>
            </a:r>
            <a:r>
              <a:rPr lang="fr-FR" dirty="0"/>
              <a:t>. </a:t>
            </a:r>
          </a:p>
          <a:p>
            <a:pPr lvl="2"/>
            <a:r>
              <a:rPr lang="fr-FR" dirty="0"/>
              <a:t>the </a:t>
            </a:r>
            <a:r>
              <a:rPr lang="fr-FR" dirty="0" err="1"/>
              <a:t>quality</a:t>
            </a:r>
            <a:r>
              <a:rPr lang="fr-FR" dirty="0"/>
              <a:t> of </a:t>
            </a:r>
            <a:r>
              <a:rPr lang="fr-FR" dirty="0" err="1"/>
              <a:t>product’s</a:t>
            </a:r>
            <a:r>
              <a:rPr lang="fr-FR" dirty="0"/>
              <a:t> description.</a:t>
            </a:r>
          </a:p>
          <a:p>
            <a:pPr lvl="1"/>
            <a:r>
              <a:rPr lang="fr-FR" b="1" dirty="0" err="1"/>
              <a:t>Where</a:t>
            </a:r>
            <a:r>
              <a:rPr lang="fr-FR" dirty="0"/>
              <a:t> : the Customer-Seller distance, </a:t>
            </a:r>
            <a:r>
              <a:rPr lang="fr-FR" dirty="0" err="1"/>
              <a:t>linked</a:t>
            </a:r>
            <a:r>
              <a:rPr lang="fr-FR" dirty="0"/>
              <a:t> to the </a:t>
            </a:r>
            <a:r>
              <a:rPr lang="fr-FR" dirty="0" err="1"/>
              <a:t>delivery</a:t>
            </a:r>
            <a:r>
              <a:rPr lang="fr-FR" dirty="0"/>
              <a:t> time and </a:t>
            </a:r>
            <a:r>
              <a:rPr lang="fr-FR" dirty="0" err="1"/>
              <a:t>freight</a:t>
            </a:r>
            <a:r>
              <a:rPr lang="fr-FR" dirty="0"/>
              <a:t> </a:t>
            </a:r>
            <a:r>
              <a:rPr lang="fr-FR" dirty="0" err="1"/>
              <a:t>cost</a:t>
            </a:r>
            <a:r>
              <a:rPr lang="fr-FR" dirty="0"/>
              <a:t>.</a:t>
            </a:r>
          </a:p>
          <a:p>
            <a:pPr lvl="2"/>
            <a:r>
              <a:rPr lang="en-US" dirty="0"/>
              <a:t>ea</a:t>
            </a:r>
            <a:r>
              <a:rPr lang="en-US" b="0" i="0" dirty="0">
                <a:effectLst/>
              </a:rPr>
              <a:t>ch item has the freight calculated accordingly to its measures  &amp; </a:t>
            </a:r>
            <a:r>
              <a:rPr lang="en-US" dirty="0"/>
              <a:t>freight value is </a:t>
            </a:r>
            <a:r>
              <a:rPr lang="en-US" dirty="0" err="1"/>
              <a:t>splitted</a:t>
            </a:r>
            <a:r>
              <a:rPr lang="en-US" dirty="0"/>
              <a:t> between items</a:t>
            </a:r>
            <a:endParaRPr lang="fr-FR" dirty="0"/>
          </a:p>
          <a:p>
            <a:pPr lvl="1"/>
            <a:r>
              <a:rPr lang="fr-FR" b="1" dirty="0"/>
              <a:t>How</a:t>
            </a:r>
            <a:r>
              <a:rPr lang="fr-FR" dirty="0"/>
              <a:t> : </a:t>
            </a:r>
          </a:p>
          <a:p>
            <a:pPr lvl="2"/>
            <a:r>
              <a:rPr lang="fr-FR" dirty="0"/>
              <a:t>The </a:t>
            </a:r>
            <a:r>
              <a:rPr lang="fr-FR" dirty="0" err="1"/>
              <a:t>kind</a:t>
            </a:r>
            <a:r>
              <a:rPr lang="fr-FR" dirty="0"/>
              <a:t> of </a:t>
            </a:r>
            <a:r>
              <a:rPr lang="fr-FR" dirty="0" err="1"/>
              <a:t>payment</a:t>
            </a:r>
            <a:r>
              <a:rPr lang="fr-FR" dirty="0"/>
              <a:t>, </a:t>
            </a:r>
            <a:r>
              <a:rPr lang="fr-FR" dirty="0" err="1"/>
              <a:t>with</a:t>
            </a:r>
            <a:r>
              <a:rPr lang="fr-FR" dirty="0"/>
              <a:t> </a:t>
            </a:r>
            <a:r>
              <a:rPr lang="fr-FR" dirty="0" err="1"/>
              <a:t>payment_type</a:t>
            </a:r>
            <a:r>
              <a:rPr lang="fr-FR" dirty="0"/>
              <a:t>, </a:t>
            </a:r>
            <a:r>
              <a:rPr lang="fr-FR" dirty="0" err="1"/>
              <a:t>installements</a:t>
            </a:r>
            <a:r>
              <a:rPr lang="fr-FR" dirty="0"/>
              <a:t> size, …</a:t>
            </a:r>
          </a:p>
          <a:p>
            <a:pPr lvl="2"/>
            <a:r>
              <a:rPr lang="fr-FR" dirty="0"/>
              <a:t>the </a:t>
            </a:r>
            <a:r>
              <a:rPr lang="fr-FR" dirty="0" err="1"/>
              <a:t>review</a:t>
            </a:r>
            <a:r>
              <a:rPr lang="fr-FR" dirty="0"/>
              <a:t> score </a:t>
            </a:r>
            <a:r>
              <a:rPr lang="fr-FR" dirty="0" err="1"/>
              <a:t>given</a:t>
            </a:r>
            <a:r>
              <a:rPr lang="fr-FR" dirty="0"/>
              <a:t> by the </a:t>
            </a:r>
            <a:r>
              <a:rPr lang="fr-FR" dirty="0" err="1"/>
              <a:t>customer</a:t>
            </a:r>
            <a:endParaRPr lang="fr-FR" dirty="0"/>
          </a:p>
        </p:txBody>
      </p:sp>
      <p:pic>
        <p:nvPicPr>
          <p:cNvPr id="5" name="Image 4">
            <a:extLst>
              <a:ext uri="{FF2B5EF4-FFF2-40B4-BE49-F238E27FC236}">
                <a16:creationId xmlns:a16="http://schemas.microsoft.com/office/drawing/2014/main" id="{6E5980FE-76E9-45BC-AE64-C81BB1834931}"/>
              </a:ext>
            </a:extLst>
          </p:cNvPr>
          <p:cNvPicPr>
            <a:picLocks noChangeAspect="1"/>
          </p:cNvPicPr>
          <p:nvPr/>
        </p:nvPicPr>
        <p:blipFill>
          <a:blip r:embed="rId2"/>
          <a:stretch>
            <a:fillRect/>
          </a:stretch>
        </p:blipFill>
        <p:spPr>
          <a:xfrm>
            <a:off x="192426" y="111183"/>
            <a:ext cx="2068454" cy="1378970"/>
          </a:xfrm>
          <a:prstGeom prst="rect">
            <a:avLst/>
          </a:prstGeom>
        </p:spPr>
      </p:pic>
    </p:spTree>
    <p:extLst>
      <p:ext uri="{BB962C8B-B14F-4D97-AF65-F5344CB8AC3E}">
        <p14:creationId xmlns:p14="http://schemas.microsoft.com/office/powerpoint/2010/main" val="3732091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77322-B9AA-4F08-8621-2C45D074DF3C}"/>
              </a:ext>
            </a:extLst>
          </p:cNvPr>
          <p:cNvSpPr>
            <a:spLocks noGrp="1"/>
          </p:cNvSpPr>
          <p:nvPr>
            <p:ph type="title"/>
          </p:nvPr>
        </p:nvSpPr>
        <p:spPr>
          <a:xfrm>
            <a:off x="2301072" y="369925"/>
            <a:ext cx="9776628" cy="970450"/>
          </a:xfrm>
        </p:spPr>
        <p:txBody>
          <a:bodyPr/>
          <a:lstStyle/>
          <a:p>
            <a:r>
              <a:rPr lang="fr-FR" dirty="0"/>
              <a:t>1.b. </a:t>
            </a:r>
            <a:r>
              <a:rPr lang="fr-FR" dirty="0" err="1"/>
              <a:t>Overview</a:t>
            </a:r>
            <a:r>
              <a:rPr lang="fr-FR" dirty="0"/>
              <a:t> : </a:t>
            </a:r>
            <a:br>
              <a:rPr lang="fr-FR" dirty="0"/>
            </a:br>
            <a:r>
              <a:rPr lang="fr-FR" dirty="0"/>
              <a:t>the </a:t>
            </a:r>
            <a:r>
              <a:rPr lang="fr-FR" dirty="0" err="1"/>
              <a:t>unlimited</a:t>
            </a:r>
            <a:r>
              <a:rPr lang="fr-FR" dirty="0"/>
              <a:t> </a:t>
            </a:r>
            <a:r>
              <a:rPr lang="fr-FR" dirty="0" err="1"/>
              <a:t>Feature</a:t>
            </a:r>
            <a:r>
              <a:rPr lang="fr-FR" dirty="0"/>
              <a:t> Engineering </a:t>
            </a:r>
            <a:r>
              <a:rPr lang="fr-FR" dirty="0" err="1"/>
              <a:t>field</a:t>
            </a:r>
            <a:endParaRPr lang="en-US" dirty="0"/>
          </a:p>
        </p:txBody>
      </p:sp>
      <p:grpSp>
        <p:nvGrpSpPr>
          <p:cNvPr id="23" name="Groupe 22">
            <a:extLst>
              <a:ext uri="{FF2B5EF4-FFF2-40B4-BE49-F238E27FC236}">
                <a16:creationId xmlns:a16="http://schemas.microsoft.com/office/drawing/2014/main" id="{C3CCC0E6-F2F5-47CA-BE5C-6E4AE11E5935}"/>
              </a:ext>
            </a:extLst>
          </p:cNvPr>
          <p:cNvGrpSpPr/>
          <p:nvPr/>
        </p:nvGrpSpPr>
        <p:grpSpPr>
          <a:xfrm>
            <a:off x="-97654" y="2988494"/>
            <a:ext cx="5419753" cy="1461166"/>
            <a:chOff x="-78270" y="3035998"/>
            <a:chExt cx="5419753" cy="1461166"/>
          </a:xfrm>
        </p:grpSpPr>
        <p:sp>
          <p:nvSpPr>
            <p:cNvPr id="4" name="Ellipse 3">
              <a:extLst>
                <a:ext uri="{FF2B5EF4-FFF2-40B4-BE49-F238E27FC236}">
                  <a16:creationId xmlns:a16="http://schemas.microsoft.com/office/drawing/2014/main" id="{DAE8D56E-2A82-40A1-B796-96DDB9457AD5}"/>
                </a:ext>
              </a:extLst>
            </p:cNvPr>
            <p:cNvSpPr/>
            <p:nvPr/>
          </p:nvSpPr>
          <p:spPr>
            <a:xfrm rot="11579535">
              <a:off x="3251710" y="3035998"/>
              <a:ext cx="2089773" cy="1325994"/>
            </a:xfrm>
            <a:prstGeom prst="ellipse">
              <a:avLst/>
            </a:prstGeom>
            <a:solidFill>
              <a:srgbClr val="D3455B"/>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8F7A32BD-EB0B-4F72-A157-FD5404AA74D8}"/>
                </a:ext>
              </a:extLst>
            </p:cNvPr>
            <p:cNvSpPr txBox="1"/>
            <p:nvPr/>
          </p:nvSpPr>
          <p:spPr>
            <a:xfrm>
              <a:off x="3679309" y="3086736"/>
              <a:ext cx="872355" cy="369332"/>
            </a:xfrm>
            <a:prstGeom prst="rect">
              <a:avLst/>
            </a:prstGeom>
            <a:noFill/>
          </p:spPr>
          <p:txBody>
            <a:bodyPr wrap="none" rtlCol="0">
              <a:spAutoFit/>
            </a:bodyPr>
            <a:lstStyle/>
            <a:p>
              <a:r>
                <a:rPr lang="fr-FR" b="1" dirty="0" err="1"/>
                <a:t>orders</a:t>
              </a:r>
              <a:endParaRPr lang="en-US" b="1" dirty="0"/>
            </a:p>
          </p:txBody>
        </p:sp>
        <p:pic>
          <p:nvPicPr>
            <p:cNvPr id="52" name="Image 51">
              <a:extLst>
                <a:ext uri="{FF2B5EF4-FFF2-40B4-BE49-F238E27FC236}">
                  <a16:creationId xmlns:a16="http://schemas.microsoft.com/office/drawing/2014/main" id="{98D6734F-B36E-4756-9034-C4EB3F1E4BED}"/>
                </a:ext>
              </a:extLst>
            </p:cNvPr>
            <p:cNvPicPr>
              <a:picLocks noChangeAspect="1"/>
            </p:cNvPicPr>
            <p:nvPr/>
          </p:nvPicPr>
          <p:blipFill>
            <a:blip r:embed="rId2">
              <a:duotone>
                <a:prstClr val="black"/>
                <a:schemeClr val="tx2">
                  <a:tint val="45000"/>
                  <a:satMod val="400000"/>
                </a:schemeClr>
              </a:duotone>
            </a:blip>
            <a:stretch>
              <a:fillRect/>
            </a:stretch>
          </p:blipFill>
          <p:spPr>
            <a:xfrm>
              <a:off x="3768735" y="3435887"/>
              <a:ext cx="715357" cy="711124"/>
            </a:xfrm>
            <a:prstGeom prst="rect">
              <a:avLst/>
            </a:prstGeom>
          </p:spPr>
        </p:pic>
        <p:sp>
          <p:nvSpPr>
            <p:cNvPr id="3" name="Rectangle 2">
              <a:extLst>
                <a:ext uri="{FF2B5EF4-FFF2-40B4-BE49-F238E27FC236}">
                  <a16:creationId xmlns:a16="http://schemas.microsoft.com/office/drawing/2014/main" id="{EA4F0FCF-ACF5-4C83-9B78-F8824674BB2C}"/>
                </a:ext>
              </a:extLst>
            </p:cNvPr>
            <p:cNvSpPr/>
            <p:nvPr/>
          </p:nvSpPr>
          <p:spPr>
            <a:xfrm>
              <a:off x="-78270" y="3112169"/>
              <a:ext cx="3334880" cy="1384995"/>
            </a:xfrm>
            <a:prstGeom prst="rect">
              <a:avLst/>
            </a:prstGeom>
          </p:spPr>
          <p:txBody>
            <a:bodyPr wrap="square">
              <a:spAutoFit/>
            </a:bodyPr>
            <a:lstStyle/>
            <a:p>
              <a:pPr algn="r"/>
              <a:r>
                <a:rPr lang="en-US" sz="1400" b="1" dirty="0"/>
                <a:t>When : </a:t>
              </a:r>
              <a:r>
                <a:rPr lang="en-US" sz="1400" b="1" u="sng" dirty="0" err="1">
                  <a:solidFill>
                    <a:srgbClr val="D3455B"/>
                  </a:solidFill>
                </a:rPr>
                <a:t>purchase_time_zone_cat</a:t>
              </a:r>
              <a:endParaRPr lang="en-US" sz="1400" b="1" u="sng" dirty="0">
                <a:solidFill>
                  <a:srgbClr val="D3455B"/>
                </a:solidFill>
              </a:endParaRPr>
            </a:p>
            <a:p>
              <a:pPr algn="r"/>
              <a:r>
                <a:rPr lang="en-US" sz="1400" i="1" dirty="0" err="1">
                  <a:solidFill>
                    <a:srgbClr val="D3455B"/>
                  </a:solidFill>
                </a:rPr>
                <a:t>order_purchase_dayofweek</a:t>
              </a:r>
              <a:endParaRPr lang="en-US" sz="1400" i="1" dirty="0">
                <a:solidFill>
                  <a:srgbClr val="D3455B"/>
                </a:solidFill>
              </a:endParaRPr>
            </a:p>
            <a:p>
              <a:pPr algn="r"/>
              <a:r>
                <a:rPr lang="en-US" sz="1400" i="1" dirty="0" err="1">
                  <a:solidFill>
                    <a:srgbClr val="D3455B"/>
                  </a:solidFill>
                </a:rPr>
                <a:t>order_purchase_hour</a:t>
              </a:r>
              <a:endParaRPr lang="en-US" sz="1400" i="1" dirty="0">
                <a:solidFill>
                  <a:srgbClr val="D3455B"/>
                </a:solidFill>
              </a:endParaRPr>
            </a:p>
            <a:p>
              <a:pPr algn="r"/>
              <a:r>
                <a:rPr lang="en-US" sz="1400" i="1" dirty="0" err="1">
                  <a:solidFill>
                    <a:srgbClr val="D3455B"/>
                  </a:solidFill>
                </a:rPr>
                <a:t>delivery_vs_estimated</a:t>
              </a:r>
              <a:r>
                <a:rPr lang="en-US" sz="1400" i="1" dirty="0">
                  <a:solidFill>
                    <a:srgbClr val="D3455B"/>
                  </a:solidFill>
                </a:rPr>
                <a:t>*</a:t>
              </a:r>
            </a:p>
            <a:p>
              <a:pPr algn="r"/>
              <a:r>
                <a:rPr lang="fr-FR" sz="1400" i="1" dirty="0" err="1">
                  <a:solidFill>
                    <a:srgbClr val="D3455B"/>
                  </a:solidFill>
                </a:rPr>
                <a:t>estimated_delivery_time</a:t>
              </a:r>
              <a:r>
                <a:rPr lang="fr-FR" sz="1400" i="1" dirty="0">
                  <a:solidFill>
                    <a:srgbClr val="D3455B"/>
                  </a:solidFill>
                </a:rPr>
                <a:t> </a:t>
              </a:r>
              <a:r>
                <a:rPr lang="fr-FR" sz="1400" i="1" dirty="0" err="1">
                  <a:solidFill>
                    <a:srgbClr val="D3455B"/>
                  </a:solidFill>
                </a:rPr>
                <a:t>effective_delivery_time</a:t>
              </a:r>
              <a:endParaRPr lang="en-US" sz="1400" i="1" dirty="0">
                <a:solidFill>
                  <a:srgbClr val="D3455B"/>
                </a:solidFill>
              </a:endParaRPr>
            </a:p>
          </p:txBody>
        </p:sp>
      </p:grpSp>
      <p:grpSp>
        <p:nvGrpSpPr>
          <p:cNvPr id="35" name="Groupe 34">
            <a:extLst>
              <a:ext uri="{FF2B5EF4-FFF2-40B4-BE49-F238E27FC236}">
                <a16:creationId xmlns:a16="http://schemas.microsoft.com/office/drawing/2014/main" id="{4CD96C37-ECB5-4868-8CAF-80868AB31BEC}"/>
              </a:ext>
            </a:extLst>
          </p:cNvPr>
          <p:cNvGrpSpPr/>
          <p:nvPr/>
        </p:nvGrpSpPr>
        <p:grpSpPr>
          <a:xfrm>
            <a:off x="348404" y="4128709"/>
            <a:ext cx="4973649" cy="2089773"/>
            <a:chOff x="301086" y="4129728"/>
            <a:chExt cx="4973649" cy="2089773"/>
          </a:xfrm>
        </p:grpSpPr>
        <p:sp>
          <p:nvSpPr>
            <p:cNvPr id="16" name="Ellipse 15">
              <a:extLst>
                <a:ext uri="{FF2B5EF4-FFF2-40B4-BE49-F238E27FC236}">
                  <a16:creationId xmlns:a16="http://schemas.microsoft.com/office/drawing/2014/main" id="{35149DF7-0BDE-4819-888E-3D0DE3E16C61}"/>
                </a:ext>
              </a:extLst>
            </p:cNvPr>
            <p:cNvSpPr/>
            <p:nvPr/>
          </p:nvSpPr>
          <p:spPr>
            <a:xfrm rot="18777061">
              <a:off x="3566851" y="4511618"/>
              <a:ext cx="2089773" cy="1325994"/>
            </a:xfrm>
            <a:prstGeom prst="ellipse">
              <a:avLst/>
            </a:prstGeom>
            <a:solidFill>
              <a:srgbClr val="BD34D1"/>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8CEDE13-D58D-46B0-AE1C-9CA2AEF3DAB1}"/>
                </a:ext>
              </a:extLst>
            </p:cNvPr>
            <p:cNvSpPr txBox="1"/>
            <p:nvPr/>
          </p:nvSpPr>
          <p:spPr>
            <a:xfrm>
              <a:off x="4064096" y="4712607"/>
              <a:ext cx="1024639" cy="369332"/>
            </a:xfrm>
            <a:prstGeom prst="rect">
              <a:avLst/>
            </a:prstGeom>
            <a:noFill/>
          </p:spPr>
          <p:txBody>
            <a:bodyPr wrap="none" rtlCol="0">
              <a:spAutoFit/>
            </a:bodyPr>
            <a:lstStyle/>
            <a:p>
              <a:r>
                <a:rPr lang="fr-FR" b="1" dirty="0" err="1"/>
                <a:t>reviews</a:t>
              </a:r>
              <a:endParaRPr lang="en-US" b="1" dirty="0"/>
            </a:p>
          </p:txBody>
        </p:sp>
        <p:pic>
          <p:nvPicPr>
            <p:cNvPr id="42" name="Image 41">
              <a:extLst>
                <a:ext uri="{FF2B5EF4-FFF2-40B4-BE49-F238E27FC236}">
                  <a16:creationId xmlns:a16="http://schemas.microsoft.com/office/drawing/2014/main" id="{C60A0801-4FDE-4A73-A7F2-5019BD3508A5}"/>
                </a:ext>
              </a:extLst>
            </p:cNvPr>
            <p:cNvPicPr>
              <a:picLocks noChangeAspect="1"/>
            </p:cNvPicPr>
            <p:nvPr/>
          </p:nvPicPr>
          <p:blipFill>
            <a:blip r:embed="rId3">
              <a:duotone>
                <a:prstClr val="black"/>
                <a:schemeClr val="tx2">
                  <a:tint val="45000"/>
                  <a:satMod val="400000"/>
                </a:schemeClr>
              </a:duotone>
            </a:blip>
            <a:stretch>
              <a:fillRect/>
            </a:stretch>
          </p:blipFill>
          <p:spPr>
            <a:xfrm>
              <a:off x="4157916" y="5034281"/>
              <a:ext cx="796676" cy="655253"/>
            </a:xfrm>
            <a:prstGeom prst="rect">
              <a:avLst/>
            </a:prstGeom>
          </p:spPr>
        </p:pic>
        <p:sp>
          <p:nvSpPr>
            <p:cNvPr id="5" name="Rectangle 4">
              <a:extLst>
                <a:ext uri="{FF2B5EF4-FFF2-40B4-BE49-F238E27FC236}">
                  <a16:creationId xmlns:a16="http://schemas.microsoft.com/office/drawing/2014/main" id="{5FF9BF08-0C13-4177-84BD-C30469388199}"/>
                </a:ext>
              </a:extLst>
            </p:cNvPr>
            <p:cNvSpPr/>
            <p:nvPr/>
          </p:nvSpPr>
          <p:spPr>
            <a:xfrm>
              <a:off x="301086" y="4790320"/>
              <a:ext cx="3506542" cy="1384995"/>
            </a:xfrm>
            <a:prstGeom prst="rect">
              <a:avLst/>
            </a:prstGeom>
          </p:spPr>
          <p:txBody>
            <a:bodyPr wrap="square">
              <a:spAutoFit/>
            </a:bodyPr>
            <a:lstStyle/>
            <a:p>
              <a:pPr algn="r"/>
              <a:r>
                <a:rPr lang="en-US" sz="1400" b="1" dirty="0"/>
                <a:t>Why : </a:t>
              </a:r>
              <a:r>
                <a:rPr lang="en-US" sz="1400" b="1" u="sng" dirty="0" err="1">
                  <a:solidFill>
                    <a:srgbClr val="BD34D1"/>
                  </a:solidFill>
                </a:rPr>
                <a:t>product_review_mean</a:t>
              </a:r>
              <a:r>
                <a:rPr lang="en-US" sz="1400" b="1" u="sng" dirty="0">
                  <a:solidFill>
                    <a:srgbClr val="BD34D1"/>
                  </a:solidFill>
                </a:rPr>
                <a:t>*</a:t>
              </a:r>
            </a:p>
            <a:p>
              <a:pPr algn="r"/>
              <a:r>
                <a:rPr lang="en-US" sz="1400" i="1" dirty="0" err="1">
                  <a:solidFill>
                    <a:srgbClr val="BD34D1"/>
                  </a:solidFill>
                </a:rPr>
                <a:t>product_review_count</a:t>
              </a:r>
              <a:endParaRPr lang="en-US" sz="1400" i="1" dirty="0">
                <a:solidFill>
                  <a:srgbClr val="BD34D1"/>
                </a:solidFill>
              </a:endParaRPr>
            </a:p>
            <a:p>
              <a:pPr algn="r"/>
              <a:r>
                <a:rPr lang="en-US" sz="1400" i="1" dirty="0" err="1">
                  <a:solidFill>
                    <a:srgbClr val="BD34D1"/>
                  </a:solidFill>
                </a:rPr>
                <a:t>customer_review_count</a:t>
              </a:r>
              <a:endParaRPr lang="en-US" sz="1400" i="1" dirty="0">
                <a:solidFill>
                  <a:srgbClr val="BD34D1"/>
                </a:solidFill>
              </a:endParaRPr>
            </a:p>
            <a:p>
              <a:pPr algn="r"/>
              <a:r>
                <a:rPr lang="en-US" sz="1400" b="1" dirty="0"/>
                <a:t>How : </a:t>
              </a:r>
              <a:r>
                <a:rPr lang="en-US" sz="1400" b="1" u="sng" dirty="0" err="1">
                  <a:solidFill>
                    <a:srgbClr val="BD34D1"/>
                  </a:solidFill>
                </a:rPr>
                <a:t>review_gap</a:t>
              </a:r>
              <a:r>
                <a:rPr lang="en-US" sz="1400" b="1" u="sng" dirty="0">
                  <a:solidFill>
                    <a:srgbClr val="BD34D1"/>
                  </a:solidFill>
                </a:rPr>
                <a:t>*</a:t>
              </a:r>
            </a:p>
            <a:p>
              <a:pPr algn="r"/>
              <a:r>
                <a:rPr lang="en-US" sz="1400" i="1" dirty="0" err="1">
                  <a:solidFill>
                    <a:srgbClr val="BD34D1"/>
                  </a:solidFill>
                </a:rPr>
                <a:t>review_answer_delay</a:t>
              </a:r>
              <a:r>
                <a:rPr lang="en-US" sz="1400" i="1" dirty="0">
                  <a:solidFill>
                    <a:srgbClr val="BD34D1"/>
                  </a:solidFill>
                </a:rPr>
                <a:t>*</a:t>
              </a:r>
            </a:p>
            <a:p>
              <a:pPr algn="r"/>
              <a:r>
                <a:rPr lang="en-US" sz="1400" i="1" dirty="0" err="1">
                  <a:solidFill>
                    <a:srgbClr val="BD34D1"/>
                  </a:solidFill>
                </a:rPr>
                <a:t>customer_review_mean</a:t>
              </a:r>
              <a:endParaRPr lang="en-US" sz="1400" i="1" dirty="0">
                <a:solidFill>
                  <a:srgbClr val="BD34D1"/>
                </a:solidFill>
              </a:endParaRPr>
            </a:p>
          </p:txBody>
        </p:sp>
      </p:grpSp>
      <p:grpSp>
        <p:nvGrpSpPr>
          <p:cNvPr id="32" name="Groupe 31">
            <a:extLst>
              <a:ext uri="{FF2B5EF4-FFF2-40B4-BE49-F238E27FC236}">
                <a16:creationId xmlns:a16="http://schemas.microsoft.com/office/drawing/2014/main" id="{42ADDB90-E698-4A82-8B52-3F20AD6E2721}"/>
              </a:ext>
            </a:extLst>
          </p:cNvPr>
          <p:cNvGrpSpPr/>
          <p:nvPr/>
        </p:nvGrpSpPr>
        <p:grpSpPr>
          <a:xfrm>
            <a:off x="5483046" y="4551055"/>
            <a:ext cx="3503708" cy="2358220"/>
            <a:chOff x="5508464" y="4630865"/>
            <a:chExt cx="3503708" cy="2358220"/>
          </a:xfrm>
        </p:grpSpPr>
        <p:sp>
          <p:nvSpPr>
            <p:cNvPr id="12" name="Ellipse 11">
              <a:extLst>
                <a:ext uri="{FF2B5EF4-FFF2-40B4-BE49-F238E27FC236}">
                  <a16:creationId xmlns:a16="http://schemas.microsoft.com/office/drawing/2014/main" id="{710E4DF1-23BC-490C-9E6D-8B21FE2B7F08}"/>
                </a:ext>
              </a:extLst>
            </p:cNvPr>
            <p:cNvSpPr/>
            <p:nvPr/>
          </p:nvSpPr>
          <p:spPr>
            <a:xfrm rot="15287207">
              <a:off x="5126574" y="5012755"/>
              <a:ext cx="2089773" cy="1325994"/>
            </a:xfrm>
            <a:prstGeom prst="ellipse">
              <a:avLst/>
            </a:prstGeom>
            <a:solidFill>
              <a:srgbClr val="2C88D9"/>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a:extLst>
                <a:ext uri="{FF2B5EF4-FFF2-40B4-BE49-F238E27FC236}">
                  <a16:creationId xmlns:a16="http://schemas.microsoft.com/office/drawing/2014/main" id="{B31E17A3-F41D-4B0E-B5AE-B386ACA94074}"/>
                </a:ext>
              </a:extLst>
            </p:cNvPr>
            <p:cNvSpPr txBox="1"/>
            <p:nvPr/>
          </p:nvSpPr>
          <p:spPr>
            <a:xfrm>
              <a:off x="5600938" y="5019305"/>
              <a:ext cx="1107996" cy="646331"/>
            </a:xfrm>
            <a:prstGeom prst="rect">
              <a:avLst/>
            </a:prstGeom>
            <a:noFill/>
          </p:spPr>
          <p:txBody>
            <a:bodyPr wrap="none" rtlCol="0">
              <a:spAutoFit/>
            </a:bodyPr>
            <a:lstStyle/>
            <a:p>
              <a:r>
                <a:rPr lang="fr-FR" b="1" dirty="0"/>
                <a:t>Sellers &amp;</a:t>
              </a:r>
            </a:p>
            <a:p>
              <a:r>
                <a:rPr lang="fr-FR" b="1" dirty="0" err="1"/>
                <a:t>geoloc</a:t>
              </a:r>
              <a:endParaRPr lang="en-US" b="1" dirty="0"/>
            </a:p>
          </p:txBody>
        </p:sp>
        <p:pic>
          <p:nvPicPr>
            <p:cNvPr id="43" name="Image 42">
              <a:extLst>
                <a:ext uri="{FF2B5EF4-FFF2-40B4-BE49-F238E27FC236}">
                  <a16:creationId xmlns:a16="http://schemas.microsoft.com/office/drawing/2014/main" id="{C1113912-0194-4CEE-98AB-34D687DF2746}"/>
                </a:ext>
              </a:extLst>
            </p:cNvPr>
            <p:cNvPicPr>
              <a:picLocks noChangeAspect="1"/>
            </p:cNvPicPr>
            <p:nvPr/>
          </p:nvPicPr>
          <p:blipFill>
            <a:blip r:embed="rId4">
              <a:duotone>
                <a:prstClr val="black"/>
                <a:schemeClr val="tx2">
                  <a:tint val="45000"/>
                  <a:satMod val="400000"/>
                </a:schemeClr>
              </a:duotone>
            </a:blip>
            <a:stretch>
              <a:fillRect/>
            </a:stretch>
          </p:blipFill>
          <p:spPr>
            <a:xfrm>
              <a:off x="5987726" y="5723842"/>
              <a:ext cx="663308" cy="632928"/>
            </a:xfrm>
            <a:prstGeom prst="rect">
              <a:avLst/>
            </a:prstGeom>
          </p:spPr>
        </p:pic>
        <p:sp>
          <p:nvSpPr>
            <p:cNvPr id="9" name="Rectangle 8">
              <a:extLst>
                <a:ext uri="{FF2B5EF4-FFF2-40B4-BE49-F238E27FC236}">
                  <a16:creationId xmlns:a16="http://schemas.microsoft.com/office/drawing/2014/main" id="{AB5B1110-CC01-4569-81CD-FC09541ABB99}"/>
                </a:ext>
              </a:extLst>
            </p:cNvPr>
            <p:cNvSpPr/>
            <p:nvPr/>
          </p:nvSpPr>
          <p:spPr>
            <a:xfrm>
              <a:off x="6667958" y="5604090"/>
              <a:ext cx="2344214" cy="1384995"/>
            </a:xfrm>
            <a:prstGeom prst="rect">
              <a:avLst/>
            </a:prstGeom>
          </p:spPr>
          <p:txBody>
            <a:bodyPr wrap="square">
              <a:spAutoFit/>
            </a:bodyPr>
            <a:lstStyle/>
            <a:p>
              <a:pPr algn="r"/>
              <a:r>
                <a:rPr lang="en-US" sz="1400" b="1" dirty="0"/>
                <a:t>Where : </a:t>
              </a:r>
              <a:r>
                <a:rPr lang="en-US" sz="1400" b="1" u="sng" dirty="0" err="1">
                  <a:solidFill>
                    <a:srgbClr val="2C88D9"/>
                  </a:solidFill>
                </a:rPr>
                <a:t>cust_sell_dist</a:t>
              </a:r>
              <a:r>
                <a:rPr lang="en-US" sz="1400" b="1" u="sng" dirty="0">
                  <a:solidFill>
                    <a:srgbClr val="2C88D9"/>
                  </a:solidFill>
                </a:rPr>
                <a:t>*</a:t>
              </a:r>
            </a:p>
            <a:p>
              <a:pPr algn="r"/>
              <a:r>
                <a:rPr lang="en-US" sz="1400" i="1" dirty="0" err="1">
                  <a:solidFill>
                    <a:srgbClr val="2C88D9"/>
                  </a:solidFill>
                </a:rPr>
                <a:t>seller_city</a:t>
              </a:r>
              <a:r>
                <a:rPr lang="en-US" sz="1400" i="1" dirty="0">
                  <a:solidFill>
                    <a:srgbClr val="2C88D9"/>
                  </a:solidFill>
                </a:rPr>
                <a:t> &amp;state</a:t>
              </a:r>
            </a:p>
            <a:p>
              <a:pPr algn="r"/>
              <a:r>
                <a:rPr lang="en-US" sz="1400" i="1" dirty="0" err="1">
                  <a:solidFill>
                    <a:srgbClr val="2C88D9"/>
                  </a:solidFill>
                </a:rPr>
                <a:t>customer_city</a:t>
              </a:r>
              <a:r>
                <a:rPr lang="en-US" sz="1400" i="1" dirty="0">
                  <a:solidFill>
                    <a:srgbClr val="2C88D9"/>
                  </a:solidFill>
                </a:rPr>
                <a:t> &amp; state</a:t>
              </a:r>
            </a:p>
            <a:p>
              <a:pPr algn="r"/>
              <a:r>
                <a:rPr lang="en-US" sz="1400" b="1" dirty="0"/>
                <a:t>Why : </a:t>
              </a:r>
              <a:r>
                <a:rPr lang="en-US" sz="1400" i="1" dirty="0" err="1">
                  <a:solidFill>
                    <a:srgbClr val="2C88D9"/>
                  </a:solidFill>
                </a:rPr>
                <a:t>seller_sales_count</a:t>
              </a:r>
              <a:endParaRPr lang="en-US" sz="1400" i="1" dirty="0">
                <a:solidFill>
                  <a:srgbClr val="2C88D9"/>
                </a:solidFill>
              </a:endParaRPr>
            </a:p>
            <a:p>
              <a:pPr algn="r"/>
              <a:r>
                <a:rPr lang="en-US" sz="1400" i="1" dirty="0" err="1">
                  <a:solidFill>
                    <a:srgbClr val="2C88D9"/>
                  </a:solidFill>
                </a:rPr>
                <a:t>seller_revenue</a:t>
              </a:r>
              <a:endParaRPr lang="en-US" sz="1400" i="1" dirty="0">
                <a:solidFill>
                  <a:srgbClr val="2C88D9"/>
                </a:solidFill>
              </a:endParaRPr>
            </a:p>
            <a:p>
              <a:pPr algn="r"/>
              <a:r>
                <a:rPr lang="en-US" sz="1400" i="1" dirty="0" err="1">
                  <a:solidFill>
                    <a:srgbClr val="2C88D9"/>
                  </a:solidFill>
                </a:rPr>
                <a:t>seller_main_product_cat</a:t>
              </a:r>
              <a:endParaRPr lang="en-US" sz="1400" i="1" dirty="0">
                <a:solidFill>
                  <a:srgbClr val="2C88D9"/>
                </a:solidFill>
              </a:endParaRPr>
            </a:p>
          </p:txBody>
        </p:sp>
      </p:grpSp>
      <p:grpSp>
        <p:nvGrpSpPr>
          <p:cNvPr id="24" name="Groupe 23">
            <a:extLst>
              <a:ext uri="{FF2B5EF4-FFF2-40B4-BE49-F238E27FC236}">
                <a16:creationId xmlns:a16="http://schemas.microsoft.com/office/drawing/2014/main" id="{83B20C85-B14F-4A00-9806-90218DC11ADC}"/>
              </a:ext>
            </a:extLst>
          </p:cNvPr>
          <p:cNvGrpSpPr/>
          <p:nvPr/>
        </p:nvGrpSpPr>
        <p:grpSpPr>
          <a:xfrm>
            <a:off x="1518311" y="1659231"/>
            <a:ext cx="4711413" cy="2089773"/>
            <a:chOff x="1518311" y="1659231"/>
            <a:chExt cx="4711413" cy="2089773"/>
          </a:xfrm>
        </p:grpSpPr>
        <p:sp>
          <p:nvSpPr>
            <p:cNvPr id="8" name="Ellipse 7">
              <a:extLst>
                <a:ext uri="{FF2B5EF4-FFF2-40B4-BE49-F238E27FC236}">
                  <a16:creationId xmlns:a16="http://schemas.microsoft.com/office/drawing/2014/main" id="{2C054608-9D2C-416A-871D-4563ABF56A17}"/>
                </a:ext>
              </a:extLst>
            </p:cNvPr>
            <p:cNvSpPr/>
            <p:nvPr/>
          </p:nvSpPr>
          <p:spPr>
            <a:xfrm rot="4473680">
              <a:off x="4521840" y="2041121"/>
              <a:ext cx="2089773" cy="1325994"/>
            </a:xfrm>
            <a:prstGeom prst="ellipse">
              <a:avLst/>
            </a:prstGeom>
            <a:solidFill>
              <a:srgbClr val="788896"/>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ZoneTexte 17">
              <a:extLst>
                <a:ext uri="{FF2B5EF4-FFF2-40B4-BE49-F238E27FC236}">
                  <a16:creationId xmlns:a16="http://schemas.microsoft.com/office/drawing/2014/main" id="{91C5F64A-5135-44AC-B105-DDF813AC4F42}"/>
                </a:ext>
              </a:extLst>
            </p:cNvPr>
            <p:cNvSpPr txBox="1"/>
            <p:nvPr/>
          </p:nvSpPr>
          <p:spPr>
            <a:xfrm>
              <a:off x="4864436" y="2069801"/>
              <a:ext cx="1298753" cy="369332"/>
            </a:xfrm>
            <a:prstGeom prst="rect">
              <a:avLst/>
            </a:prstGeom>
            <a:noFill/>
          </p:spPr>
          <p:txBody>
            <a:bodyPr wrap="none" rtlCol="0">
              <a:spAutoFit/>
            </a:bodyPr>
            <a:lstStyle/>
            <a:p>
              <a:r>
                <a:rPr lang="fr-FR" b="1" dirty="0" err="1"/>
                <a:t>payments</a:t>
              </a:r>
              <a:endParaRPr lang="en-US" b="1" dirty="0"/>
            </a:p>
          </p:txBody>
        </p:sp>
        <p:pic>
          <p:nvPicPr>
            <p:cNvPr id="41" name="Image 40">
              <a:extLst>
                <a:ext uri="{FF2B5EF4-FFF2-40B4-BE49-F238E27FC236}">
                  <a16:creationId xmlns:a16="http://schemas.microsoft.com/office/drawing/2014/main" id="{80E749F5-6D1D-4FE2-BD0D-DDD941F2F709}"/>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015954" y="2423451"/>
              <a:ext cx="926751" cy="675360"/>
            </a:xfrm>
            <a:prstGeom prst="rect">
              <a:avLst/>
            </a:prstGeom>
          </p:spPr>
        </p:pic>
        <p:sp>
          <p:nvSpPr>
            <p:cNvPr id="10" name="Rectangle 9">
              <a:extLst>
                <a:ext uri="{FF2B5EF4-FFF2-40B4-BE49-F238E27FC236}">
                  <a16:creationId xmlns:a16="http://schemas.microsoft.com/office/drawing/2014/main" id="{1C943459-98F9-4D1A-8C2C-7EB5CE4DC4AE}"/>
                </a:ext>
              </a:extLst>
            </p:cNvPr>
            <p:cNvSpPr/>
            <p:nvPr/>
          </p:nvSpPr>
          <p:spPr>
            <a:xfrm>
              <a:off x="1518311" y="1755450"/>
              <a:ext cx="3345623" cy="1169551"/>
            </a:xfrm>
            <a:prstGeom prst="rect">
              <a:avLst/>
            </a:prstGeom>
          </p:spPr>
          <p:txBody>
            <a:bodyPr wrap="square">
              <a:spAutoFit/>
            </a:bodyPr>
            <a:lstStyle/>
            <a:p>
              <a:pPr algn="r"/>
              <a:r>
                <a:rPr lang="en-US" sz="1400" b="1" dirty="0"/>
                <a:t>How :</a:t>
              </a:r>
              <a:r>
                <a:rPr lang="en-US" sz="1400" dirty="0">
                  <a:solidFill>
                    <a:srgbClr val="788896"/>
                  </a:solidFill>
                </a:rPr>
                <a:t> </a:t>
              </a:r>
              <a:r>
                <a:rPr lang="en-US" sz="1400" b="1" u="sng" dirty="0" err="1">
                  <a:solidFill>
                    <a:srgbClr val="788896"/>
                  </a:solidFill>
                </a:rPr>
                <a:t>main_payment_type</a:t>
              </a:r>
              <a:r>
                <a:rPr lang="en-US" sz="1400" b="1" u="sng" dirty="0">
                  <a:solidFill>
                    <a:srgbClr val="788896"/>
                  </a:solidFill>
                </a:rPr>
                <a:t>(_cat)</a:t>
              </a:r>
            </a:p>
            <a:p>
              <a:pPr algn="r"/>
              <a:r>
                <a:rPr lang="en-US" sz="1400" i="1" dirty="0" err="1">
                  <a:solidFill>
                    <a:srgbClr val="788896"/>
                  </a:solidFill>
                </a:rPr>
                <a:t>payment_installments_size</a:t>
              </a:r>
              <a:r>
                <a:rPr lang="en-US" sz="1400" i="1" dirty="0">
                  <a:solidFill>
                    <a:srgbClr val="788896"/>
                  </a:solidFill>
                </a:rPr>
                <a:t>(_cat)</a:t>
              </a:r>
            </a:p>
            <a:p>
              <a:pPr algn="r"/>
              <a:r>
                <a:rPr lang="en-US" sz="1400" i="1" dirty="0" err="1">
                  <a:solidFill>
                    <a:srgbClr val="788896"/>
                  </a:solidFill>
                </a:rPr>
                <a:t>payment_sequence_size</a:t>
              </a:r>
              <a:r>
                <a:rPr lang="en-US" sz="1400" i="1" dirty="0">
                  <a:solidFill>
                    <a:srgbClr val="788896"/>
                  </a:solidFill>
                </a:rPr>
                <a:t>(_cat)</a:t>
              </a:r>
            </a:p>
            <a:p>
              <a:pPr algn="r"/>
              <a:r>
                <a:rPr lang="en-US" sz="1400" b="1" dirty="0"/>
                <a:t>What :</a:t>
              </a:r>
              <a:r>
                <a:rPr lang="en-US" sz="1400" b="1" dirty="0">
                  <a:solidFill>
                    <a:srgbClr val="788896"/>
                  </a:solidFill>
                </a:rPr>
                <a:t> </a:t>
              </a:r>
              <a:r>
                <a:rPr lang="en-US" sz="1400" b="1" dirty="0" err="1">
                  <a:solidFill>
                    <a:srgbClr val="788896"/>
                  </a:solidFill>
                </a:rPr>
                <a:t>payment_total</a:t>
              </a:r>
              <a:r>
                <a:rPr lang="en-US" sz="1400" b="1" dirty="0">
                  <a:solidFill>
                    <a:srgbClr val="788896"/>
                  </a:solidFill>
                </a:rPr>
                <a:t>*</a:t>
              </a:r>
            </a:p>
            <a:p>
              <a:pPr algn="r"/>
              <a:r>
                <a:rPr lang="en-US" sz="1400" i="1" dirty="0" err="1">
                  <a:solidFill>
                    <a:srgbClr val="788896"/>
                  </a:solidFill>
                </a:rPr>
                <a:t>main_payment_value</a:t>
              </a:r>
              <a:endParaRPr lang="en-US" sz="1400" i="1" dirty="0">
                <a:solidFill>
                  <a:srgbClr val="788896"/>
                </a:solidFill>
              </a:endParaRPr>
            </a:p>
          </p:txBody>
        </p:sp>
      </p:grpSp>
      <p:grpSp>
        <p:nvGrpSpPr>
          <p:cNvPr id="29" name="Groupe 28">
            <a:extLst>
              <a:ext uri="{FF2B5EF4-FFF2-40B4-BE49-F238E27FC236}">
                <a16:creationId xmlns:a16="http://schemas.microsoft.com/office/drawing/2014/main" id="{12D3F016-67B5-4644-A84F-A9361CD44EEF}"/>
              </a:ext>
            </a:extLst>
          </p:cNvPr>
          <p:cNvGrpSpPr/>
          <p:nvPr/>
        </p:nvGrpSpPr>
        <p:grpSpPr>
          <a:xfrm>
            <a:off x="6071757" y="1749457"/>
            <a:ext cx="4390936" cy="2080563"/>
            <a:chOff x="6072352" y="1643149"/>
            <a:chExt cx="4390936" cy="2080563"/>
          </a:xfrm>
        </p:grpSpPr>
        <p:sp>
          <p:nvSpPr>
            <p:cNvPr id="14" name="Ellipse 13">
              <a:extLst>
                <a:ext uri="{FF2B5EF4-FFF2-40B4-BE49-F238E27FC236}">
                  <a16:creationId xmlns:a16="http://schemas.microsoft.com/office/drawing/2014/main" id="{D260994E-BCA1-4011-B8EB-F2A33CCE4C50}"/>
                </a:ext>
              </a:extLst>
            </p:cNvPr>
            <p:cNvSpPr/>
            <p:nvPr/>
          </p:nvSpPr>
          <p:spPr>
            <a:xfrm rot="19587551">
              <a:off x="6072352" y="2397718"/>
              <a:ext cx="2089773" cy="1325994"/>
            </a:xfrm>
            <a:prstGeom prst="ellipse">
              <a:avLst/>
            </a:prstGeom>
            <a:solidFill>
              <a:srgbClr val="F7C325"/>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a:extLst>
                <a:ext uri="{FF2B5EF4-FFF2-40B4-BE49-F238E27FC236}">
                  <a16:creationId xmlns:a16="http://schemas.microsoft.com/office/drawing/2014/main" id="{FF1849C4-A45E-4369-8D7E-0BC29B88E255}"/>
                </a:ext>
              </a:extLst>
            </p:cNvPr>
            <p:cNvSpPr txBox="1"/>
            <p:nvPr/>
          </p:nvSpPr>
          <p:spPr>
            <a:xfrm>
              <a:off x="6667097" y="2481301"/>
              <a:ext cx="1178528" cy="369332"/>
            </a:xfrm>
            <a:prstGeom prst="rect">
              <a:avLst/>
            </a:prstGeom>
            <a:noFill/>
          </p:spPr>
          <p:txBody>
            <a:bodyPr wrap="none" rtlCol="0">
              <a:spAutoFit/>
            </a:bodyPr>
            <a:lstStyle/>
            <a:p>
              <a:r>
                <a:rPr lang="fr-FR" b="1" dirty="0" err="1"/>
                <a:t>products</a:t>
              </a:r>
              <a:endParaRPr lang="en-US" b="1" dirty="0"/>
            </a:p>
          </p:txBody>
        </p:sp>
        <p:pic>
          <p:nvPicPr>
            <p:cNvPr id="38" name="Image 37">
              <a:extLst>
                <a:ext uri="{FF2B5EF4-FFF2-40B4-BE49-F238E27FC236}">
                  <a16:creationId xmlns:a16="http://schemas.microsoft.com/office/drawing/2014/main" id="{130B437A-2F95-438A-8B6E-D76A52367822}"/>
                </a:ext>
              </a:extLst>
            </p:cNvPr>
            <p:cNvPicPr>
              <a:picLocks noChangeAspect="1"/>
            </p:cNvPicPr>
            <p:nvPr/>
          </p:nvPicPr>
          <p:blipFill>
            <a:blip r:embed="rId7">
              <a:grayscl/>
            </a:blip>
            <a:stretch>
              <a:fillRect/>
            </a:stretch>
          </p:blipFill>
          <p:spPr>
            <a:xfrm>
              <a:off x="6393663" y="2841151"/>
              <a:ext cx="759082" cy="710074"/>
            </a:xfrm>
            <a:prstGeom prst="rect">
              <a:avLst/>
            </a:prstGeom>
          </p:spPr>
        </p:pic>
        <p:pic>
          <p:nvPicPr>
            <p:cNvPr id="54" name="Image 53">
              <a:extLst>
                <a:ext uri="{FF2B5EF4-FFF2-40B4-BE49-F238E27FC236}">
                  <a16:creationId xmlns:a16="http://schemas.microsoft.com/office/drawing/2014/main" id="{D5E64795-93F1-4C82-9336-A5672C242D49}"/>
                </a:ext>
              </a:extLst>
            </p:cNvPr>
            <p:cNvPicPr>
              <a:picLocks noChangeAspect="1"/>
            </p:cNvPicPr>
            <p:nvPr/>
          </p:nvPicPr>
          <p:blipFill>
            <a:blip r:embed="rId8">
              <a:grayscl/>
            </a:blip>
            <a:stretch>
              <a:fillRect/>
            </a:stretch>
          </p:blipFill>
          <p:spPr>
            <a:xfrm>
              <a:off x="7224162" y="2836801"/>
              <a:ext cx="759082" cy="728256"/>
            </a:xfrm>
            <a:prstGeom prst="rect">
              <a:avLst/>
            </a:prstGeom>
          </p:spPr>
        </p:pic>
        <p:sp>
          <p:nvSpPr>
            <p:cNvPr id="11" name="Rectangle 10">
              <a:extLst>
                <a:ext uri="{FF2B5EF4-FFF2-40B4-BE49-F238E27FC236}">
                  <a16:creationId xmlns:a16="http://schemas.microsoft.com/office/drawing/2014/main" id="{CEC719FA-7321-4327-AF5F-8F3627013B8F}"/>
                </a:ext>
              </a:extLst>
            </p:cNvPr>
            <p:cNvSpPr/>
            <p:nvPr/>
          </p:nvSpPr>
          <p:spPr>
            <a:xfrm>
              <a:off x="7809820" y="1643149"/>
              <a:ext cx="2653468" cy="2031325"/>
            </a:xfrm>
            <a:prstGeom prst="rect">
              <a:avLst/>
            </a:prstGeom>
          </p:spPr>
          <p:txBody>
            <a:bodyPr wrap="square">
              <a:spAutoFit/>
            </a:bodyPr>
            <a:lstStyle/>
            <a:p>
              <a:pPr algn="r"/>
              <a:r>
                <a:rPr lang="en-US" sz="1400" b="1" dirty="0"/>
                <a:t>What : </a:t>
              </a:r>
              <a:r>
                <a:rPr lang="en-US" sz="1400" b="1" u="sng" dirty="0" err="1">
                  <a:solidFill>
                    <a:srgbClr val="FFC000"/>
                  </a:solidFill>
                </a:rPr>
                <a:t>product_cat</a:t>
              </a:r>
              <a:endParaRPr lang="en-US" sz="1400" b="1" u="sng" dirty="0">
                <a:solidFill>
                  <a:srgbClr val="FFC000"/>
                </a:solidFill>
              </a:endParaRPr>
            </a:p>
            <a:p>
              <a:pPr algn="r"/>
              <a:r>
                <a:rPr lang="en-US" sz="1400" i="1" dirty="0" err="1">
                  <a:solidFill>
                    <a:srgbClr val="FFC000"/>
                  </a:solidFill>
                </a:rPr>
                <a:t>product_weight_g</a:t>
              </a:r>
              <a:endParaRPr lang="en-US" sz="1400" i="1" dirty="0">
                <a:solidFill>
                  <a:srgbClr val="FFC000"/>
                </a:solidFill>
              </a:endParaRPr>
            </a:p>
            <a:p>
              <a:pPr algn="r"/>
              <a:r>
                <a:rPr lang="en-US" sz="1400" i="1" dirty="0" err="1">
                  <a:solidFill>
                    <a:srgbClr val="FFC000"/>
                  </a:solidFill>
                </a:rPr>
                <a:t>product_size</a:t>
              </a:r>
              <a:endParaRPr lang="en-US" sz="1400" i="1" dirty="0">
                <a:solidFill>
                  <a:srgbClr val="FFC000"/>
                </a:solidFill>
              </a:endParaRPr>
            </a:p>
            <a:p>
              <a:pPr algn="r"/>
              <a:r>
                <a:rPr lang="en-US" sz="1400" i="1" dirty="0" err="1">
                  <a:solidFill>
                    <a:srgbClr val="FFC000"/>
                  </a:solidFill>
                </a:rPr>
                <a:t>product_density</a:t>
              </a:r>
              <a:endParaRPr lang="en-US" sz="1400" i="1" dirty="0">
                <a:solidFill>
                  <a:srgbClr val="FFC000"/>
                </a:solidFill>
              </a:endParaRPr>
            </a:p>
            <a:p>
              <a:pPr algn="r"/>
              <a:r>
                <a:rPr lang="en-US" sz="1400" b="1" dirty="0"/>
                <a:t>Why : </a:t>
              </a:r>
              <a:r>
                <a:rPr lang="en-US" sz="1400" i="1" dirty="0" err="1">
                  <a:solidFill>
                    <a:srgbClr val="FFC000"/>
                  </a:solidFill>
                </a:rPr>
                <a:t>product_photos_qty</a:t>
              </a:r>
              <a:r>
                <a:rPr lang="en-US" sz="1400" b="1" dirty="0"/>
                <a:t> </a:t>
              </a:r>
              <a:r>
                <a:rPr lang="en-US" sz="1400" i="1" dirty="0" err="1">
                  <a:solidFill>
                    <a:srgbClr val="FFC000"/>
                  </a:solidFill>
                </a:rPr>
                <a:t>product_description_length</a:t>
              </a:r>
              <a:endParaRPr lang="en-US" sz="1400" i="1" dirty="0">
                <a:solidFill>
                  <a:srgbClr val="FFC000"/>
                </a:solidFill>
              </a:endParaRPr>
            </a:p>
            <a:p>
              <a:pPr algn="r"/>
              <a:r>
                <a:rPr lang="en-US" sz="1400" i="1" dirty="0" err="1">
                  <a:solidFill>
                    <a:srgbClr val="FFC000"/>
                  </a:solidFill>
                </a:rPr>
                <a:t>product_name_length</a:t>
              </a:r>
              <a:endParaRPr lang="en-US" sz="1400" i="1" dirty="0">
                <a:solidFill>
                  <a:srgbClr val="FFC000"/>
                </a:solidFill>
              </a:endParaRPr>
            </a:p>
            <a:p>
              <a:pPr algn="r"/>
              <a:r>
                <a:rPr lang="en-US" sz="1400" i="1" dirty="0" err="1">
                  <a:solidFill>
                    <a:srgbClr val="FFC000"/>
                  </a:solidFill>
                </a:rPr>
                <a:t>product_sales_count</a:t>
              </a:r>
              <a:endParaRPr lang="en-US" sz="1400" i="1" dirty="0">
                <a:solidFill>
                  <a:srgbClr val="FFC000"/>
                </a:solidFill>
              </a:endParaRPr>
            </a:p>
            <a:p>
              <a:pPr algn="r"/>
              <a:r>
                <a:rPr lang="en-US" sz="1400" i="1" dirty="0" err="1">
                  <a:solidFill>
                    <a:srgbClr val="FFC000"/>
                  </a:solidFill>
                </a:rPr>
                <a:t>product_revenue</a:t>
              </a:r>
              <a:endParaRPr lang="en-US" sz="1400" i="1" dirty="0">
                <a:solidFill>
                  <a:srgbClr val="FFC000"/>
                </a:solidFill>
              </a:endParaRPr>
            </a:p>
          </p:txBody>
        </p:sp>
      </p:grpSp>
      <p:grpSp>
        <p:nvGrpSpPr>
          <p:cNvPr id="31" name="Groupe 30">
            <a:extLst>
              <a:ext uri="{FF2B5EF4-FFF2-40B4-BE49-F238E27FC236}">
                <a16:creationId xmlns:a16="http://schemas.microsoft.com/office/drawing/2014/main" id="{8E2F8B2C-915A-4A5D-9D78-F872C6A10187}"/>
              </a:ext>
            </a:extLst>
          </p:cNvPr>
          <p:cNvGrpSpPr/>
          <p:nvPr/>
        </p:nvGrpSpPr>
        <p:grpSpPr>
          <a:xfrm>
            <a:off x="6280586" y="3847036"/>
            <a:ext cx="3845998" cy="1600438"/>
            <a:chOff x="6345914" y="3794365"/>
            <a:chExt cx="3845998" cy="1600438"/>
          </a:xfrm>
        </p:grpSpPr>
        <p:sp>
          <p:nvSpPr>
            <p:cNvPr id="30" name="Ellipse 29">
              <a:extLst>
                <a:ext uri="{FF2B5EF4-FFF2-40B4-BE49-F238E27FC236}">
                  <a16:creationId xmlns:a16="http://schemas.microsoft.com/office/drawing/2014/main" id="{CE12770A-7BDF-40FD-BAB6-382837C1A6F9}"/>
                </a:ext>
              </a:extLst>
            </p:cNvPr>
            <p:cNvSpPr/>
            <p:nvPr/>
          </p:nvSpPr>
          <p:spPr>
            <a:xfrm rot="1100895">
              <a:off x="6345914" y="3943406"/>
              <a:ext cx="2089773" cy="1325994"/>
            </a:xfrm>
            <a:prstGeom prst="ellipse">
              <a:avLst/>
            </a:prstGeom>
            <a:solidFill>
              <a:srgbClr val="E8833A"/>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F5BF2ED8-C45C-4E1F-8688-9811E66A88C7}"/>
                </a:ext>
              </a:extLst>
            </p:cNvPr>
            <p:cNvSpPr txBox="1"/>
            <p:nvPr/>
          </p:nvSpPr>
          <p:spPr>
            <a:xfrm>
              <a:off x="6783648" y="3969770"/>
              <a:ext cx="774571" cy="369332"/>
            </a:xfrm>
            <a:prstGeom prst="rect">
              <a:avLst/>
            </a:prstGeom>
            <a:noFill/>
          </p:spPr>
          <p:txBody>
            <a:bodyPr wrap="none" rtlCol="0">
              <a:spAutoFit/>
            </a:bodyPr>
            <a:lstStyle/>
            <a:p>
              <a:r>
                <a:rPr lang="fr-FR" b="1" dirty="0"/>
                <a:t>items</a:t>
              </a:r>
              <a:endParaRPr lang="en-US" b="1" dirty="0"/>
            </a:p>
          </p:txBody>
        </p:sp>
        <p:pic>
          <p:nvPicPr>
            <p:cNvPr id="34" name="Image 33">
              <a:extLst>
                <a:ext uri="{FF2B5EF4-FFF2-40B4-BE49-F238E27FC236}">
                  <a16:creationId xmlns:a16="http://schemas.microsoft.com/office/drawing/2014/main" id="{E5ADBF5D-29F9-4114-B857-008A51ED5F1A}"/>
                </a:ext>
              </a:extLst>
            </p:cNvPr>
            <p:cNvPicPr>
              <a:picLocks noChangeAspect="1"/>
            </p:cNvPicPr>
            <p:nvPr/>
          </p:nvPicPr>
          <p:blipFill rotWithShape="1">
            <a:blip r:embed="rId9">
              <a:duotone>
                <a:prstClr val="black"/>
                <a:schemeClr val="tx2">
                  <a:tint val="45000"/>
                  <a:satMod val="400000"/>
                </a:schemeClr>
              </a:duotone>
            </a:blip>
            <a:srcRect l="-594" t="4816" r="4312" b="4386"/>
            <a:stretch/>
          </p:blipFill>
          <p:spPr>
            <a:xfrm>
              <a:off x="7249812" y="4297447"/>
              <a:ext cx="702525" cy="511877"/>
            </a:xfrm>
            <a:prstGeom prst="rect">
              <a:avLst/>
            </a:prstGeom>
          </p:spPr>
        </p:pic>
        <p:pic>
          <p:nvPicPr>
            <p:cNvPr id="40" name="Image 39">
              <a:extLst>
                <a:ext uri="{FF2B5EF4-FFF2-40B4-BE49-F238E27FC236}">
                  <a16:creationId xmlns:a16="http://schemas.microsoft.com/office/drawing/2014/main" id="{7DAC59CA-690E-4FA4-9BBF-39134999FE7F}"/>
                </a:ext>
              </a:extLst>
            </p:cNvPr>
            <p:cNvPicPr>
              <a:picLocks noChangeAspect="1"/>
            </p:cNvPicPr>
            <p:nvPr/>
          </p:nvPicPr>
          <p:blipFill>
            <a:blip r:embed="rId10">
              <a:duotone>
                <a:prstClr val="black"/>
                <a:schemeClr val="tx2">
                  <a:tint val="45000"/>
                  <a:satMod val="400000"/>
                </a:schemeClr>
              </a:duotone>
            </a:blip>
            <a:stretch>
              <a:fillRect/>
            </a:stretch>
          </p:blipFill>
          <p:spPr>
            <a:xfrm>
              <a:off x="7244585" y="4857958"/>
              <a:ext cx="738659" cy="532100"/>
            </a:xfrm>
            <a:prstGeom prst="rect">
              <a:avLst/>
            </a:prstGeom>
          </p:spPr>
        </p:pic>
        <p:sp>
          <p:nvSpPr>
            <p:cNvPr id="15" name="Rectangle 14">
              <a:extLst>
                <a:ext uri="{FF2B5EF4-FFF2-40B4-BE49-F238E27FC236}">
                  <a16:creationId xmlns:a16="http://schemas.microsoft.com/office/drawing/2014/main" id="{7E2BA02B-B28F-4A47-B24B-9F8E603ACA14}"/>
                </a:ext>
              </a:extLst>
            </p:cNvPr>
            <p:cNvSpPr/>
            <p:nvPr/>
          </p:nvSpPr>
          <p:spPr>
            <a:xfrm>
              <a:off x="8039413" y="3794365"/>
              <a:ext cx="2152499" cy="1600438"/>
            </a:xfrm>
            <a:prstGeom prst="rect">
              <a:avLst/>
            </a:prstGeom>
          </p:spPr>
          <p:txBody>
            <a:bodyPr wrap="square">
              <a:spAutoFit/>
            </a:bodyPr>
            <a:lstStyle/>
            <a:p>
              <a:pPr algn="r"/>
              <a:r>
                <a:rPr lang="en-US" sz="1400" b="1" dirty="0"/>
                <a:t>What : </a:t>
              </a:r>
              <a:r>
                <a:rPr lang="en-US" sz="1400" b="1" dirty="0" err="1">
                  <a:solidFill>
                    <a:srgbClr val="E8833A"/>
                  </a:solidFill>
                </a:rPr>
                <a:t>total_price</a:t>
              </a:r>
              <a:r>
                <a:rPr lang="en-US" sz="1400" b="1" dirty="0">
                  <a:solidFill>
                    <a:srgbClr val="E8833A"/>
                  </a:solidFill>
                </a:rPr>
                <a:t>*</a:t>
              </a:r>
            </a:p>
            <a:p>
              <a:pPr algn="r"/>
              <a:r>
                <a:rPr lang="en-US" sz="1400" b="1" u="sng" dirty="0" err="1">
                  <a:solidFill>
                    <a:srgbClr val="E8833A"/>
                  </a:solidFill>
                </a:rPr>
                <a:t>charmed_price</a:t>
              </a:r>
              <a:r>
                <a:rPr lang="en-US" sz="1400" b="1" u="sng" dirty="0">
                  <a:solidFill>
                    <a:srgbClr val="E8833A"/>
                  </a:solidFill>
                </a:rPr>
                <a:t>(_cat)</a:t>
              </a:r>
            </a:p>
            <a:p>
              <a:pPr algn="r"/>
              <a:r>
                <a:rPr lang="en-US" sz="1400" i="1" dirty="0" err="1">
                  <a:solidFill>
                    <a:srgbClr val="E8833A"/>
                  </a:solidFill>
                </a:rPr>
                <a:t>freight_percentage</a:t>
              </a:r>
              <a:r>
                <a:rPr lang="en-US" sz="1400" i="1" dirty="0">
                  <a:solidFill>
                    <a:srgbClr val="E8833A"/>
                  </a:solidFill>
                </a:rPr>
                <a:t>*</a:t>
              </a:r>
            </a:p>
            <a:p>
              <a:pPr algn="r"/>
              <a:r>
                <a:rPr lang="en-US" sz="1400" i="1" dirty="0" err="1">
                  <a:solidFill>
                    <a:srgbClr val="E8833A"/>
                  </a:solidFill>
                </a:rPr>
                <a:t>total_freight</a:t>
              </a:r>
              <a:endParaRPr lang="en-US" sz="1400" i="1" dirty="0">
                <a:solidFill>
                  <a:srgbClr val="E8833A"/>
                </a:solidFill>
              </a:endParaRPr>
            </a:p>
            <a:p>
              <a:pPr algn="r"/>
              <a:r>
                <a:rPr lang="en-US" sz="1400" i="1" dirty="0" err="1">
                  <a:solidFill>
                    <a:srgbClr val="E8833A"/>
                  </a:solidFill>
                </a:rPr>
                <a:t>items_qty</a:t>
              </a:r>
              <a:endParaRPr lang="en-US" sz="1400" i="1" dirty="0">
                <a:solidFill>
                  <a:srgbClr val="E8833A"/>
                </a:solidFill>
              </a:endParaRPr>
            </a:p>
            <a:p>
              <a:pPr algn="r"/>
              <a:r>
                <a:rPr lang="en-US" sz="1400" i="1" dirty="0" err="1">
                  <a:solidFill>
                    <a:srgbClr val="E8833A"/>
                  </a:solidFill>
                </a:rPr>
                <a:t>product_price</a:t>
              </a:r>
              <a:endParaRPr lang="en-US" sz="1400" i="1" dirty="0">
                <a:solidFill>
                  <a:srgbClr val="E8833A"/>
                </a:solidFill>
              </a:endParaRPr>
            </a:p>
            <a:p>
              <a:pPr algn="r"/>
              <a:r>
                <a:rPr lang="en-US" sz="1400" i="1" dirty="0" err="1">
                  <a:solidFill>
                    <a:srgbClr val="E8833A"/>
                  </a:solidFill>
                </a:rPr>
                <a:t>product_freight</a:t>
              </a:r>
              <a:endParaRPr lang="en-US" sz="1400" i="1" dirty="0">
                <a:solidFill>
                  <a:srgbClr val="E8833A"/>
                </a:solidFill>
              </a:endParaRPr>
            </a:p>
          </p:txBody>
        </p:sp>
        <p:pic>
          <p:nvPicPr>
            <p:cNvPr id="21" name="Graphique 20" descr="Chariot de courses">
              <a:extLst>
                <a:ext uri="{FF2B5EF4-FFF2-40B4-BE49-F238E27FC236}">
                  <a16:creationId xmlns:a16="http://schemas.microsoft.com/office/drawing/2014/main" id="{DBBBD600-3F13-4707-852F-D2B272B481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7207" y="4237565"/>
              <a:ext cx="547378" cy="547378"/>
            </a:xfrm>
            <a:prstGeom prst="rect">
              <a:avLst/>
            </a:prstGeom>
          </p:spPr>
        </p:pic>
      </p:grpSp>
      <p:grpSp>
        <p:nvGrpSpPr>
          <p:cNvPr id="36" name="Groupe 35">
            <a:extLst>
              <a:ext uri="{FF2B5EF4-FFF2-40B4-BE49-F238E27FC236}">
                <a16:creationId xmlns:a16="http://schemas.microsoft.com/office/drawing/2014/main" id="{D4FD5850-779D-4C69-B73E-0820D54E99F2}"/>
              </a:ext>
            </a:extLst>
          </p:cNvPr>
          <p:cNvGrpSpPr/>
          <p:nvPr/>
        </p:nvGrpSpPr>
        <p:grpSpPr>
          <a:xfrm>
            <a:off x="5084582" y="3391860"/>
            <a:ext cx="1504952" cy="1360165"/>
            <a:chOff x="5084582" y="3391860"/>
            <a:chExt cx="1504952" cy="1360165"/>
          </a:xfrm>
        </p:grpSpPr>
        <p:sp>
          <p:nvSpPr>
            <p:cNvPr id="17" name="Ellipse 16">
              <a:extLst>
                <a:ext uri="{FF2B5EF4-FFF2-40B4-BE49-F238E27FC236}">
                  <a16:creationId xmlns:a16="http://schemas.microsoft.com/office/drawing/2014/main" id="{4193DD9C-1E16-4FED-8462-93F5A974EADB}"/>
                </a:ext>
              </a:extLst>
            </p:cNvPr>
            <p:cNvSpPr/>
            <p:nvPr/>
          </p:nvSpPr>
          <p:spPr>
            <a:xfrm>
              <a:off x="5084582" y="3391860"/>
              <a:ext cx="1504952" cy="1360165"/>
            </a:xfrm>
            <a:prstGeom prst="ellipse">
              <a:avLst/>
            </a:prstGeom>
            <a:solidFill>
              <a:srgbClr val="1AAE9F"/>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870B628F-8FF6-4907-B7C6-1BBE505E6A15}"/>
                </a:ext>
              </a:extLst>
            </p:cNvPr>
            <p:cNvSpPr txBox="1"/>
            <p:nvPr/>
          </p:nvSpPr>
          <p:spPr>
            <a:xfrm>
              <a:off x="5203498" y="3873993"/>
              <a:ext cx="1229824" cy="369332"/>
            </a:xfrm>
            <a:prstGeom prst="rect">
              <a:avLst/>
            </a:prstGeom>
            <a:noFill/>
          </p:spPr>
          <p:txBody>
            <a:bodyPr wrap="none" rtlCol="0">
              <a:spAutoFit/>
            </a:bodyPr>
            <a:lstStyle/>
            <a:p>
              <a:r>
                <a:rPr lang="fr-FR" b="1" dirty="0" err="1"/>
                <a:t>customer</a:t>
              </a:r>
              <a:endParaRPr lang="en-US" b="1" dirty="0"/>
            </a:p>
          </p:txBody>
        </p:sp>
      </p:grpSp>
      <p:grpSp>
        <p:nvGrpSpPr>
          <p:cNvPr id="59" name="Groupe 58">
            <a:extLst>
              <a:ext uri="{FF2B5EF4-FFF2-40B4-BE49-F238E27FC236}">
                <a16:creationId xmlns:a16="http://schemas.microsoft.com/office/drawing/2014/main" id="{63FB4AF1-67F5-4D39-8D13-A5359420E9E4}"/>
              </a:ext>
            </a:extLst>
          </p:cNvPr>
          <p:cNvGrpSpPr/>
          <p:nvPr/>
        </p:nvGrpSpPr>
        <p:grpSpPr>
          <a:xfrm>
            <a:off x="-314337" y="2094903"/>
            <a:ext cx="12573984" cy="4560827"/>
            <a:chOff x="-314337" y="2094903"/>
            <a:chExt cx="12573984" cy="4560827"/>
          </a:xfrm>
        </p:grpSpPr>
        <p:grpSp>
          <p:nvGrpSpPr>
            <p:cNvPr id="37" name="Groupe 36">
              <a:extLst>
                <a:ext uri="{FF2B5EF4-FFF2-40B4-BE49-F238E27FC236}">
                  <a16:creationId xmlns:a16="http://schemas.microsoft.com/office/drawing/2014/main" id="{19CBB7F1-76D4-4624-A59F-769FF6441615}"/>
                </a:ext>
              </a:extLst>
            </p:cNvPr>
            <p:cNvGrpSpPr/>
            <p:nvPr/>
          </p:nvGrpSpPr>
          <p:grpSpPr>
            <a:xfrm>
              <a:off x="-314337" y="2094903"/>
              <a:ext cx="12102299" cy="3653562"/>
              <a:chOff x="-320777" y="2155889"/>
              <a:chExt cx="12102299" cy="3653562"/>
            </a:xfrm>
          </p:grpSpPr>
          <p:sp>
            <p:nvSpPr>
              <p:cNvPr id="45" name="Accolade fermante 44">
                <a:extLst>
                  <a:ext uri="{FF2B5EF4-FFF2-40B4-BE49-F238E27FC236}">
                    <a16:creationId xmlns:a16="http://schemas.microsoft.com/office/drawing/2014/main" id="{DC52BA71-D0DE-4E83-B605-BF8F38E389C8}"/>
                  </a:ext>
                </a:extLst>
              </p:cNvPr>
              <p:cNvSpPr/>
              <p:nvPr/>
            </p:nvSpPr>
            <p:spPr>
              <a:xfrm>
                <a:off x="10424773" y="2155889"/>
                <a:ext cx="183005" cy="5112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ZoneTexte 45">
                <a:extLst>
                  <a:ext uri="{FF2B5EF4-FFF2-40B4-BE49-F238E27FC236}">
                    <a16:creationId xmlns:a16="http://schemas.microsoft.com/office/drawing/2014/main" id="{707209AA-A1D2-4BB5-9950-57CF87F16AB0}"/>
                  </a:ext>
                </a:extLst>
              </p:cNvPr>
              <p:cNvSpPr txBox="1"/>
              <p:nvPr/>
            </p:nvSpPr>
            <p:spPr>
              <a:xfrm>
                <a:off x="10526026" y="2223120"/>
                <a:ext cx="1255496" cy="276999"/>
              </a:xfrm>
              <a:prstGeom prst="rect">
                <a:avLst/>
              </a:prstGeom>
              <a:noFill/>
            </p:spPr>
            <p:txBody>
              <a:bodyPr wrap="square">
                <a:spAutoFit/>
              </a:bodyPr>
              <a:lstStyle/>
              <a:p>
                <a:pPr algn="r"/>
                <a:r>
                  <a:rPr lang="en-US" sz="1200" i="1" dirty="0"/>
                  <a:t>freight related</a:t>
                </a:r>
              </a:p>
            </p:txBody>
          </p:sp>
          <p:sp>
            <p:nvSpPr>
              <p:cNvPr id="47" name="ZoneTexte 46">
                <a:extLst>
                  <a:ext uri="{FF2B5EF4-FFF2-40B4-BE49-F238E27FC236}">
                    <a16:creationId xmlns:a16="http://schemas.microsoft.com/office/drawing/2014/main" id="{82B6DAAA-EF2A-4347-88AC-D913386986CC}"/>
                  </a:ext>
                </a:extLst>
              </p:cNvPr>
              <p:cNvSpPr txBox="1"/>
              <p:nvPr/>
            </p:nvSpPr>
            <p:spPr>
              <a:xfrm>
                <a:off x="9782870" y="4497412"/>
                <a:ext cx="1622534" cy="276999"/>
              </a:xfrm>
              <a:prstGeom prst="rect">
                <a:avLst/>
              </a:prstGeom>
              <a:noFill/>
            </p:spPr>
            <p:txBody>
              <a:bodyPr wrap="square">
                <a:spAutoFit/>
              </a:bodyPr>
              <a:lstStyle/>
              <a:p>
                <a:pPr algn="r"/>
                <a:r>
                  <a:rPr lang="en-US" sz="1200" i="1" dirty="0"/>
                  <a:t>freight related</a:t>
                </a:r>
              </a:p>
            </p:txBody>
          </p:sp>
          <p:sp>
            <p:nvSpPr>
              <p:cNvPr id="49" name="ZoneTexte 48">
                <a:extLst>
                  <a:ext uri="{FF2B5EF4-FFF2-40B4-BE49-F238E27FC236}">
                    <a16:creationId xmlns:a16="http://schemas.microsoft.com/office/drawing/2014/main" id="{A774448D-1AE7-4143-89C9-DD2BE14C3D11}"/>
                  </a:ext>
                </a:extLst>
              </p:cNvPr>
              <p:cNvSpPr txBox="1"/>
              <p:nvPr/>
            </p:nvSpPr>
            <p:spPr>
              <a:xfrm>
                <a:off x="8569298" y="5532452"/>
                <a:ext cx="1622534" cy="276999"/>
              </a:xfrm>
              <a:prstGeom prst="rect">
                <a:avLst/>
              </a:prstGeom>
              <a:noFill/>
            </p:spPr>
            <p:txBody>
              <a:bodyPr wrap="square">
                <a:spAutoFit/>
              </a:bodyPr>
              <a:lstStyle/>
              <a:p>
                <a:pPr algn="r"/>
                <a:r>
                  <a:rPr lang="en-US" sz="1200" i="1" dirty="0"/>
                  <a:t>freight related</a:t>
                </a:r>
              </a:p>
            </p:txBody>
          </p:sp>
          <p:sp>
            <p:nvSpPr>
              <p:cNvPr id="53" name="Accolade fermante 52">
                <a:extLst>
                  <a:ext uri="{FF2B5EF4-FFF2-40B4-BE49-F238E27FC236}">
                    <a16:creationId xmlns:a16="http://schemas.microsoft.com/office/drawing/2014/main" id="{E07E512C-F34E-4E4D-8B12-FA488EA27C30}"/>
                  </a:ext>
                </a:extLst>
              </p:cNvPr>
              <p:cNvSpPr/>
              <p:nvPr/>
            </p:nvSpPr>
            <p:spPr>
              <a:xfrm>
                <a:off x="10084485" y="4430032"/>
                <a:ext cx="89737" cy="40326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ccolade fermante 12">
                <a:extLst>
                  <a:ext uri="{FF2B5EF4-FFF2-40B4-BE49-F238E27FC236}">
                    <a16:creationId xmlns:a16="http://schemas.microsoft.com/office/drawing/2014/main" id="{4FDA55CC-806B-4E5A-9A4C-2CACDE82E874}"/>
                  </a:ext>
                </a:extLst>
              </p:cNvPr>
              <p:cNvSpPr/>
              <p:nvPr/>
            </p:nvSpPr>
            <p:spPr>
              <a:xfrm>
                <a:off x="8911879" y="5593866"/>
                <a:ext cx="89738" cy="1976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ZoneTexte 19">
                <a:extLst>
                  <a:ext uri="{FF2B5EF4-FFF2-40B4-BE49-F238E27FC236}">
                    <a16:creationId xmlns:a16="http://schemas.microsoft.com/office/drawing/2014/main" id="{E8B9A210-2767-4A60-8D27-43E90FCB023A}"/>
                  </a:ext>
                </a:extLst>
              </p:cNvPr>
              <p:cNvSpPr txBox="1"/>
              <p:nvPr/>
            </p:nvSpPr>
            <p:spPr>
              <a:xfrm>
                <a:off x="-320777" y="3968367"/>
                <a:ext cx="1201682" cy="461665"/>
              </a:xfrm>
              <a:prstGeom prst="rect">
                <a:avLst/>
              </a:prstGeom>
              <a:noFill/>
            </p:spPr>
            <p:txBody>
              <a:bodyPr wrap="square">
                <a:spAutoFit/>
              </a:bodyPr>
              <a:lstStyle/>
              <a:p>
                <a:pPr algn="r"/>
                <a:r>
                  <a:rPr lang="en-US" sz="1200" i="1" dirty="0"/>
                  <a:t>freight related</a:t>
                </a:r>
              </a:p>
            </p:txBody>
          </p:sp>
          <p:sp>
            <p:nvSpPr>
              <p:cNvPr id="22" name="Accolade fermante 21">
                <a:extLst>
                  <a:ext uri="{FF2B5EF4-FFF2-40B4-BE49-F238E27FC236}">
                    <a16:creationId xmlns:a16="http://schemas.microsoft.com/office/drawing/2014/main" id="{4FEB4465-0A1C-4119-BD70-9095BCFE523D}"/>
                  </a:ext>
                </a:extLst>
              </p:cNvPr>
              <p:cNvSpPr/>
              <p:nvPr/>
            </p:nvSpPr>
            <p:spPr>
              <a:xfrm flipH="1">
                <a:off x="883518" y="4000685"/>
                <a:ext cx="144629" cy="3910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9" name="Groupe 38">
              <a:extLst>
                <a:ext uri="{FF2B5EF4-FFF2-40B4-BE49-F238E27FC236}">
                  <a16:creationId xmlns:a16="http://schemas.microsoft.com/office/drawing/2014/main" id="{6845E771-24C9-498F-AC46-14E3336CE6BE}"/>
                </a:ext>
              </a:extLst>
            </p:cNvPr>
            <p:cNvGrpSpPr/>
            <p:nvPr/>
          </p:nvGrpSpPr>
          <p:grpSpPr>
            <a:xfrm>
              <a:off x="8315737" y="2704118"/>
              <a:ext cx="3943910" cy="3951612"/>
              <a:chOff x="8315737" y="2704118"/>
              <a:chExt cx="3943910" cy="3951612"/>
            </a:xfrm>
          </p:grpSpPr>
          <p:sp>
            <p:nvSpPr>
              <p:cNvPr id="7" name="Accolade fermante 6">
                <a:extLst>
                  <a:ext uri="{FF2B5EF4-FFF2-40B4-BE49-F238E27FC236}">
                    <a16:creationId xmlns:a16="http://schemas.microsoft.com/office/drawing/2014/main" id="{65CFD7AB-7030-486C-8798-50341CABC602}"/>
                  </a:ext>
                </a:extLst>
              </p:cNvPr>
              <p:cNvSpPr/>
              <p:nvPr/>
            </p:nvSpPr>
            <p:spPr>
              <a:xfrm>
                <a:off x="10417572" y="2704118"/>
                <a:ext cx="183005" cy="5112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ZoneTexte 43">
                <a:extLst>
                  <a:ext uri="{FF2B5EF4-FFF2-40B4-BE49-F238E27FC236}">
                    <a16:creationId xmlns:a16="http://schemas.microsoft.com/office/drawing/2014/main" id="{C02D18DD-D698-4128-B5D2-A6BF2BC833C1}"/>
                  </a:ext>
                </a:extLst>
              </p:cNvPr>
              <p:cNvSpPr txBox="1"/>
              <p:nvPr/>
            </p:nvSpPr>
            <p:spPr>
              <a:xfrm>
                <a:off x="10370839" y="2756824"/>
                <a:ext cx="1888808" cy="307777"/>
              </a:xfrm>
              <a:prstGeom prst="rect">
                <a:avLst/>
              </a:prstGeom>
              <a:noFill/>
            </p:spPr>
            <p:txBody>
              <a:bodyPr wrap="square">
                <a:spAutoFit/>
              </a:bodyPr>
              <a:lstStyle/>
              <a:p>
                <a:pPr algn="r"/>
                <a:r>
                  <a:rPr lang="fr-FR" sz="1400" b="1" u="sng" dirty="0" err="1">
                    <a:solidFill>
                      <a:srgbClr val="FFC000"/>
                    </a:solidFill>
                  </a:rPr>
                  <a:t>product_qlty_idx</a:t>
                </a:r>
                <a:r>
                  <a:rPr lang="fr-FR" sz="1400" b="1" u="sng" dirty="0">
                    <a:solidFill>
                      <a:srgbClr val="FFC000"/>
                    </a:solidFill>
                  </a:rPr>
                  <a:t>*</a:t>
                </a:r>
                <a:endParaRPr lang="en-US" sz="1400" b="1" u="sng" dirty="0">
                  <a:solidFill>
                    <a:srgbClr val="FFC000"/>
                  </a:solidFill>
                </a:endParaRPr>
              </a:p>
            </p:txBody>
          </p:sp>
          <p:sp>
            <p:nvSpPr>
              <p:cNvPr id="50" name="Accolade fermante 49">
                <a:extLst>
                  <a:ext uri="{FF2B5EF4-FFF2-40B4-BE49-F238E27FC236}">
                    <a16:creationId xmlns:a16="http://schemas.microsoft.com/office/drawing/2014/main" id="{903C37AE-FC3C-4B4D-90DD-815746970EB6}"/>
                  </a:ext>
                </a:extLst>
              </p:cNvPr>
              <p:cNvSpPr/>
              <p:nvPr/>
            </p:nvSpPr>
            <p:spPr>
              <a:xfrm>
                <a:off x="10090925" y="4844903"/>
                <a:ext cx="183005" cy="51120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ZoneTexte 50">
                <a:extLst>
                  <a:ext uri="{FF2B5EF4-FFF2-40B4-BE49-F238E27FC236}">
                    <a16:creationId xmlns:a16="http://schemas.microsoft.com/office/drawing/2014/main" id="{C607BC47-E51C-4AAD-8225-B96C3B49FCEF}"/>
                  </a:ext>
                </a:extLst>
              </p:cNvPr>
              <p:cNvSpPr txBox="1"/>
              <p:nvPr/>
            </p:nvSpPr>
            <p:spPr>
              <a:xfrm>
                <a:off x="9440033" y="4894762"/>
                <a:ext cx="2474464" cy="276999"/>
              </a:xfrm>
              <a:prstGeom prst="rect">
                <a:avLst/>
              </a:prstGeom>
              <a:noFill/>
            </p:spPr>
            <p:txBody>
              <a:bodyPr wrap="square">
                <a:spAutoFit/>
              </a:bodyPr>
              <a:lstStyle/>
              <a:p>
                <a:pPr algn="r"/>
                <a:r>
                  <a:rPr lang="fr-FR" sz="1200" i="1" dirty="0">
                    <a:solidFill>
                      <a:srgbClr val="E8833A"/>
                    </a:solidFill>
                  </a:rPr>
                  <a:t>of a single </a:t>
                </a:r>
                <a:r>
                  <a:rPr lang="fr-FR" sz="1200" i="1" dirty="0" err="1">
                    <a:solidFill>
                      <a:srgbClr val="E8833A"/>
                    </a:solidFill>
                  </a:rPr>
                  <a:t>product</a:t>
                </a:r>
                <a:r>
                  <a:rPr lang="fr-FR" sz="1200" i="1" dirty="0">
                    <a:solidFill>
                      <a:srgbClr val="E8833A"/>
                    </a:solidFill>
                  </a:rPr>
                  <a:t> !</a:t>
                </a:r>
                <a:endParaRPr lang="en-US" sz="1200" i="1" dirty="0">
                  <a:solidFill>
                    <a:srgbClr val="E8833A"/>
                  </a:solidFill>
                </a:endParaRPr>
              </a:p>
            </p:txBody>
          </p:sp>
          <p:sp>
            <p:nvSpPr>
              <p:cNvPr id="55" name="Accolade fermante 54">
                <a:extLst>
                  <a:ext uri="{FF2B5EF4-FFF2-40B4-BE49-F238E27FC236}">
                    <a16:creationId xmlns:a16="http://schemas.microsoft.com/office/drawing/2014/main" id="{9CD871AC-CEB3-4B51-8653-744FFAED9116}"/>
                  </a:ext>
                </a:extLst>
              </p:cNvPr>
              <p:cNvSpPr/>
              <p:nvPr/>
            </p:nvSpPr>
            <p:spPr>
              <a:xfrm>
                <a:off x="10410374" y="3322412"/>
                <a:ext cx="197403" cy="4076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ZoneTexte 55">
                <a:extLst>
                  <a:ext uri="{FF2B5EF4-FFF2-40B4-BE49-F238E27FC236}">
                    <a16:creationId xmlns:a16="http://schemas.microsoft.com/office/drawing/2014/main" id="{371EB9D7-A9DF-4E24-84B5-5EF7854813D1}"/>
                  </a:ext>
                </a:extLst>
              </p:cNvPr>
              <p:cNvSpPr txBox="1"/>
              <p:nvPr/>
            </p:nvSpPr>
            <p:spPr>
              <a:xfrm>
                <a:off x="10048644" y="3390515"/>
                <a:ext cx="2108818" cy="276999"/>
              </a:xfrm>
              <a:prstGeom prst="rect">
                <a:avLst/>
              </a:prstGeom>
              <a:noFill/>
            </p:spPr>
            <p:txBody>
              <a:bodyPr wrap="square">
                <a:spAutoFit/>
              </a:bodyPr>
              <a:lstStyle/>
              <a:p>
                <a:pPr algn="r"/>
                <a:r>
                  <a:rPr lang="fr-FR" sz="1200" i="1" dirty="0" err="1">
                    <a:solidFill>
                      <a:srgbClr val="FFC000"/>
                    </a:solidFill>
                  </a:rPr>
                  <a:t>product_popularity</a:t>
                </a:r>
                <a:endParaRPr lang="en-US" sz="1200" i="1" dirty="0">
                  <a:solidFill>
                    <a:srgbClr val="FFC000"/>
                  </a:solidFill>
                </a:endParaRPr>
              </a:p>
            </p:txBody>
          </p:sp>
          <p:sp>
            <p:nvSpPr>
              <p:cNvPr id="57" name="Accolade fermante 56">
                <a:extLst>
                  <a:ext uri="{FF2B5EF4-FFF2-40B4-BE49-F238E27FC236}">
                    <a16:creationId xmlns:a16="http://schemas.microsoft.com/office/drawing/2014/main" id="{841ED6B5-4515-4D09-AAAA-45913A5C40A6}"/>
                  </a:ext>
                </a:extLst>
              </p:cNvPr>
              <p:cNvSpPr/>
              <p:nvPr/>
            </p:nvSpPr>
            <p:spPr>
              <a:xfrm>
                <a:off x="8890914" y="6248034"/>
                <a:ext cx="197403" cy="40769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ZoneTexte 57">
                <a:extLst>
                  <a:ext uri="{FF2B5EF4-FFF2-40B4-BE49-F238E27FC236}">
                    <a16:creationId xmlns:a16="http://schemas.microsoft.com/office/drawing/2014/main" id="{1FE64645-BCD3-4BE2-BC29-921C163C4BEA}"/>
                  </a:ext>
                </a:extLst>
              </p:cNvPr>
              <p:cNvSpPr txBox="1"/>
              <p:nvPr/>
            </p:nvSpPr>
            <p:spPr>
              <a:xfrm>
                <a:off x="8315737" y="6235882"/>
                <a:ext cx="2108818" cy="276999"/>
              </a:xfrm>
              <a:prstGeom prst="rect">
                <a:avLst/>
              </a:prstGeom>
              <a:noFill/>
            </p:spPr>
            <p:txBody>
              <a:bodyPr wrap="square">
                <a:spAutoFit/>
              </a:bodyPr>
              <a:lstStyle/>
              <a:p>
                <a:pPr algn="r"/>
                <a:r>
                  <a:rPr lang="fr-FR" sz="1200" i="1" dirty="0" err="1">
                    <a:solidFill>
                      <a:srgbClr val="2C88D9"/>
                    </a:solidFill>
                  </a:rPr>
                  <a:t>seller_popularity</a:t>
                </a:r>
                <a:endParaRPr lang="en-US" sz="1200" i="1" dirty="0">
                  <a:solidFill>
                    <a:srgbClr val="2C88D9"/>
                  </a:solidFill>
                </a:endParaRPr>
              </a:p>
            </p:txBody>
          </p:sp>
        </p:grpSp>
      </p:grpSp>
      <p:pic>
        <p:nvPicPr>
          <p:cNvPr id="60" name="Image 59">
            <a:extLst>
              <a:ext uri="{FF2B5EF4-FFF2-40B4-BE49-F238E27FC236}">
                <a16:creationId xmlns:a16="http://schemas.microsoft.com/office/drawing/2014/main" id="{C9849357-87C8-4111-BF16-6341284F9C27}"/>
              </a:ext>
            </a:extLst>
          </p:cNvPr>
          <p:cNvPicPr>
            <a:picLocks noChangeAspect="1"/>
          </p:cNvPicPr>
          <p:nvPr/>
        </p:nvPicPr>
        <p:blipFill>
          <a:blip r:embed="rId13"/>
          <a:stretch>
            <a:fillRect/>
          </a:stretch>
        </p:blipFill>
        <p:spPr>
          <a:xfrm>
            <a:off x="241614" y="115712"/>
            <a:ext cx="1930006" cy="1353885"/>
          </a:xfrm>
          <a:prstGeom prst="rect">
            <a:avLst/>
          </a:prstGeom>
        </p:spPr>
      </p:pic>
      <p:sp>
        <p:nvSpPr>
          <p:cNvPr id="62" name="Rectangle 61">
            <a:extLst>
              <a:ext uri="{FF2B5EF4-FFF2-40B4-BE49-F238E27FC236}">
                <a16:creationId xmlns:a16="http://schemas.microsoft.com/office/drawing/2014/main" id="{D31205F8-BA02-4CD8-AA55-AE9DDD06D129}"/>
              </a:ext>
            </a:extLst>
          </p:cNvPr>
          <p:cNvSpPr/>
          <p:nvPr/>
        </p:nvSpPr>
        <p:spPr>
          <a:xfrm>
            <a:off x="286504" y="6174296"/>
            <a:ext cx="5266571" cy="617703"/>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a:t>nb *: Most </a:t>
            </a:r>
            <a:r>
              <a:rPr lang="fr-FR" sz="1600" dirty="0" err="1"/>
              <a:t>features</a:t>
            </a:r>
            <a:r>
              <a:rPr lang="fr-FR" sz="1600" dirty="0"/>
              <a:t> can </a:t>
            </a:r>
            <a:r>
              <a:rPr lang="fr-FR" sz="1600" dirty="0" err="1"/>
              <a:t>also</a:t>
            </a:r>
            <a:r>
              <a:rPr lang="fr-FR" sz="1600" dirty="0"/>
              <a:t> </a:t>
            </a:r>
            <a:r>
              <a:rPr lang="fr-FR" sz="1600" dirty="0" err="1"/>
              <a:t>be</a:t>
            </a:r>
            <a:r>
              <a:rPr lang="fr-FR" sz="1600" dirty="0"/>
              <a:t> </a:t>
            </a:r>
            <a:r>
              <a:rPr lang="fr-FR" sz="1600" dirty="0" err="1"/>
              <a:t>derived</a:t>
            </a:r>
            <a:r>
              <a:rPr lang="fr-FR" sz="1600" dirty="0"/>
              <a:t> as an ordinal « </a:t>
            </a:r>
            <a:r>
              <a:rPr lang="fr-FR" sz="1600" b="1" dirty="0" err="1"/>
              <a:t>level</a:t>
            </a:r>
            <a:r>
              <a:rPr lang="fr-FR" sz="1600" dirty="0"/>
              <a:t> », </a:t>
            </a:r>
            <a:r>
              <a:rPr lang="fr-FR" sz="1600" dirty="0" err="1"/>
              <a:t>according</a:t>
            </a:r>
            <a:r>
              <a:rPr lang="fr-FR" sz="1600" dirty="0"/>
              <a:t> to </a:t>
            </a:r>
            <a:r>
              <a:rPr lang="fr-FR" sz="1600" dirty="0" err="1"/>
              <a:t>your</a:t>
            </a:r>
            <a:r>
              <a:rPr lang="fr-FR" sz="1600" dirty="0"/>
              <a:t> </a:t>
            </a:r>
            <a:r>
              <a:rPr lang="fr-FR" sz="1600" b="1" dirty="0" err="1"/>
              <a:t>rules</a:t>
            </a:r>
            <a:r>
              <a:rPr lang="fr-FR" sz="1600" dirty="0"/>
              <a:t> or </a:t>
            </a:r>
            <a:r>
              <a:rPr lang="fr-FR" sz="1600" b="1" dirty="0" err="1"/>
              <a:t>targets</a:t>
            </a:r>
            <a:endParaRPr lang="en-US" sz="1600" b="1" dirty="0"/>
          </a:p>
        </p:txBody>
      </p:sp>
    </p:spTree>
    <p:extLst>
      <p:ext uri="{BB962C8B-B14F-4D97-AF65-F5344CB8AC3E}">
        <p14:creationId xmlns:p14="http://schemas.microsoft.com/office/powerpoint/2010/main" val="124456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AD75B4-A5FA-45B2-8388-04A3E9F672DA}"/>
              </a:ext>
            </a:extLst>
          </p:cNvPr>
          <p:cNvSpPr/>
          <p:nvPr/>
        </p:nvSpPr>
        <p:spPr>
          <a:xfrm>
            <a:off x="101600" y="2683010"/>
            <a:ext cx="11992440" cy="3282739"/>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 name="Titre 1">
            <a:extLst>
              <a:ext uri="{FF2B5EF4-FFF2-40B4-BE49-F238E27FC236}">
                <a16:creationId xmlns:a16="http://schemas.microsoft.com/office/drawing/2014/main" id="{E4ED6295-148D-4520-93EE-A42EF45C18E9}"/>
              </a:ext>
            </a:extLst>
          </p:cNvPr>
          <p:cNvSpPr>
            <a:spLocks noGrp="1"/>
          </p:cNvSpPr>
          <p:nvPr>
            <p:ph type="title"/>
          </p:nvPr>
        </p:nvSpPr>
        <p:spPr>
          <a:xfrm>
            <a:off x="1527348" y="440261"/>
            <a:ext cx="9682059" cy="970450"/>
          </a:xfrm>
        </p:spPr>
        <p:txBody>
          <a:bodyPr/>
          <a:lstStyle/>
          <a:p>
            <a:r>
              <a:rPr lang="fr-FR" dirty="0"/>
              <a:t>1.c. </a:t>
            </a:r>
            <a:r>
              <a:rPr lang="fr-FR" dirty="0" err="1"/>
              <a:t>Refine</a:t>
            </a:r>
            <a:r>
              <a:rPr lang="fr-FR" dirty="0"/>
              <a:t> </a:t>
            </a:r>
            <a:r>
              <a:rPr lang="fr-FR" dirty="0" err="1"/>
              <a:t>your</a:t>
            </a:r>
            <a:r>
              <a:rPr lang="fr-FR" dirty="0"/>
              <a:t> Goals, </a:t>
            </a:r>
            <a:br>
              <a:rPr lang="fr-FR" dirty="0"/>
            </a:br>
            <a:r>
              <a:rPr lang="fr-FR" dirty="0" err="1"/>
              <a:t>Find</a:t>
            </a:r>
            <a:r>
              <a:rPr lang="fr-FR" dirty="0"/>
              <a:t> the Right Target</a:t>
            </a:r>
            <a:endParaRPr lang="en-US" dirty="0"/>
          </a:p>
        </p:txBody>
      </p:sp>
      <p:sp>
        <p:nvSpPr>
          <p:cNvPr id="3" name="Espace réservé du contenu 2">
            <a:extLst>
              <a:ext uri="{FF2B5EF4-FFF2-40B4-BE49-F238E27FC236}">
                <a16:creationId xmlns:a16="http://schemas.microsoft.com/office/drawing/2014/main" id="{77B3184C-E484-426C-9EEB-B4187A699A88}"/>
              </a:ext>
            </a:extLst>
          </p:cNvPr>
          <p:cNvSpPr>
            <a:spLocks noGrp="1"/>
          </p:cNvSpPr>
          <p:nvPr>
            <p:ph idx="1"/>
          </p:nvPr>
        </p:nvSpPr>
        <p:spPr>
          <a:xfrm>
            <a:off x="113355" y="3110578"/>
            <a:ext cx="6247246" cy="840193"/>
          </a:xfrm>
        </p:spPr>
        <p:txBody>
          <a:bodyPr>
            <a:noAutofit/>
          </a:bodyPr>
          <a:lstStyle/>
          <a:p>
            <a:pPr>
              <a:buFont typeface="Wingdings" panose="05000000000000000000" pitchFamily="2" charset="2"/>
              <a:buChar char="q"/>
            </a:pPr>
            <a:r>
              <a:rPr lang="en-US" sz="1400" b="1" dirty="0">
                <a:solidFill>
                  <a:srgbClr val="D3455B"/>
                </a:solidFill>
              </a:rPr>
              <a:t>The right time :</a:t>
            </a:r>
          </a:p>
          <a:p>
            <a:pPr marL="0" indent="0">
              <a:buNone/>
            </a:pPr>
            <a:r>
              <a:rPr lang="en-US" sz="1400" b="1" u="sng" dirty="0" err="1">
                <a:solidFill>
                  <a:srgbClr val="D3455B"/>
                </a:solidFill>
              </a:rPr>
              <a:t>purchase_time_zone_cat</a:t>
            </a:r>
            <a:r>
              <a:rPr lang="en-US" sz="1400" b="1" dirty="0">
                <a:solidFill>
                  <a:srgbClr val="D3455B"/>
                </a:solidFill>
              </a:rPr>
              <a:t> : </a:t>
            </a:r>
            <a:r>
              <a:rPr lang="en-US" sz="1400" i="1" dirty="0"/>
              <a:t>build purchase time zone (through hierarchical clustering technique out of day &amp; hour timestamp) </a:t>
            </a:r>
          </a:p>
        </p:txBody>
      </p:sp>
      <p:pic>
        <p:nvPicPr>
          <p:cNvPr id="5" name="Image 4">
            <a:extLst>
              <a:ext uri="{FF2B5EF4-FFF2-40B4-BE49-F238E27FC236}">
                <a16:creationId xmlns:a16="http://schemas.microsoft.com/office/drawing/2014/main" id="{DDA53BC1-B512-4CA7-AA28-CBA9C65D9AD5}"/>
              </a:ext>
            </a:extLst>
          </p:cNvPr>
          <p:cNvPicPr>
            <a:picLocks noChangeAspect="1"/>
          </p:cNvPicPr>
          <p:nvPr/>
        </p:nvPicPr>
        <p:blipFill>
          <a:blip r:embed="rId2"/>
          <a:stretch>
            <a:fillRect/>
          </a:stretch>
        </p:blipFill>
        <p:spPr>
          <a:xfrm>
            <a:off x="2013878" y="3951894"/>
            <a:ext cx="1197702" cy="1119803"/>
          </a:xfrm>
          <a:prstGeom prst="rect">
            <a:avLst/>
          </a:prstGeom>
        </p:spPr>
      </p:pic>
      <p:pic>
        <p:nvPicPr>
          <p:cNvPr id="6" name="Image 5">
            <a:extLst>
              <a:ext uri="{FF2B5EF4-FFF2-40B4-BE49-F238E27FC236}">
                <a16:creationId xmlns:a16="http://schemas.microsoft.com/office/drawing/2014/main" id="{4066AA3C-04DF-4D90-AEF2-2BC89347E0B6}"/>
              </a:ext>
            </a:extLst>
          </p:cNvPr>
          <p:cNvPicPr>
            <a:picLocks noChangeAspect="1"/>
          </p:cNvPicPr>
          <p:nvPr/>
        </p:nvPicPr>
        <p:blipFill>
          <a:blip r:embed="rId3"/>
          <a:stretch>
            <a:fillRect/>
          </a:stretch>
        </p:blipFill>
        <p:spPr>
          <a:xfrm>
            <a:off x="249951" y="3950772"/>
            <a:ext cx="1185064" cy="1115686"/>
          </a:xfrm>
          <a:prstGeom prst="rect">
            <a:avLst/>
          </a:prstGeom>
        </p:spPr>
      </p:pic>
      <p:pic>
        <p:nvPicPr>
          <p:cNvPr id="8" name="Image 7">
            <a:extLst>
              <a:ext uri="{FF2B5EF4-FFF2-40B4-BE49-F238E27FC236}">
                <a16:creationId xmlns:a16="http://schemas.microsoft.com/office/drawing/2014/main" id="{71B287B2-4B14-4ECF-AFEB-3A8078ACC1B0}"/>
              </a:ext>
            </a:extLst>
          </p:cNvPr>
          <p:cNvPicPr>
            <a:picLocks noChangeAspect="1"/>
          </p:cNvPicPr>
          <p:nvPr/>
        </p:nvPicPr>
        <p:blipFill>
          <a:blip r:embed="rId4"/>
          <a:stretch>
            <a:fillRect/>
          </a:stretch>
        </p:blipFill>
        <p:spPr>
          <a:xfrm>
            <a:off x="3418767" y="3941277"/>
            <a:ext cx="1733957" cy="1125182"/>
          </a:xfrm>
          <a:prstGeom prst="rect">
            <a:avLst/>
          </a:prstGeom>
        </p:spPr>
      </p:pic>
      <p:sp>
        <p:nvSpPr>
          <p:cNvPr id="12" name="Espace réservé du contenu 2">
            <a:extLst>
              <a:ext uri="{FF2B5EF4-FFF2-40B4-BE49-F238E27FC236}">
                <a16:creationId xmlns:a16="http://schemas.microsoft.com/office/drawing/2014/main" id="{EB9E2526-7D46-4FC0-94E7-D6F287783B84}"/>
              </a:ext>
            </a:extLst>
          </p:cNvPr>
          <p:cNvSpPr txBox="1">
            <a:spLocks/>
          </p:cNvSpPr>
          <p:nvPr/>
        </p:nvSpPr>
        <p:spPr>
          <a:xfrm>
            <a:off x="5950150" y="2893153"/>
            <a:ext cx="5375942"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BD34D1"/>
              </a:buClr>
              <a:buFont typeface="Wingdings" panose="05000000000000000000" pitchFamily="2" charset="2"/>
              <a:buChar char="q"/>
            </a:pPr>
            <a:r>
              <a:rPr lang="en-US" sz="1400" b="1" dirty="0">
                <a:solidFill>
                  <a:srgbClr val="BD34D1"/>
                </a:solidFill>
              </a:rPr>
              <a:t>The right product : </a:t>
            </a:r>
          </a:p>
          <a:p>
            <a:pPr marL="0" indent="0">
              <a:buNone/>
            </a:pPr>
            <a:r>
              <a:rPr lang="en-US" sz="1400" b="1" u="sng" dirty="0" err="1">
                <a:solidFill>
                  <a:srgbClr val="BD34D1"/>
                </a:solidFill>
              </a:rPr>
              <a:t>Product_review_mean</a:t>
            </a:r>
            <a:r>
              <a:rPr lang="en-US" sz="1400" b="1" dirty="0">
                <a:solidFill>
                  <a:srgbClr val="BD34D1"/>
                </a:solidFill>
              </a:rPr>
              <a:t> : </a:t>
            </a:r>
            <a:r>
              <a:rPr lang="fr-FR" sz="1400" i="1" dirty="0"/>
              <a:t>« stars » influence</a:t>
            </a:r>
            <a:endParaRPr lang="en-US" sz="1400" b="1" dirty="0">
              <a:solidFill>
                <a:srgbClr val="FF0000"/>
              </a:solidFill>
            </a:endParaRPr>
          </a:p>
        </p:txBody>
      </p:sp>
      <p:sp>
        <p:nvSpPr>
          <p:cNvPr id="13" name="Espace réservé du contenu 2">
            <a:extLst>
              <a:ext uri="{FF2B5EF4-FFF2-40B4-BE49-F238E27FC236}">
                <a16:creationId xmlns:a16="http://schemas.microsoft.com/office/drawing/2014/main" id="{FEAE2A0A-2132-4887-A187-51F7F63460EB}"/>
              </a:ext>
            </a:extLst>
          </p:cNvPr>
          <p:cNvSpPr txBox="1">
            <a:spLocks/>
          </p:cNvSpPr>
          <p:nvPr/>
        </p:nvSpPr>
        <p:spPr>
          <a:xfrm>
            <a:off x="113355" y="5216785"/>
            <a:ext cx="5403273"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BD34D1"/>
              </a:buClr>
              <a:buFont typeface="Wingdings" panose="05000000000000000000" pitchFamily="2" charset="2"/>
              <a:buChar char="q"/>
            </a:pPr>
            <a:r>
              <a:rPr lang="en-US" sz="1400" b="1" dirty="0">
                <a:solidFill>
                  <a:srgbClr val="BD34D1"/>
                </a:solidFill>
              </a:rPr>
              <a:t>The right satisfaction level :</a:t>
            </a:r>
          </a:p>
          <a:p>
            <a:pPr marL="0" indent="0">
              <a:buNone/>
            </a:pPr>
            <a:r>
              <a:rPr lang="en-US" sz="1400" b="1" u="sng" dirty="0" err="1">
                <a:solidFill>
                  <a:srgbClr val="BD34D1"/>
                </a:solidFill>
              </a:rPr>
              <a:t>review_gap</a:t>
            </a:r>
            <a:r>
              <a:rPr lang="en-US" sz="1400" b="1" dirty="0">
                <a:solidFill>
                  <a:srgbClr val="BD34D1"/>
                </a:solidFill>
              </a:rPr>
              <a:t> :</a:t>
            </a:r>
            <a:r>
              <a:rPr lang="en-US" sz="1400" b="1" dirty="0"/>
              <a:t> </a:t>
            </a:r>
            <a:r>
              <a:rPr lang="en-US" sz="1400" i="1" dirty="0"/>
              <a:t>value the gap between product and customer review, to define who’s a worst, same or better scorer</a:t>
            </a:r>
            <a:r>
              <a:rPr lang="en-US" sz="1400" b="1" i="1" dirty="0"/>
              <a:t>. </a:t>
            </a:r>
            <a:endParaRPr lang="en-US" sz="1400" i="1" dirty="0"/>
          </a:p>
        </p:txBody>
      </p:sp>
      <p:pic>
        <p:nvPicPr>
          <p:cNvPr id="7" name="Image 6">
            <a:extLst>
              <a:ext uri="{FF2B5EF4-FFF2-40B4-BE49-F238E27FC236}">
                <a16:creationId xmlns:a16="http://schemas.microsoft.com/office/drawing/2014/main" id="{6E336379-40E8-4CE5-91F8-A01A34001329}"/>
              </a:ext>
            </a:extLst>
          </p:cNvPr>
          <p:cNvPicPr>
            <a:picLocks noChangeAspect="1"/>
          </p:cNvPicPr>
          <p:nvPr/>
        </p:nvPicPr>
        <p:blipFill>
          <a:blip r:embed="rId5"/>
          <a:stretch>
            <a:fillRect/>
          </a:stretch>
        </p:blipFill>
        <p:spPr>
          <a:xfrm flipH="1">
            <a:off x="113355" y="45487"/>
            <a:ext cx="1303463" cy="1461766"/>
          </a:xfrm>
          <a:prstGeom prst="rect">
            <a:avLst/>
          </a:prstGeom>
        </p:spPr>
      </p:pic>
      <p:sp>
        <p:nvSpPr>
          <p:cNvPr id="10" name="ZoneTexte 9">
            <a:extLst>
              <a:ext uri="{FF2B5EF4-FFF2-40B4-BE49-F238E27FC236}">
                <a16:creationId xmlns:a16="http://schemas.microsoft.com/office/drawing/2014/main" id="{C778895E-49C3-461E-9F77-1CC81EE786F5}"/>
              </a:ext>
            </a:extLst>
          </p:cNvPr>
          <p:cNvSpPr txBox="1"/>
          <p:nvPr/>
        </p:nvSpPr>
        <p:spPr>
          <a:xfrm>
            <a:off x="101599" y="1759680"/>
            <a:ext cx="11965290" cy="923330"/>
          </a:xfrm>
          <a:prstGeom prst="rect">
            <a:avLst/>
          </a:prstGeom>
          <a:noFill/>
        </p:spPr>
        <p:txBody>
          <a:bodyPr wrap="square" rtlCol="0">
            <a:spAutoFit/>
          </a:bodyPr>
          <a:lstStyle/>
          <a:p>
            <a:r>
              <a:rPr lang="fr-FR" i="1" dirty="0"/>
              <a:t>RFM </a:t>
            </a:r>
            <a:r>
              <a:rPr lang="fr-FR" i="1" dirty="0" err="1"/>
              <a:t>easy</a:t>
            </a:r>
            <a:r>
              <a:rPr lang="fr-FR" i="1" dirty="0"/>
              <a:t> </a:t>
            </a:r>
            <a:r>
              <a:rPr lang="fr-FR" b="1" i="1" dirty="0" err="1"/>
              <a:t>actionability</a:t>
            </a:r>
            <a:r>
              <a:rPr lang="fr-FR" i="1" dirty="0"/>
              <a:t> has </a:t>
            </a:r>
            <a:r>
              <a:rPr lang="fr-FR" i="1" dirty="0" err="1"/>
              <a:t>emerged</a:t>
            </a:r>
            <a:r>
              <a:rPr lang="fr-FR" i="1" dirty="0"/>
              <a:t> </a:t>
            </a:r>
            <a:r>
              <a:rPr lang="fr-FR" i="1" dirty="0" err="1"/>
              <a:t>during</a:t>
            </a:r>
            <a:r>
              <a:rPr lang="fr-FR" i="1" dirty="0"/>
              <a:t> </a:t>
            </a:r>
            <a:r>
              <a:rPr lang="fr-FR" i="1" dirty="0" err="1"/>
              <a:t>years</a:t>
            </a:r>
            <a:r>
              <a:rPr lang="fr-FR" i="1" dirty="0"/>
              <a:t> of practices, </a:t>
            </a:r>
            <a:r>
              <a:rPr lang="fr-FR" i="1" dirty="0" err="1"/>
              <a:t>is</a:t>
            </a:r>
            <a:r>
              <a:rPr lang="fr-FR" i="1" dirty="0"/>
              <a:t> </a:t>
            </a:r>
            <a:r>
              <a:rPr lang="fr-FR" i="1" dirty="0" err="1"/>
              <a:t>now</a:t>
            </a:r>
            <a:r>
              <a:rPr lang="fr-FR" i="1" dirty="0"/>
              <a:t> </a:t>
            </a:r>
            <a:r>
              <a:rPr lang="fr-FR" i="1" dirty="0" err="1"/>
              <a:t>enhanced</a:t>
            </a:r>
            <a:r>
              <a:rPr lang="fr-FR" i="1" dirty="0"/>
              <a:t> by Machine Learning. </a:t>
            </a:r>
          </a:p>
          <a:p>
            <a:r>
              <a:rPr lang="fr-FR" i="1" dirty="0"/>
              <a:t>You </a:t>
            </a:r>
            <a:r>
              <a:rPr lang="fr-FR" i="1" dirty="0" err="1"/>
              <a:t>shall</a:t>
            </a:r>
            <a:r>
              <a:rPr lang="fr-FR" i="1" dirty="0"/>
              <a:t> not « put » </a:t>
            </a:r>
            <a:r>
              <a:rPr lang="fr-FR" i="1" dirty="0" err="1"/>
              <a:t>customers</a:t>
            </a:r>
            <a:r>
              <a:rPr lang="fr-FR" i="1" dirty="0"/>
              <a:t> in a </a:t>
            </a:r>
            <a:r>
              <a:rPr lang="fr-FR" i="1" dirty="0" err="1"/>
              <a:t>frozen</a:t>
            </a:r>
            <a:r>
              <a:rPr lang="fr-FR" i="1" dirty="0"/>
              <a:t> matrix </a:t>
            </a:r>
            <a:r>
              <a:rPr lang="fr-FR" i="1" dirty="0" err="1"/>
              <a:t>any</a:t>
            </a:r>
            <a:r>
              <a:rPr lang="fr-FR" i="1" dirty="0"/>
              <a:t> more, but </a:t>
            </a:r>
            <a:r>
              <a:rPr lang="fr-FR" b="1" i="1" dirty="0"/>
              <a:t>drive</a:t>
            </a:r>
            <a:r>
              <a:rPr lang="fr-FR" i="1" dirty="0"/>
              <a:t> </a:t>
            </a:r>
            <a:r>
              <a:rPr lang="fr-FR" i="1" dirty="0" err="1"/>
              <a:t>your</a:t>
            </a:r>
            <a:r>
              <a:rPr lang="fr-FR" i="1" dirty="0"/>
              <a:t> </a:t>
            </a:r>
            <a:r>
              <a:rPr lang="fr-FR" i="1" dirty="0" err="1"/>
              <a:t>ability</a:t>
            </a:r>
            <a:r>
              <a:rPr lang="fr-FR" i="1" dirty="0"/>
              <a:t> to « </a:t>
            </a:r>
            <a:r>
              <a:rPr lang="fr-FR" i="1" dirty="0" err="1"/>
              <a:t>learn</a:t>
            </a:r>
            <a:r>
              <a:rPr lang="fr-FR" i="1" dirty="0"/>
              <a:t> » </a:t>
            </a:r>
            <a:r>
              <a:rPr lang="fr-FR" i="1" dirty="0" err="1"/>
              <a:t>from</a:t>
            </a:r>
            <a:r>
              <a:rPr lang="fr-FR" i="1" dirty="0"/>
              <a:t> data.</a:t>
            </a:r>
          </a:p>
          <a:p>
            <a:r>
              <a:rPr lang="fr-FR" i="1" dirty="0" err="1"/>
              <a:t>Let’s</a:t>
            </a:r>
            <a:r>
              <a:rPr lang="fr-FR" i="1" dirty="0"/>
              <a:t> </a:t>
            </a:r>
            <a:r>
              <a:rPr lang="fr-FR" i="1" dirty="0" err="1"/>
              <a:t>see</a:t>
            </a:r>
            <a:r>
              <a:rPr lang="fr-FR" i="1" dirty="0"/>
              <a:t> </a:t>
            </a:r>
            <a:r>
              <a:rPr lang="fr-FR" i="1" dirty="0" err="1"/>
              <a:t>practical</a:t>
            </a:r>
            <a:r>
              <a:rPr lang="fr-FR" i="1" dirty="0"/>
              <a:t> </a:t>
            </a:r>
            <a:r>
              <a:rPr lang="fr-FR" i="1" dirty="0" err="1"/>
              <a:t>examples</a:t>
            </a:r>
            <a:r>
              <a:rPr lang="fr-FR" i="1" dirty="0"/>
              <a:t> :</a:t>
            </a:r>
          </a:p>
        </p:txBody>
      </p:sp>
      <p:sp>
        <p:nvSpPr>
          <p:cNvPr id="14" name="Flèche : droite 13">
            <a:extLst>
              <a:ext uri="{FF2B5EF4-FFF2-40B4-BE49-F238E27FC236}">
                <a16:creationId xmlns:a16="http://schemas.microsoft.com/office/drawing/2014/main" id="{C57E6EB3-BD86-4485-939F-BDA7B19EFACF}"/>
              </a:ext>
            </a:extLst>
          </p:cNvPr>
          <p:cNvSpPr/>
          <p:nvPr/>
        </p:nvSpPr>
        <p:spPr>
          <a:xfrm>
            <a:off x="1642202" y="4313759"/>
            <a:ext cx="195469" cy="380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Espace réservé du contenu 2">
            <a:extLst>
              <a:ext uri="{FF2B5EF4-FFF2-40B4-BE49-F238E27FC236}">
                <a16:creationId xmlns:a16="http://schemas.microsoft.com/office/drawing/2014/main" id="{29AE5D2E-F4F2-4D21-B4E8-19A0910B293F}"/>
              </a:ext>
            </a:extLst>
          </p:cNvPr>
          <p:cNvSpPr txBox="1">
            <a:spLocks/>
          </p:cNvSpPr>
          <p:nvPr/>
        </p:nvSpPr>
        <p:spPr>
          <a:xfrm>
            <a:off x="5950148" y="3645522"/>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F7C325"/>
              </a:buClr>
              <a:buFont typeface="Wingdings" panose="05000000000000000000" pitchFamily="2" charset="2"/>
              <a:buChar char="q"/>
            </a:pPr>
            <a:r>
              <a:rPr lang="en-US" sz="1400" b="1" dirty="0">
                <a:solidFill>
                  <a:srgbClr val="FFC000"/>
                </a:solidFill>
              </a:rPr>
              <a:t>The right product description :</a:t>
            </a:r>
            <a:endParaRPr lang="en-US" sz="1400" b="1" dirty="0">
              <a:solidFill>
                <a:srgbClr val="E8833A"/>
              </a:solidFill>
            </a:endParaRPr>
          </a:p>
          <a:p>
            <a:pPr marL="0" indent="0">
              <a:buNone/>
            </a:pPr>
            <a:r>
              <a:rPr lang="fr-FR" sz="1400" b="1" u="sng" dirty="0" err="1">
                <a:solidFill>
                  <a:srgbClr val="FFC000"/>
                </a:solidFill>
              </a:rPr>
              <a:t>product_qlty_idx</a:t>
            </a:r>
            <a:r>
              <a:rPr lang="en-US" sz="1400" b="1" dirty="0">
                <a:solidFill>
                  <a:srgbClr val="FFC000"/>
                </a:solidFill>
              </a:rPr>
              <a:t> : </a:t>
            </a:r>
            <a:r>
              <a:rPr lang="fr-FR" sz="1400" i="1" dirty="0"/>
              <a:t>e.g. </a:t>
            </a:r>
            <a:r>
              <a:rPr lang="fr-FR" sz="1400" i="1" dirty="0" err="1"/>
              <a:t>build</a:t>
            </a:r>
            <a:r>
              <a:rPr lang="fr-FR" sz="1400" i="1" dirty="0"/>
              <a:t> a </a:t>
            </a:r>
            <a:r>
              <a:rPr lang="fr-FR" sz="1400" i="1" dirty="0" err="1"/>
              <a:t>product</a:t>
            </a:r>
            <a:r>
              <a:rPr lang="fr-FR" sz="1400" i="1" dirty="0"/>
              <a:t> description index</a:t>
            </a:r>
            <a:endParaRPr lang="en-US" sz="1400" b="1" dirty="0">
              <a:solidFill>
                <a:srgbClr val="FF0000"/>
              </a:solidFill>
            </a:endParaRPr>
          </a:p>
        </p:txBody>
      </p:sp>
      <p:sp>
        <p:nvSpPr>
          <p:cNvPr id="20" name="Espace réservé du contenu 2">
            <a:extLst>
              <a:ext uri="{FF2B5EF4-FFF2-40B4-BE49-F238E27FC236}">
                <a16:creationId xmlns:a16="http://schemas.microsoft.com/office/drawing/2014/main" id="{930E718C-80C7-4165-9D82-FCBDE808E004}"/>
              </a:ext>
            </a:extLst>
          </p:cNvPr>
          <p:cNvSpPr txBox="1">
            <a:spLocks/>
          </p:cNvSpPr>
          <p:nvPr/>
        </p:nvSpPr>
        <p:spPr>
          <a:xfrm>
            <a:off x="5950146" y="5182184"/>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2C88D9"/>
              </a:buClr>
              <a:buFont typeface="Wingdings" panose="05000000000000000000" pitchFamily="2" charset="2"/>
              <a:buChar char="q"/>
            </a:pPr>
            <a:r>
              <a:rPr lang="en-US" sz="1400" b="1" dirty="0">
                <a:solidFill>
                  <a:srgbClr val="2C88D9"/>
                </a:solidFill>
              </a:rPr>
              <a:t>The right location : </a:t>
            </a:r>
          </a:p>
          <a:p>
            <a:pPr marL="0" indent="0">
              <a:buNone/>
            </a:pPr>
            <a:r>
              <a:rPr lang="fr-FR" sz="1400" b="1" u="sng" dirty="0" err="1">
                <a:solidFill>
                  <a:srgbClr val="2C88D9"/>
                </a:solidFill>
              </a:rPr>
              <a:t>cust_sell_distance</a:t>
            </a:r>
            <a:r>
              <a:rPr lang="en-US" sz="1400" b="1" dirty="0">
                <a:solidFill>
                  <a:srgbClr val="2C88D9"/>
                </a:solidFill>
              </a:rPr>
              <a:t> : </a:t>
            </a:r>
            <a:r>
              <a:rPr lang="fr-FR" sz="1400" i="1" dirty="0"/>
              <a:t> </a:t>
            </a:r>
            <a:r>
              <a:rPr lang="fr-FR" sz="1400" i="1" dirty="0" err="1"/>
              <a:t>so</a:t>
            </a:r>
            <a:r>
              <a:rPr lang="fr-FR" sz="1400" i="1" dirty="0"/>
              <a:t> far </a:t>
            </a:r>
            <a:r>
              <a:rPr lang="fr-FR" sz="1400" i="1" dirty="0" err="1"/>
              <a:t>so</a:t>
            </a:r>
            <a:r>
              <a:rPr lang="fr-FR" sz="1400" i="1" dirty="0"/>
              <a:t> close </a:t>
            </a:r>
            <a:r>
              <a:rPr lang="fr-FR" sz="1400" i="1" dirty="0" err="1"/>
              <a:t>thanks</a:t>
            </a:r>
            <a:r>
              <a:rPr lang="fr-FR" sz="1400" i="1" dirty="0"/>
              <a:t> to a </a:t>
            </a:r>
            <a:r>
              <a:rPr lang="fr-FR" sz="1400" i="1" dirty="0" err="1"/>
              <a:t>virtual</a:t>
            </a:r>
            <a:r>
              <a:rPr lang="fr-FR" sz="1400" i="1" dirty="0"/>
              <a:t> marketplace</a:t>
            </a:r>
            <a:endParaRPr lang="en-US" sz="1400" dirty="0"/>
          </a:p>
        </p:txBody>
      </p:sp>
      <p:sp>
        <p:nvSpPr>
          <p:cNvPr id="21" name="Espace réservé du contenu 2">
            <a:extLst>
              <a:ext uri="{FF2B5EF4-FFF2-40B4-BE49-F238E27FC236}">
                <a16:creationId xmlns:a16="http://schemas.microsoft.com/office/drawing/2014/main" id="{D424E10D-A533-4CA0-8B18-A81DD802DBDD}"/>
              </a:ext>
            </a:extLst>
          </p:cNvPr>
          <p:cNvSpPr txBox="1">
            <a:spLocks/>
          </p:cNvSpPr>
          <p:nvPr/>
        </p:nvSpPr>
        <p:spPr>
          <a:xfrm>
            <a:off x="5950147" y="4382878"/>
            <a:ext cx="5991901" cy="499369"/>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a:buClr>
                <a:srgbClr val="E8833A"/>
              </a:buClr>
              <a:buFont typeface="Wingdings" panose="05000000000000000000" pitchFamily="2" charset="2"/>
              <a:buChar char="q"/>
            </a:pPr>
            <a:r>
              <a:rPr lang="en-US" sz="1400" b="1" dirty="0">
                <a:solidFill>
                  <a:srgbClr val="E8833A"/>
                </a:solidFill>
              </a:rPr>
              <a:t>The right pricing and its attractivity : </a:t>
            </a:r>
          </a:p>
          <a:p>
            <a:pPr marL="0" indent="0">
              <a:buNone/>
            </a:pPr>
            <a:r>
              <a:rPr lang="en-US" sz="1400" b="1" u="sng" dirty="0" err="1">
                <a:solidFill>
                  <a:srgbClr val="E8833A"/>
                </a:solidFill>
              </a:rPr>
              <a:t>Total_price</a:t>
            </a:r>
            <a:r>
              <a:rPr lang="en-US" sz="1400" b="1" u="sng" dirty="0">
                <a:solidFill>
                  <a:srgbClr val="E8833A"/>
                </a:solidFill>
              </a:rPr>
              <a:t> &amp; </a:t>
            </a:r>
            <a:r>
              <a:rPr lang="en-US" sz="1400" b="1" u="sng" dirty="0" err="1">
                <a:solidFill>
                  <a:srgbClr val="E8833A"/>
                </a:solidFill>
              </a:rPr>
              <a:t>charmed_price</a:t>
            </a:r>
            <a:r>
              <a:rPr lang="en-US" sz="1400" b="1" dirty="0">
                <a:solidFill>
                  <a:srgbClr val="E8833A"/>
                </a:solidFill>
              </a:rPr>
              <a:t> : </a:t>
            </a:r>
            <a:r>
              <a:rPr lang="fr-FR" sz="1400" i="1" dirty="0"/>
              <a:t>« </a:t>
            </a:r>
            <a:r>
              <a:rPr lang="fr-FR" sz="1400" i="1" dirty="0" err="1"/>
              <a:t>charmed</a:t>
            </a:r>
            <a:r>
              <a:rPr lang="fr-FR" sz="1400" i="1" dirty="0"/>
              <a:t> » by 0,99 </a:t>
            </a:r>
            <a:r>
              <a:rPr lang="fr-FR" sz="1400" i="1" dirty="0" err="1"/>
              <a:t>termination</a:t>
            </a:r>
            <a:endParaRPr lang="en-US" sz="1400" b="1" dirty="0">
              <a:solidFill>
                <a:srgbClr val="FF0000"/>
              </a:solidFill>
            </a:endParaRPr>
          </a:p>
        </p:txBody>
      </p:sp>
      <p:sp>
        <p:nvSpPr>
          <p:cNvPr id="9" name="ZoneTexte 8">
            <a:extLst>
              <a:ext uri="{FF2B5EF4-FFF2-40B4-BE49-F238E27FC236}">
                <a16:creationId xmlns:a16="http://schemas.microsoft.com/office/drawing/2014/main" id="{24E8D992-EBC2-409F-9232-04E021CF85F9}"/>
              </a:ext>
            </a:extLst>
          </p:cNvPr>
          <p:cNvSpPr txBox="1"/>
          <p:nvPr/>
        </p:nvSpPr>
        <p:spPr>
          <a:xfrm>
            <a:off x="125382" y="2754575"/>
            <a:ext cx="2496196" cy="369332"/>
          </a:xfrm>
          <a:prstGeom prst="rect">
            <a:avLst/>
          </a:prstGeom>
          <a:noFill/>
        </p:spPr>
        <p:txBody>
          <a:bodyPr wrap="none" rtlCol="0">
            <a:spAutoFit/>
          </a:bodyPr>
          <a:lstStyle/>
          <a:p>
            <a:r>
              <a:rPr lang="fr-FR" b="1" dirty="0"/>
              <a:t>The « Right » </a:t>
            </a:r>
            <a:r>
              <a:rPr lang="fr-FR" b="1" dirty="0" err="1"/>
              <a:t>features</a:t>
            </a:r>
            <a:endParaRPr lang="en-US" b="1" dirty="0"/>
          </a:p>
        </p:txBody>
      </p:sp>
      <p:sp>
        <p:nvSpPr>
          <p:cNvPr id="11" name="Rectangle 10">
            <a:extLst>
              <a:ext uri="{FF2B5EF4-FFF2-40B4-BE49-F238E27FC236}">
                <a16:creationId xmlns:a16="http://schemas.microsoft.com/office/drawing/2014/main" id="{F9F752C6-B3F8-436E-9D9B-764C09793B0F}"/>
              </a:ext>
            </a:extLst>
          </p:cNvPr>
          <p:cNvSpPr/>
          <p:nvPr/>
        </p:nvSpPr>
        <p:spPr>
          <a:xfrm>
            <a:off x="291374" y="6136335"/>
            <a:ext cx="11676185"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i="1" dirty="0"/>
              <a:t>The </a:t>
            </a:r>
            <a:r>
              <a:rPr lang="fr-FR" sz="1600" i="1" dirty="0" err="1"/>
              <a:t>most</a:t>
            </a:r>
            <a:r>
              <a:rPr lang="fr-FR" sz="1600" i="1" dirty="0"/>
              <a:t> </a:t>
            </a:r>
            <a:r>
              <a:rPr lang="fr-FR" sz="1600" b="1" i="1" dirty="0" err="1"/>
              <a:t>powerfull</a:t>
            </a:r>
            <a:r>
              <a:rPr lang="fr-FR" sz="1600" b="1" i="1" dirty="0"/>
              <a:t> &amp; efficient</a:t>
            </a:r>
            <a:r>
              <a:rPr lang="fr-FR" sz="1600" i="1" dirty="0"/>
              <a:t> </a:t>
            </a:r>
            <a:r>
              <a:rPr lang="fr-FR" sz="1600" i="1" dirty="0" err="1"/>
              <a:t>Customer’s</a:t>
            </a:r>
            <a:r>
              <a:rPr lang="fr-FR" sz="1600" i="1" dirty="0"/>
              <a:t> segmentation </a:t>
            </a:r>
            <a:r>
              <a:rPr lang="fr-FR" sz="1600" i="1" dirty="0" err="1"/>
              <a:t>shall</a:t>
            </a:r>
            <a:r>
              <a:rPr lang="fr-FR" sz="1600" i="1" dirty="0"/>
              <a:t> first </a:t>
            </a:r>
            <a:r>
              <a:rPr lang="fr-FR" sz="1600" b="1" i="1" dirty="0" err="1"/>
              <a:t>suits</a:t>
            </a:r>
            <a:r>
              <a:rPr lang="fr-FR" sz="1600" b="1" i="1" dirty="0"/>
              <a:t> to </a:t>
            </a:r>
            <a:r>
              <a:rPr lang="fr-FR" sz="1600" b="1" i="1" dirty="0" err="1"/>
              <a:t>Your</a:t>
            </a:r>
            <a:r>
              <a:rPr lang="fr-FR" sz="1600" b="1" i="1" dirty="0"/>
              <a:t> Goals</a:t>
            </a:r>
          </a:p>
        </p:txBody>
      </p:sp>
    </p:spTree>
    <p:extLst>
      <p:ext uri="{BB962C8B-B14F-4D97-AF65-F5344CB8AC3E}">
        <p14:creationId xmlns:p14="http://schemas.microsoft.com/office/powerpoint/2010/main" val="1073747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177322-B9AA-4F08-8621-2C45D074DF3C}"/>
              </a:ext>
            </a:extLst>
          </p:cNvPr>
          <p:cNvSpPr>
            <a:spLocks noGrp="1"/>
          </p:cNvSpPr>
          <p:nvPr>
            <p:ph type="title"/>
          </p:nvPr>
        </p:nvSpPr>
        <p:spPr>
          <a:xfrm>
            <a:off x="271305" y="379621"/>
            <a:ext cx="12058022" cy="970450"/>
          </a:xfrm>
        </p:spPr>
        <p:txBody>
          <a:bodyPr/>
          <a:lstStyle/>
          <a:p>
            <a:r>
              <a:rPr lang="fr-FR" dirty="0"/>
              <a:t>Use Case : </a:t>
            </a:r>
            <a:br>
              <a:rPr lang="fr-FR" dirty="0"/>
            </a:br>
            <a:r>
              <a:rPr lang="fr-FR" dirty="0"/>
              <a:t>building a « Right » communication </a:t>
            </a:r>
            <a:r>
              <a:rPr lang="fr-FR" dirty="0" err="1"/>
              <a:t>campaign</a:t>
            </a:r>
            <a:endParaRPr lang="en-US" dirty="0"/>
          </a:p>
        </p:txBody>
      </p:sp>
      <p:grpSp>
        <p:nvGrpSpPr>
          <p:cNvPr id="23" name="Groupe 22">
            <a:extLst>
              <a:ext uri="{FF2B5EF4-FFF2-40B4-BE49-F238E27FC236}">
                <a16:creationId xmlns:a16="http://schemas.microsoft.com/office/drawing/2014/main" id="{C3CCC0E6-F2F5-47CA-BE5C-6E4AE11E5935}"/>
              </a:ext>
            </a:extLst>
          </p:cNvPr>
          <p:cNvGrpSpPr/>
          <p:nvPr/>
        </p:nvGrpSpPr>
        <p:grpSpPr>
          <a:xfrm>
            <a:off x="0" y="2566463"/>
            <a:ext cx="5419753" cy="1325994"/>
            <a:chOff x="-78270" y="3035998"/>
            <a:chExt cx="5419753" cy="1325994"/>
          </a:xfrm>
        </p:grpSpPr>
        <p:sp>
          <p:nvSpPr>
            <p:cNvPr id="4" name="Ellipse 3">
              <a:extLst>
                <a:ext uri="{FF2B5EF4-FFF2-40B4-BE49-F238E27FC236}">
                  <a16:creationId xmlns:a16="http://schemas.microsoft.com/office/drawing/2014/main" id="{DAE8D56E-2A82-40A1-B796-96DDB9457AD5}"/>
                </a:ext>
              </a:extLst>
            </p:cNvPr>
            <p:cNvSpPr/>
            <p:nvPr/>
          </p:nvSpPr>
          <p:spPr>
            <a:xfrm rot="11579535">
              <a:off x="3251710" y="3035998"/>
              <a:ext cx="2089773" cy="1325994"/>
            </a:xfrm>
            <a:prstGeom prst="ellipse">
              <a:avLst/>
            </a:prstGeom>
            <a:solidFill>
              <a:srgbClr val="D3455B"/>
            </a:solidFill>
            <a:ln>
              <a:solidFill>
                <a:srgbClr val="D3455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ZoneTexte 27">
              <a:extLst>
                <a:ext uri="{FF2B5EF4-FFF2-40B4-BE49-F238E27FC236}">
                  <a16:creationId xmlns:a16="http://schemas.microsoft.com/office/drawing/2014/main" id="{8F7A32BD-EB0B-4F72-A157-FD5404AA74D8}"/>
                </a:ext>
              </a:extLst>
            </p:cNvPr>
            <p:cNvSpPr txBox="1"/>
            <p:nvPr/>
          </p:nvSpPr>
          <p:spPr>
            <a:xfrm>
              <a:off x="3679309" y="3086736"/>
              <a:ext cx="872355" cy="369332"/>
            </a:xfrm>
            <a:prstGeom prst="rect">
              <a:avLst/>
            </a:prstGeom>
            <a:noFill/>
          </p:spPr>
          <p:txBody>
            <a:bodyPr wrap="none" rtlCol="0">
              <a:spAutoFit/>
            </a:bodyPr>
            <a:lstStyle/>
            <a:p>
              <a:r>
                <a:rPr lang="fr-FR" b="1" dirty="0" err="1"/>
                <a:t>orders</a:t>
              </a:r>
              <a:endParaRPr lang="en-US" b="1" dirty="0"/>
            </a:p>
          </p:txBody>
        </p:sp>
        <p:pic>
          <p:nvPicPr>
            <p:cNvPr id="52" name="Image 51">
              <a:extLst>
                <a:ext uri="{FF2B5EF4-FFF2-40B4-BE49-F238E27FC236}">
                  <a16:creationId xmlns:a16="http://schemas.microsoft.com/office/drawing/2014/main" id="{98D6734F-B36E-4756-9034-C4EB3F1E4BED}"/>
                </a:ext>
              </a:extLst>
            </p:cNvPr>
            <p:cNvPicPr>
              <a:picLocks noChangeAspect="1"/>
            </p:cNvPicPr>
            <p:nvPr/>
          </p:nvPicPr>
          <p:blipFill>
            <a:blip r:embed="rId2">
              <a:duotone>
                <a:prstClr val="black"/>
                <a:schemeClr val="tx2">
                  <a:tint val="45000"/>
                  <a:satMod val="400000"/>
                </a:schemeClr>
              </a:duotone>
            </a:blip>
            <a:stretch>
              <a:fillRect/>
            </a:stretch>
          </p:blipFill>
          <p:spPr>
            <a:xfrm>
              <a:off x="3768735" y="3435887"/>
              <a:ext cx="715357" cy="711124"/>
            </a:xfrm>
            <a:prstGeom prst="rect">
              <a:avLst/>
            </a:prstGeom>
          </p:spPr>
        </p:pic>
        <p:sp>
          <p:nvSpPr>
            <p:cNvPr id="3" name="Rectangle 2">
              <a:extLst>
                <a:ext uri="{FF2B5EF4-FFF2-40B4-BE49-F238E27FC236}">
                  <a16:creationId xmlns:a16="http://schemas.microsoft.com/office/drawing/2014/main" id="{EA4F0FCF-ACF5-4C83-9B78-F8824674BB2C}"/>
                </a:ext>
              </a:extLst>
            </p:cNvPr>
            <p:cNvSpPr/>
            <p:nvPr/>
          </p:nvSpPr>
          <p:spPr>
            <a:xfrm>
              <a:off x="-78270" y="3112169"/>
              <a:ext cx="3334880" cy="307777"/>
            </a:xfrm>
            <a:prstGeom prst="rect">
              <a:avLst/>
            </a:prstGeom>
          </p:spPr>
          <p:txBody>
            <a:bodyPr wrap="square">
              <a:spAutoFit/>
            </a:bodyPr>
            <a:lstStyle/>
            <a:p>
              <a:pPr algn="r"/>
              <a:r>
                <a:rPr lang="en-US" sz="1400" b="1" dirty="0"/>
                <a:t>When : </a:t>
              </a:r>
              <a:r>
                <a:rPr lang="en-US" sz="1400" b="1" u="sng" dirty="0" err="1">
                  <a:solidFill>
                    <a:srgbClr val="D3455B"/>
                  </a:solidFill>
                </a:rPr>
                <a:t>purchase_time_zone_cat</a:t>
              </a:r>
              <a:endParaRPr lang="en-US" sz="1400" b="1" u="sng" dirty="0">
                <a:solidFill>
                  <a:srgbClr val="D3455B"/>
                </a:solidFill>
              </a:endParaRPr>
            </a:p>
          </p:txBody>
        </p:sp>
      </p:grpSp>
      <p:grpSp>
        <p:nvGrpSpPr>
          <p:cNvPr id="35" name="Groupe 34">
            <a:extLst>
              <a:ext uri="{FF2B5EF4-FFF2-40B4-BE49-F238E27FC236}">
                <a16:creationId xmlns:a16="http://schemas.microsoft.com/office/drawing/2014/main" id="{4CD96C37-ECB5-4868-8CAF-80868AB31BEC}"/>
              </a:ext>
            </a:extLst>
          </p:cNvPr>
          <p:cNvGrpSpPr/>
          <p:nvPr/>
        </p:nvGrpSpPr>
        <p:grpSpPr>
          <a:xfrm>
            <a:off x="377732" y="3706678"/>
            <a:ext cx="5041975" cy="2089773"/>
            <a:chOff x="232760" y="4129728"/>
            <a:chExt cx="5041975" cy="2089773"/>
          </a:xfrm>
        </p:grpSpPr>
        <p:sp>
          <p:nvSpPr>
            <p:cNvPr id="16" name="Ellipse 15">
              <a:extLst>
                <a:ext uri="{FF2B5EF4-FFF2-40B4-BE49-F238E27FC236}">
                  <a16:creationId xmlns:a16="http://schemas.microsoft.com/office/drawing/2014/main" id="{35149DF7-0BDE-4819-888E-3D0DE3E16C61}"/>
                </a:ext>
              </a:extLst>
            </p:cNvPr>
            <p:cNvSpPr/>
            <p:nvPr/>
          </p:nvSpPr>
          <p:spPr>
            <a:xfrm rot="18777061">
              <a:off x="3566851" y="4511618"/>
              <a:ext cx="2089773" cy="1325994"/>
            </a:xfrm>
            <a:prstGeom prst="ellipse">
              <a:avLst/>
            </a:prstGeom>
            <a:solidFill>
              <a:srgbClr val="BD34D1"/>
            </a:solidFill>
            <a:ln>
              <a:solidFill>
                <a:srgbClr val="BD34D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ZoneTexte 18">
              <a:extLst>
                <a:ext uri="{FF2B5EF4-FFF2-40B4-BE49-F238E27FC236}">
                  <a16:creationId xmlns:a16="http://schemas.microsoft.com/office/drawing/2014/main" id="{58CEDE13-D58D-46B0-AE1C-9CA2AEF3DAB1}"/>
                </a:ext>
              </a:extLst>
            </p:cNvPr>
            <p:cNvSpPr txBox="1"/>
            <p:nvPr/>
          </p:nvSpPr>
          <p:spPr>
            <a:xfrm>
              <a:off x="4064096" y="4712607"/>
              <a:ext cx="1024639" cy="369332"/>
            </a:xfrm>
            <a:prstGeom prst="rect">
              <a:avLst/>
            </a:prstGeom>
            <a:noFill/>
          </p:spPr>
          <p:txBody>
            <a:bodyPr wrap="none" rtlCol="0">
              <a:spAutoFit/>
            </a:bodyPr>
            <a:lstStyle/>
            <a:p>
              <a:r>
                <a:rPr lang="fr-FR" b="1" dirty="0" err="1"/>
                <a:t>reviews</a:t>
              </a:r>
              <a:endParaRPr lang="en-US" b="1" dirty="0"/>
            </a:p>
          </p:txBody>
        </p:sp>
        <p:pic>
          <p:nvPicPr>
            <p:cNvPr id="42" name="Image 41">
              <a:extLst>
                <a:ext uri="{FF2B5EF4-FFF2-40B4-BE49-F238E27FC236}">
                  <a16:creationId xmlns:a16="http://schemas.microsoft.com/office/drawing/2014/main" id="{C60A0801-4FDE-4A73-A7F2-5019BD3508A5}"/>
                </a:ext>
              </a:extLst>
            </p:cNvPr>
            <p:cNvPicPr>
              <a:picLocks noChangeAspect="1"/>
            </p:cNvPicPr>
            <p:nvPr/>
          </p:nvPicPr>
          <p:blipFill>
            <a:blip r:embed="rId3">
              <a:duotone>
                <a:prstClr val="black"/>
                <a:schemeClr val="tx2">
                  <a:tint val="45000"/>
                  <a:satMod val="400000"/>
                </a:schemeClr>
              </a:duotone>
            </a:blip>
            <a:stretch>
              <a:fillRect/>
            </a:stretch>
          </p:blipFill>
          <p:spPr>
            <a:xfrm>
              <a:off x="4157916" y="5034281"/>
              <a:ext cx="796676" cy="655253"/>
            </a:xfrm>
            <a:prstGeom prst="rect">
              <a:avLst/>
            </a:prstGeom>
          </p:spPr>
        </p:pic>
        <p:sp>
          <p:nvSpPr>
            <p:cNvPr id="5" name="Rectangle 4">
              <a:extLst>
                <a:ext uri="{FF2B5EF4-FFF2-40B4-BE49-F238E27FC236}">
                  <a16:creationId xmlns:a16="http://schemas.microsoft.com/office/drawing/2014/main" id="{5FF9BF08-0C13-4177-84BD-C30469388199}"/>
                </a:ext>
              </a:extLst>
            </p:cNvPr>
            <p:cNvSpPr/>
            <p:nvPr/>
          </p:nvSpPr>
          <p:spPr>
            <a:xfrm>
              <a:off x="232760" y="5034281"/>
              <a:ext cx="3506542" cy="523220"/>
            </a:xfrm>
            <a:prstGeom prst="rect">
              <a:avLst/>
            </a:prstGeom>
          </p:spPr>
          <p:txBody>
            <a:bodyPr wrap="square">
              <a:spAutoFit/>
            </a:bodyPr>
            <a:lstStyle/>
            <a:p>
              <a:pPr algn="r"/>
              <a:r>
                <a:rPr lang="en-US" sz="1400" b="1" dirty="0"/>
                <a:t>Why : </a:t>
              </a:r>
              <a:r>
                <a:rPr lang="en-US" sz="1400" b="1" u="sng" dirty="0" err="1">
                  <a:solidFill>
                    <a:srgbClr val="BD34D1"/>
                  </a:solidFill>
                </a:rPr>
                <a:t>product_review_mean_lvl</a:t>
              </a:r>
              <a:endParaRPr lang="en-US" sz="1400" b="1" u="sng" dirty="0">
                <a:solidFill>
                  <a:srgbClr val="BD34D1"/>
                </a:solidFill>
              </a:endParaRPr>
            </a:p>
            <a:p>
              <a:pPr algn="r"/>
              <a:r>
                <a:rPr lang="en-US" sz="1400" b="1" dirty="0"/>
                <a:t>How : </a:t>
              </a:r>
              <a:r>
                <a:rPr lang="en-US" sz="1400" b="1" u="sng" dirty="0" err="1">
                  <a:solidFill>
                    <a:srgbClr val="BD34D1"/>
                  </a:solidFill>
                </a:rPr>
                <a:t>review_gap_lvl</a:t>
              </a:r>
              <a:endParaRPr lang="en-US" sz="1400" b="1" u="sng" dirty="0">
                <a:solidFill>
                  <a:srgbClr val="BD34D1"/>
                </a:solidFill>
              </a:endParaRPr>
            </a:p>
          </p:txBody>
        </p:sp>
      </p:grpSp>
      <p:grpSp>
        <p:nvGrpSpPr>
          <p:cNvPr id="32" name="Groupe 31">
            <a:extLst>
              <a:ext uri="{FF2B5EF4-FFF2-40B4-BE49-F238E27FC236}">
                <a16:creationId xmlns:a16="http://schemas.microsoft.com/office/drawing/2014/main" id="{42ADDB90-E698-4A82-8B52-3F20AD6E2721}"/>
              </a:ext>
            </a:extLst>
          </p:cNvPr>
          <p:cNvGrpSpPr/>
          <p:nvPr/>
        </p:nvGrpSpPr>
        <p:grpSpPr>
          <a:xfrm>
            <a:off x="5580700" y="4129024"/>
            <a:ext cx="3671710" cy="2089773"/>
            <a:chOff x="5508464" y="4630865"/>
            <a:chExt cx="3671710" cy="2089773"/>
          </a:xfrm>
        </p:grpSpPr>
        <p:sp>
          <p:nvSpPr>
            <p:cNvPr id="12" name="Ellipse 11">
              <a:extLst>
                <a:ext uri="{FF2B5EF4-FFF2-40B4-BE49-F238E27FC236}">
                  <a16:creationId xmlns:a16="http://schemas.microsoft.com/office/drawing/2014/main" id="{710E4DF1-23BC-490C-9E6D-8B21FE2B7F08}"/>
                </a:ext>
              </a:extLst>
            </p:cNvPr>
            <p:cNvSpPr/>
            <p:nvPr/>
          </p:nvSpPr>
          <p:spPr>
            <a:xfrm rot="15287207">
              <a:off x="5126574" y="5012755"/>
              <a:ext cx="2089773" cy="1325994"/>
            </a:xfrm>
            <a:prstGeom prst="ellipse">
              <a:avLst/>
            </a:prstGeom>
            <a:solidFill>
              <a:srgbClr val="2C88D9"/>
            </a:solidFill>
            <a:ln>
              <a:solidFill>
                <a:srgbClr val="2C88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ZoneTexte 25">
              <a:extLst>
                <a:ext uri="{FF2B5EF4-FFF2-40B4-BE49-F238E27FC236}">
                  <a16:creationId xmlns:a16="http://schemas.microsoft.com/office/drawing/2014/main" id="{B31E17A3-F41D-4B0E-B5AE-B386ACA94074}"/>
                </a:ext>
              </a:extLst>
            </p:cNvPr>
            <p:cNvSpPr txBox="1"/>
            <p:nvPr/>
          </p:nvSpPr>
          <p:spPr>
            <a:xfrm>
              <a:off x="5600938" y="5019305"/>
              <a:ext cx="1107996" cy="646331"/>
            </a:xfrm>
            <a:prstGeom prst="rect">
              <a:avLst/>
            </a:prstGeom>
            <a:noFill/>
          </p:spPr>
          <p:txBody>
            <a:bodyPr wrap="none" rtlCol="0">
              <a:spAutoFit/>
            </a:bodyPr>
            <a:lstStyle/>
            <a:p>
              <a:r>
                <a:rPr lang="fr-FR" b="1" dirty="0"/>
                <a:t>Sellers &amp;</a:t>
              </a:r>
            </a:p>
            <a:p>
              <a:r>
                <a:rPr lang="fr-FR" b="1" dirty="0" err="1"/>
                <a:t>geoloc</a:t>
              </a:r>
              <a:endParaRPr lang="en-US" b="1" dirty="0"/>
            </a:p>
          </p:txBody>
        </p:sp>
        <p:pic>
          <p:nvPicPr>
            <p:cNvPr id="43" name="Image 42">
              <a:extLst>
                <a:ext uri="{FF2B5EF4-FFF2-40B4-BE49-F238E27FC236}">
                  <a16:creationId xmlns:a16="http://schemas.microsoft.com/office/drawing/2014/main" id="{C1113912-0194-4CEE-98AB-34D687DF2746}"/>
                </a:ext>
              </a:extLst>
            </p:cNvPr>
            <p:cNvPicPr>
              <a:picLocks noChangeAspect="1"/>
            </p:cNvPicPr>
            <p:nvPr/>
          </p:nvPicPr>
          <p:blipFill>
            <a:blip r:embed="rId4">
              <a:duotone>
                <a:prstClr val="black"/>
                <a:schemeClr val="tx2">
                  <a:tint val="45000"/>
                  <a:satMod val="400000"/>
                </a:schemeClr>
              </a:duotone>
            </a:blip>
            <a:stretch>
              <a:fillRect/>
            </a:stretch>
          </p:blipFill>
          <p:spPr>
            <a:xfrm>
              <a:off x="5987726" y="5723842"/>
              <a:ext cx="663308" cy="632928"/>
            </a:xfrm>
            <a:prstGeom prst="rect">
              <a:avLst/>
            </a:prstGeom>
          </p:spPr>
        </p:pic>
        <p:sp>
          <p:nvSpPr>
            <p:cNvPr id="9" name="Rectangle 8">
              <a:extLst>
                <a:ext uri="{FF2B5EF4-FFF2-40B4-BE49-F238E27FC236}">
                  <a16:creationId xmlns:a16="http://schemas.microsoft.com/office/drawing/2014/main" id="{AB5B1110-CC01-4569-81CD-FC09541ABB99}"/>
                </a:ext>
              </a:extLst>
            </p:cNvPr>
            <p:cNvSpPr/>
            <p:nvPr/>
          </p:nvSpPr>
          <p:spPr>
            <a:xfrm>
              <a:off x="6835960" y="5983328"/>
              <a:ext cx="2344214" cy="307777"/>
            </a:xfrm>
            <a:prstGeom prst="rect">
              <a:avLst/>
            </a:prstGeom>
          </p:spPr>
          <p:txBody>
            <a:bodyPr wrap="square">
              <a:spAutoFit/>
            </a:bodyPr>
            <a:lstStyle/>
            <a:p>
              <a:pPr algn="r"/>
              <a:r>
                <a:rPr lang="en-US" sz="1400" b="1" dirty="0"/>
                <a:t>Where : </a:t>
              </a:r>
              <a:r>
                <a:rPr lang="en-US" sz="1400" b="1" u="sng" dirty="0" err="1">
                  <a:solidFill>
                    <a:srgbClr val="2C88D9"/>
                  </a:solidFill>
                </a:rPr>
                <a:t>cust_sell_dist_lvl</a:t>
              </a:r>
              <a:endParaRPr lang="en-US" sz="1400" b="1" u="sng" dirty="0">
                <a:solidFill>
                  <a:srgbClr val="2C88D9"/>
                </a:solidFill>
              </a:endParaRPr>
            </a:p>
          </p:txBody>
        </p:sp>
      </p:grpSp>
      <p:grpSp>
        <p:nvGrpSpPr>
          <p:cNvPr id="24" name="Groupe 23">
            <a:extLst>
              <a:ext uri="{FF2B5EF4-FFF2-40B4-BE49-F238E27FC236}">
                <a16:creationId xmlns:a16="http://schemas.microsoft.com/office/drawing/2014/main" id="{83B20C85-B14F-4A00-9806-90218DC11ADC}"/>
              </a:ext>
            </a:extLst>
          </p:cNvPr>
          <p:cNvGrpSpPr/>
          <p:nvPr/>
        </p:nvGrpSpPr>
        <p:grpSpPr>
          <a:xfrm>
            <a:off x="4962090" y="1237200"/>
            <a:ext cx="1365288" cy="2089773"/>
            <a:chOff x="4864436" y="1659231"/>
            <a:chExt cx="1365288" cy="2089773"/>
          </a:xfrm>
        </p:grpSpPr>
        <p:sp>
          <p:nvSpPr>
            <p:cNvPr id="8" name="Ellipse 7">
              <a:extLst>
                <a:ext uri="{FF2B5EF4-FFF2-40B4-BE49-F238E27FC236}">
                  <a16:creationId xmlns:a16="http://schemas.microsoft.com/office/drawing/2014/main" id="{2C054608-9D2C-416A-871D-4563ABF56A17}"/>
                </a:ext>
              </a:extLst>
            </p:cNvPr>
            <p:cNvSpPr/>
            <p:nvPr/>
          </p:nvSpPr>
          <p:spPr>
            <a:xfrm rot="4473680">
              <a:off x="4521840" y="2041121"/>
              <a:ext cx="2089773" cy="1325994"/>
            </a:xfrm>
            <a:prstGeom prst="ellipse">
              <a:avLst/>
            </a:prstGeom>
            <a:solidFill>
              <a:srgbClr val="788896"/>
            </a:solidFill>
            <a:ln>
              <a:solidFill>
                <a:srgbClr val="78889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ZoneTexte 17">
              <a:extLst>
                <a:ext uri="{FF2B5EF4-FFF2-40B4-BE49-F238E27FC236}">
                  <a16:creationId xmlns:a16="http://schemas.microsoft.com/office/drawing/2014/main" id="{91C5F64A-5135-44AC-B105-DDF813AC4F42}"/>
                </a:ext>
              </a:extLst>
            </p:cNvPr>
            <p:cNvSpPr txBox="1"/>
            <p:nvPr/>
          </p:nvSpPr>
          <p:spPr>
            <a:xfrm>
              <a:off x="4864436" y="2069801"/>
              <a:ext cx="1298753" cy="369332"/>
            </a:xfrm>
            <a:prstGeom prst="rect">
              <a:avLst/>
            </a:prstGeom>
            <a:noFill/>
          </p:spPr>
          <p:txBody>
            <a:bodyPr wrap="none" rtlCol="0">
              <a:spAutoFit/>
            </a:bodyPr>
            <a:lstStyle/>
            <a:p>
              <a:r>
                <a:rPr lang="fr-FR" b="1" dirty="0" err="1"/>
                <a:t>payments</a:t>
              </a:r>
              <a:endParaRPr lang="en-US" b="1" dirty="0"/>
            </a:p>
          </p:txBody>
        </p:sp>
        <p:pic>
          <p:nvPicPr>
            <p:cNvPr id="41" name="Image 40">
              <a:extLst>
                <a:ext uri="{FF2B5EF4-FFF2-40B4-BE49-F238E27FC236}">
                  <a16:creationId xmlns:a16="http://schemas.microsoft.com/office/drawing/2014/main" id="{80E749F5-6D1D-4FE2-BD0D-DDD941F2F709}"/>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5015954" y="2423451"/>
              <a:ext cx="926751" cy="675360"/>
            </a:xfrm>
            <a:prstGeom prst="rect">
              <a:avLst/>
            </a:prstGeom>
          </p:spPr>
        </p:pic>
      </p:grpSp>
      <p:grpSp>
        <p:nvGrpSpPr>
          <p:cNvPr id="29" name="Groupe 28">
            <a:extLst>
              <a:ext uri="{FF2B5EF4-FFF2-40B4-BE49-F238E27FC236}">
                <a16:creationId xmlns:a16="http://schemas.microsoft.com/office/drawing/2014/main" id="{12D3F016-67B5-4644-A84F-A9361CD44EEF}"/>
              </a:ext>
            </a:extLst>
          </p:cNvPr>
          <p:cNvGrpSpPr/>
          <p:nvPr/>
        </p:nvGrpSpPr>
        <p:grpSpPr>
          <a:xfrm>
            <a:off x="6169411" y="1670418"/>
            <a:ext cx="4409733" cy="1737571"/>
            <a:chOff x="6072352" y="1986141"/>
            <a:chExt cx="4409733" cy="1737571"/>
          </a:xfrm>
        </p:grpSpPr>
        <p:sp>
          <p:nvSpPr>
            <p:cNvPr id="14" name="Ellipse 13">
              <a:extLst>
                <a:ext uri="{FF2B5EF4-FFF2-40B4-BE49-F238E27FC236}">
                  <a16:creationId xmlns:a16="http://schemas.microsoft.com/office/drawing/2014/main" id="{D260994E-BCA1-4011-B8EB-F2A33CCE4C50}"/>
                </a:ext>
              </a:extLst>
            </p:cNvPr>
            <p:cNvSpPr/>
            <p:nvPr/>
          </p:nvSpPr>
          <p:spPr>
            <a:xfrm rot="19587551">
              <a:off x="6072352" y="2397718"/>
              <a:ext cx="2089773" cy="1325994"/>
            </a:xfrm>
            <a:prstGeom prst="ellipse">
              <a:avLst/>
            </a:prstGeom>
            <a:solidFill>
              <a:srgbClr val="F7C325"/>
            </a:solidFill>
            <a:ln>
              <a:solidFill>
                <a:srgbClr val="F7C32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ZoneTexte 24">
              <a:extLst>
                <a:ext uri="{FF2B5EF4-FFF2-40B4-BE49-F238E27FC236}">
                  <a16:creationId xmlns:a16="http://schemas.microsoft.com/office/drawing/2014/main" id="{FF1849C4-A45E-4369-8D7E-0BC29B88E255}"/>
                </a:ext>
              </a:extLst>
            </p:cNvPr>
            <p:cNvSpPr txBox="1"/>
            <p:nvPr/>
          </p:nvSpPr>
          <p:spPr>
            <a:xfrm>
              <a:off x="6667097" y="2481301"/>
              <a:ext cx="1178528" cy="369332"/>
            </a:xfrm>
            <a:prstGeom prst="rect">
              <a:avLst/>
            </a:prstGeom>
            <a:noFill/>
          </p:spPr>
          <p:txBody>
            <a:bodyPr wrap="none" rtlCol="0">
              <a:spAutoFit/>
            </a:bodyPr>
            <a:lstStyle/>
            <a:p>
              <a:r>
                <a:rPr lang="fr-FR" b="1" dirty="0" err="1"/>
                <a:t>products</a:t>
              </a:r>
              <a:endParaRPr lang="en-US" b="1" dirty="0"/>
            </a:p>
          </p:txBody>
        </p:sp>
        <p:pic>
          <p:nvPicPr>
            <p:cNvPr id="38" name="Image 37">
              <a:extLst>
                <a:ext uri="{FF2B5EF4-FFF2-40B4-BE49-F238E27FC236}">
                  <a16:creationId xmlns:a16="http://schemas.microsoft.com/office/drawing/2014/main" id="{130B437A-2F95-438A-8B6E-D76A52367822}"/>
                </a:ext>
              </a:extLst>
            </p:cNvPr>
            <p:cNvPicPr>
              <a:picLocks noChangeAspect="1"/>
            </p:cNvPicPr>
            <p:nvPr/>
          </p:nvPicPr>
          <p:blipFill>
            <a:blip r:embed="rId7">
              <a:grayscl/>
            </a:blip>
            <a:stretch>
              <a:fillRect/>
            </a:stretch>
          </p:blipFill>
          <p:spPr>
            <a:xfrm>
              <a:off x="6393663" y="2841151"/>
              <a:ext cx="759082" cy="710074"/>
            </a:xfrm>
            <a:prstGeom prst="rect">
              <a:avLst/>
            </a:prstGeom>
          </p:spPr>
        </p:pic>
        <p:pic>
          <p:nvPicPr>
            <p:cNvPr id="54" name="Image 53">
              <a:extLst>
                <a:ext uri="{FF2B5EF4-FFF2-40B4-BE49-F238E27FC236}">
                  <a16:creationId xmlns:a16="http://schemas.microsoft.com/office/drawing/2014/main" id="{D5E64795-93F1-4C82-9336-A5672C242D49}"/>
                </a:ext>
              </a:extLst>
            </p:cNvPr>
            <p:cNvPicPr>
              <a:picLocks noChangeAspect="1"/>
            </p:cNvPicPr>
            <p:nvPr/>
          </p:nvPicPr>
          <p:blipFill>
            <a:blip r:embed="rId8">
              <a:grayscl/>
            </a:blip>
            <a:stretch>
              <a:fillRect/>
            </a:stretch>
          </p:blipFill>
          <p:spPr>
            <a:xfrm>
              <a:off x="7224162" y="2836801"/>
              <a:ext cx="759082" cy="728256"/>
            </a:xfrm>
            <a:prstGeom prst="rect">
              <a:avLst/>
            </a:prstGeom>
          </p:spPr>
        </p:pic>
        <p:sp>
          <p:nvSpPr>
            <p:cNvPr id="11" name="Rectangle 10">
              <a:extLst>
                <a:ext uri="{FF2B5EF4-FFF2-40B4-BE49-F238E27FC236}">
                  <a16:creationId xmlns:a16="http://schemas.microsoft.com/office/drawing/2014/main" id="{CEC719FA-7321-4327-AF5F-8F3627013B8F}"/>
                </a:ext>
              </a:extLst>
            </p:cNvPr>
            <p:cNvSpPr/>
            <p:nvPr/>
          </p:nvSpPr>
          <p:spPr>
            <a:xfrm>
              <a:off x="7828617" y="1986141"/>
              <a:ext cx="2653468" cy="307777"/>
            </a:xfrm>
            <a:prstGeom prst="rect">
              <a:avLst/>
            </a:prstGeom>
          </p:spPr>
          <p:txBody>
            <a:bodyPr wrap="square">
              <a:spAutoFit/>
            </a:bodyPr>
            <a:lstStyle/>
            <a:p>
              <a:pPr algn="r"/>
              <a:r>
                <a:rPr lang="en-US" sz="1400" b="1" dirty="0"/>
                <a:t>Why : </a:t>
              </a:r>
              <a:r>
                <a:rPr lang="fr-FR" sz="1400" b="1" u="sng" dirty="0" err="1">
                  <a:solidFill>
                    <a:srgbClr val="FFC000"/>
                  </a:solidFill>
                </a:rPr>
                <a:t>product_qlty_idx_lvl</a:t>
              </a:r>
              <a:endParaRPr lang="en-US" sz="1400" i="1" dirty="0">
                <a:solidFill>
                  <a:srgbClr val="FFC000"/>
                </a:solidFill>
              </a:endParaRPr>
            </a:p>
          </p:txBody>
        </p:sp>
      </p:grpSp>
      <p:grpSp>
        <p:nvGrpSpPr>
          <p:cNvPr id="31" name="Groupe 30">
            <a:extLst>
              <a:ext uri="{FF2B5EF4-FFF2-40B4-BE49-F238E27FC236}">
                <a16:creationId xmlns:a16="http://schemas.microsoft.com/office/drawing/2014/main" id="{8E2F8B2C-915A-4A5D-9D78-F872C6A10187}"/>
              </a:ext>
            </a:extLst>
          </p:cNvPr>
          <p:cNvGrpSpPr/>
          <p:nvPr/>
        </p:nvGrpSpPr>
        <p:grpSpPr>
          <a:xfrm>
            <a:off x="6378240" y="3574046"/>
            <a:ext cx="4433759" cy="1446652"/>
            <a:chOff x="6345914" y="3943406"/>
            <a:chExt cx="4040838" cy="1446652"/>
          </a:xfrm>
        </p:grpSpPr>
        <p:sp>
          <p:nvSpPr>
            <p:cNvPr id="30" name="Ellipse 29">
              <a:extLst>
                <a:ext uri="{FF2B5EF4-FFF2-40B4-BE49-F238E27FC236}">
                  <a16:creationId xmlns:a16="http://schemas.microsoft.com/office/drawing/2014/main" id="{CE12770A-7BDF-40FD-BAB6-382837C1A6F9}"/>
                </a:ext>
              </a:extLst>
            </p:cNvPr>
            <p:cNvSpPr/>
            <p:nvPr/>
          </p:nvSpPr>
          <p:spPr>
            <a:xfrm rot="1100895">
              <a:off x="6345914" y="3943406"/>
              <a:ext cx="2089773" cy="1325994"/>
            </a:xfrm>
            <a:prstGeom prst="ellipse">
              <a:avLst/>
            </a:prstGeom>
            <a:solidFill>
              <a:srgbClr val="E8833A"/>
            </a:solidFill>
            <a:ln>
              <a:solidFill>
                <a:srgbClr val="E8833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ZoneTexte 32">
              <a:extLst>
                <a:ext uri="{FF2B5EF4-FFF2-40B4-BE49-F238E27FC236}">
                  <a16:creationId xmlns:a16="http://schemas.microsoft.com/office/drawing/2014/main" id="{F5BF2ED8-C45C-4E1F-8688-9811E66A88C7}"/>
                </a:ext>
              </a:extLst>
            </p:cNvPr>
            <p:cNvSpPr txBox="1"/>
            <p:nvPr/>
          </p:nvSpPr>
          <p:spPr>
            <a:xfrm>
              <a:off x="6783648" y="3969770"/>
              <a:ext cx="774571" cy="369332"/>
            </a:xfrm>
            <a:prstGeom prst="rect">
              <a:avLst/>
            </a:prstGeom>
            <a:noFill/>
          </p:spPr>
          <p:txBody>
            <a:bodyPr wrap="none" rtlCol="0">
              <a:spAutoFit/>
            </a:bodyPr>
            <a:lstStyle/>
            <a:p>
              <a:r>
                <a:rPr lang="fr-FR" b="1" dirty="0"/>
                <a:t>items</a:t>
              </a:r>
              <a:endParaRPr lang="en-US" b="1" dirty="0"/>
            </a:p>
          </p:txBody>
        </p:sp>
        <p:pic>
          <p:nvPicPr>
            <p:cNvPr id="34" name="Image 33">
              <a:extLst>
                <a:ext uri="{FF2B5EF4-FFF2-40B4-BE49-F238E27FC236}">
                  <a16:creationId xmlns:a16="http://schemas.microsoft.com/office/drawing/2014/main" id="{E5ADBF5D-29F9-4114-B857-008A51ED5F1A}"/>
                </a:ext>
              </a:extLst>
            </p:cNvPr>
            <p:cNvPicPr>
              <a:picLocks noChangeAspect="1"/>
            </p:cNvPicPr>
            <p:nvPr/>
          </p:nvPicPr>
          <p:blipFill rotWithShape="1">
            <a:blip r:embed="rId9">
              <a:duotone>
                <a:prstClr val="black"/>
                <a:schemeClr val="tx2">
                  <a:tint val="45000"/>
                  <a:satMod val="400000"/>
                </a:schemeClr>
              </a:duotone>
            </a:blip>
            <a:srcRect l="-594" t="4816" r="4312" b="4386"/>
            <a:stretch/>
          </p:blipFill>
          <p:spPr>
            <a:xfrm>
              <a:off x="7249812" y="4297447"/>
              <a:ext cx="702525" cy="511877"/>
            </a:xfrm>
            <a:prstGeom prst="rect">
              <a:avLst/>
            </a:prstGeom>
          </p:spPr>
        </p:pic>
        <p:pic>
          <p:nvPicPr>
            <p:cNvPr id="40" name="Image 39">
              <a:extLst>
                <a:ext uri="{FF2B5EF4-FFF2-40B4-BE49-F238E27FC236}">
                  <a16:creationId xmlns:a16="http://schemas.microsoft.com/office/drawing/2014/main" id="{7DAC59CA-690E-4FA4-9BBF-39134999FE7F}"/>
                </a:ext>
              </a:extLst>
            </p:cNvPr>
            <p:cNvPicPr>
              <a:picLocks noChangeAspect="1"/>
            </p:cNvPicPr>
            <p:nvPr/>
          </p:nvPicPr>
          <p:blipFill>
            <a:blip r:embed="rId10">
              <a:duotone>
                <a:prstClr val="black"/>
                <a:schemeClr val="tx2">
                  <a:tint val="45000"/>
                  <a:satMod val="400000"/>
                </a:schemeClr>
              </a:duotone>
            </a:blip>
            <a:stretch>
              <a:fillRect/>
            </a:stretch>
          </p:blipFill>
          <p:spPr>
            <a:xfrm>
              <a:off x="7244585" y="4857958"/>
              <a:ext cx="738659" cy="532100"/>
            </a:xfrm>
            <a:prstGeom prst="rect">
              <a:avLst/>
            </a:prstGeom>
          </p:spPr>
        </p:pic>
        <p:sp>
          <p:nvSpPr>
            <p:cNvPr id="15" name="Rectangle 14">
              <a:extLst>
                <a:ext uri="{FF2B5EF4-FFF2-40B4-BE49-F238E27FC236}">
                  <a16:creationId xmlns:a16="http://schemas.microsoft.com/office/drawing/2014/main" id="{7E2BA02B-B28F-4A47-B24B-9F8E603ACA14}"/>
                </a:ext>
              </a:extLst>
            </p:cNvPr>
            <p:cNvSpPr/>
            <p:nvPr/>
          </p:nvSpPr>
          <p:spPr>
            <a:xfrm>
              <a:off x="8234253" y="4226554"/>
              <a:ext cx="2152499" cy="523220"/>
            </a:xfrm>
            <a:prstGeom prst="rect">
              <a:avLst/>
            </a:prstGeom>
          </p:spPr>
          <p:txBody>
            <a:bodyPr wrap="square">
              <a:spAutoFit/>
            </a:bodyPr>
            <a:lstStyle/>
            <a:p>
              <a:pPr algn="r"/>
              <a:r>
                <a:rPr lang="en-US" sz="1400" b="1" dirty="0"/>
                <a:t>What : </a:t>
              </a:r>
              <a:r>
                <a:rPr lang="en-US" sz="1400" b="1" dirty="0" err="1">
                  <a:solidFill>
                    <a:srgbClr val="E8833A"/>
                  </a:solidFill>
                </a:rPr>
                <a:t>product_price_lvl</a:t>
              </a:r>
              <a:endParaRPr lang="en-US" sz="1400" b="1" dirty="0">
                <a:solidFill>
                  <a:srgbClr val="E8833A"/>
                </a:solidFill>
              </a:endParaRPr>
            </a:p>
            <a:p>
              <a:pPr algn="r"/>
              <a:r>
                <a:rPr lang="en-US" sz="1400" b="1" u="sng" dirty="0" err="1">
                  <a:solidFill>
                    <a:srgbClr val="E8833A"/>
                  </a:solidFill>
                </a:rPr>
                <a:t>charmed_price_cat</a:t>
              </a:r>
              <a:endParaRPr lang="en-US" sz="1400" b="1" u="sng" dirty="0">
                <a:solidFill>
                  <a:srgbClr val="E8833A"/>
                </a:solidFill>
              </a:endParaRPr>
            </a:p>
          </p:txBody>
        </p:sp>
        <p:pic>
          <p:nvPicPr>
            <p:cNvPr id="21" name="Graphique 20" descr="Chariot de courses">
              <a:extLst>
                <a:ext uri="{FF2B5EF4-FFF2-40B4-BE49-F238E27FC236}">
                  <a16:creationId xmlns:a16="http://schemas.microsoft.com/office/drawing/2014/main" id="{DBBBD600-3F13-4707-852F-D2B272B481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7207" y="4237565"/>
              <a:ext cx="547378" cy="547378"/>
            </a:xfrm>
            <a:prstGeom prst="rect">
              <a:avLst/>
            </a:prstGeom>
          </p:spPr>
        </p:pic>
      </p:grpSp>
      <p:grpSp>
        <p:nvGrpSpPr>
          <p:cNvPr id="36" name="Groupe 35">
            <a:extLst>
              <a:ext uri="{FF2B5EF4-FFF2-40B4-BE49-F238E27FC236}">
                <a16:creationId xmlns:a16="http://schemas.microsoft.com/office/drawing/2014/main" id="{D4FD5850-779D-4C69-B73E-0820D54E99F2}"/>
              </a:ext>
            </a:extLst>
          </p:cNvPr>
          <p:cNvGrpSpPr/>
          <p:nvPr/>
        </p:nvGrpSpPr>
        <p:grpSpPr>
          <a:xfrm>
            <a:off x="5182236" y="2969829"/>
            <a:ext cx="1504952" cy="1360165"/>
            <a:chOff x="5084582" y="3391860"/>
            <a:chExt cx="1504952" cy="1360165"/>
          </a:xfrm>
        </p:grpSpPr>
        <p:sp>
          <p:nvSpPr>
            <p:cNvPr id="17" name="Ellipse 16">
              <a:extLst>
                <a:ext uri="{FF2B5EF4-FFF2-40B4-BE49-F238E27FC236}">
                  <a16:creationId xmlns:a16="http://schemas.microsoft.com/office/drawing/2014/main" id="{4193DD9C-1E16-4FED-8462-93F5A974EADB}"/>
                </a:ext>
              </a:extLst>
            </p:cNvPr>
            <p:cNvSpPr/>
            <p:nvPr/>
          </p:nvSpPr>
          <p:spPr>
            <a:xfrm>
              <a:off x="5084582" y="3391860"/>
              <a:ext cx="1504952" cy="1360165"/>
            </a:xfrm>
            <a:prstGeom prst="ellipse">
              <a:avLst/>
            </a:prstGeom>
            <a:solidFill>
              <a:srgbClr val="1AAE9F"/>
            </a:solidFill>
            <a:ln>
              <a:solidFill>
                <a:srgbClr val="1AA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ZoneTexte 26">
              <a:extLst>
                <a:ext uri="{FF2B5EF4-FFF2-40B4-BE49-F238E27FC236}">
                  <a16:creationId xmlns:a16="http://schemas.microsoft.com/office/drawing/2014/main" id="{870B628F-8FF6-4907-B7C6-1BBE505E6A15}"/>
                </a:ext>
              </a:extLst>
            </p:cNvPr>
            <p:cNvSpPr txBox="1"/>
            <p:nvPr/>
          </p:nvSpPr>
          <p:spPr>
            <a:xfrm>
              <a:off x="5203498" y="3873993"/>
              <a:ext cx="1229824" cy="369332"/>
            </a:xfrm>
            <a:prstGeom prst="rect">
              <a:avLst/>
            </a:prstGeom>
            <a:noFill/>
          </p:spPr>
          <p:txBody>
            <a:bodyPr wrap="none" rtlCol="0">
              <a:spAutoFit/>
            </a:bodyPr>
            <a:lstStyle/>
            <a:p>
              <a:r>
                <a:rPr lang="fr-FR" b="1" dirty="0" err="1"/>
                <a:t>customer</a:t>
              </a:r>
              <a:endParaRPr lang="en-US" b="1" dirty="0"/>
            </a:p>
          </p:txBody>
        </p:sp>
      </p:grpSp>
      <p:sp>
        <p:nvSpPr>
          <p:cNvPr id="6" name="Rectangle 5">
            <a:extLst>
              <a:ext uri="{FF2B5EF4-FFF2-40B4-BE49-F238E27FC236}">
                <a16:creationId xmlns:a16="http://schemas.microsoft.com/office/drawing/2014/main" id="{B972DCC2-4D79-48CD-B129-0845C40F48F6}"/>
              </a:ext>
            </a:extLst>
          </p:cNvPr>
          <p:cNvSpPr/>
          <p:nvPr/>
        </p:nvSpPr>
        <p:spPr>
          <a:xfrm>
            <a:off x="291374" y="6136335"/>
            <a:ext cx="11676185"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We’ll</a:t>
            </a:r>
            <a:r>
              <a:rPr lang="fr-FR" sz="1600" dirty="0"/>
              <a:t> use </a:t>
            </a:r>
            <a:r>
              <a:rPr lang="fr-FR" sz="1600" dirty="0" err="1"/>
              <a:t>this</a:t>
            </a:r>
            <a:r>
              <a:rPr lang="fr-FR" sz="1600" dirty="0"/>
              <a:t> </a:t>
            </a:r>
            <a:r>
              <a:rPr lang="fr-FR" sz="1600" b="1" u="sng" dirty="0" err="1"/>
              <a:t>shorlist</a:t>
            </a:r>
            <a:r>
              <a:rPr lang="fr-FR" sz="1600" b="1" dirty="0"/>
              <a:t> </a:t>
            </a:r>
            <a:r>
              <a:rPr lang="fr-FR" sz="1600" dirty="0"/>
              <a:t>of </a:t>
            </a:r>
            <a:r>
              <a:rPr lang="fr-FR" sz="1600" b="1" u="sng" dirty="0"/>
              <a:t>7 </a:t>
            </a:r>
            <a:r>
              <a:rPr lang="fr-FR" sz="1600" b="1" u="sng" dirty="0" err="1"/>
              <a:t>features</a:t>
            </a:r>
            <a:r>
              <a:rPr lang="fr-FR" sz="1600" dirty="0"/>
              <a:t>, incl. 2 of type </a:t>
            </a:r>
            <a:r>
              <a:rPr lang="fr-FR" sz="1600" dirty="0" err="1"/>
              <a:t>Categories</a:t>
            </a:r>
            <a:r>
              <a:rPr lang="fr-FR" sz="1600" dirty="0"/>
              <a:t>, and 5 </a:t>
            </a:r>
            <a:r>
              <a:rPr lang="fr-FR" sz="1600" dirty="0" err="1"/>
              <a:t>Numerical</a:t>
            </a:r>
            <a:r>
              <a:rPr lang="fr-FR" sz="1600" dirty="0"/>
              <a:t> (</a:t>
            </a:r>
            <a:r>
              <a:rPr lang="fr-FR" sz="1600" dirty="0" err="1"/>
              <a:t>with</a:t>
            </a:r>
            <a:r>
              <a:rPr lang="fr-FR" sz="1600" dirty="0"/>
              <a:t> </a:t>
            </a:r>
            <a:r>
              <a:rPr lang="fr-FR" sz="1600" dirty="0" err="1"/>
              <a:t>their</a:t>
            </a:r>
            <a:r>
              <a:rPr lang="fr-FR" sz="1600" dirty="0"/>
              <a:t> </a:t>
            </a:r>
            <a:r>
              <a:rPr lang="fr-FR" sz="1600" dirty="0" err="1"/>
              <a:t>derivation</a:t>
            </a:r>
            <a:r>
              <a:rPr lang="fr-FR" sz="1600" dirty="0"/>
              <a:t> as Ordinal)</a:t>
            </a:r>
          </a:p>
        </p:txBody>
      </p:sp>
    </p:spTree>
    <p:extLst>
      <p:ext uri="{BB962C8B-B14F-4D97-AF65-F5344CB8AC3E}">
        <p14:creationId xmlns:p14="http://schemas.microsoft.com/office/powerpoint/2010/main" val="4289670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 calcmode="lin" valueType="num">
                                      <p:cBhvr>
                                        <p:cTn id="21" dur="500" fill="hold"/>
                                        <p:tgtEl>
                                          <p:spTgt spid="29"/>
                                        </p:tgtEl>
                                        <p:attrNameLst>
                                          <p:attrName>ppt_w</p:attrName>
                                        </p:attrNameLst>
                                      </p:cBhvr>
                                      <p:tavLst>
                                        <p:tav tm="0">
                                          <p:val>
                                            <p:fltVal val="0"/>
                                          </p:val>
                                        </p:tav>
                                        <p:tav tm="100000">
                                          <p:val>
                                            <p:strVal val="#ppt_w"/>
                                          </p:val>
                                        </p:tav>
                                      </p:tavLst>
                                    </p:anim>
                                    <p:anim calcmode="lin" valueType="num">
                                      <p:cBhvr>
                                        <p:cTn id="22" dur="500" fill="hold"/>
                                        <p:tgtEl>
                                          <p:spTgt spid="29"/>
                                        </p:tgtEl>
                                        <p:attrNameLst>
                                          <p:attrName>ppt_h</p:attrName>
                                        </p:attrNameLst>
                                      </p:cBhvr>
                                      <p:tavLst>
                                        <p:tav tm="0">
                                          <p:val>
                                            <p:fltVal val="0"/>
                                          </p:val>
                                        </p:tav>
                                        <p:tav tm="100000">
                                          <p:val>
                                            <p:strVal val="#ppt_h"/>
                                          </p:val>
                                        </p:tav>
                                      </p:tavLst>
                                    </p:anim>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p:cTn id="28" dur="500" fill="hold"/>
                                        <p:tgtEl>
                                          <p:spTgt spid="31"/>
                                        </p:tgtEl>
                                        <p:attrNameLst>
                                          <p:attrName>ppt_w</p:attrName>
                                        </p:attrNameLst>
                                      </p:cBhvr>
                                      <p:tavLst>
                                        <p:tav tm="0">
                                          <p:val>
                                            <p:fltVal val="0"/>
                                          </p:val>
                                        </p:tav>
                                        <p:tav tm="100000">
                                          <p:val>
                                            <p:strVal val="#ppt_w"/>
                                          </p:val>
                                        </p:tav>
                                      </p:tavLst>
                                    </p:anim>
                                    <p:anim calcmode="lin" valueType="num">
                                      <p:cBhvr>
                                        <p:cTn id="29" dur="500" fill="hold"/>
                                        <p:tgtEl>
                                          <p:spTgt spid="31"/>
                                        </p:tgtEl>
                                        <p:attrNameLst>
                                          <p:attrName>ppt_h</p:attrName>
                                        </p:attrNameLst>
                                      </p:cBhvr>
                                      <p:tavLst>
                                        <p:tav tm="0">
                                          <p:val>
                                            <p:fltVal val="0"/>
                                          </p:val>
                                        </p:tav>
                                        <p:tav tm="100000">
                                          <p:val>
                                            <p:strVal val="#ppt_h"/>
                                          </p:val>
                                        </p:tav>
                                      </p:tavLst>
                                    </p:anim>
                                    <p:animEffect transition="in" filter="fade">
                                      <p:cBhvr>
                                        <p:cTn id="30" dur="500"/>
                                        <p:tgtEl>
                                          <p:spTgt spid="3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35"/>
                                        </p:tgtEl>
                                        <p:attrNameLst>
                                          <p:attrName>style.visibility</p:attrName>
                                        </p:attrNameLst>
                                      </p:cBhvr>
                                      <p:to>
                                        <p:strVal val="visible"/>
                                      </p:to>
                                    </p:set>
                                    <p:anim calcmode="lin" valueType="num">
                                      <p:cBhvr>
                                        <p:cTn id="42" dur="500" fill="hold"/>
                                        <p:tgtEl>
                                          <p:spTgt spid="35"/>
                                        </p:tgtEl>
                                        <p:attrNameLst>
                                          <p:attrName>ppt_w</p:attrName>
                                        </p:attrNameLst>
                                      </p:cBhvr>
                                      <p:tavLst>
                                        <p:tav tm="0">
                                          <p:val>
                                            <p:fltVal val="0"/>
                                          </p:val>
                                        </p:tav>
                                        <p:tav tm="100000">
                                          <p:val>
                                            <p:strVal val="#ppt_w"/>
                                          </p:val>
                                        </p:tav>
                                      </p:tavLst>
                                    </p:anim>
                                    <p:anim calcmode="lin" valueType="num">
                                      <p:cBhvr>
                                        <p:cTn id="43" dur="500" fill="hold"/>
                                        <p:tgtEl>
                                          <p:spTgt spid="35"/>
                                        </p:tgtEl>
                                        <p:attrNameLst>
                                          <p:attrName>ppt_h</p:attrName>
                                        </p:attrNameLst>
                                      </p:cBhvr>
                                      <p:tavLst>
                                        <p:tav tm="0">
                                          <p:val>
                                            <p:fltVal val="0"/>
                                          </p:val>
                                        </p:tav>
                                        <p:tav tm="100000">
                                          <p:val>
                                            <p:strVal val="#ppt_h"/>
                                          </p:val>
                                        </p:tav>
                                      </p:tavLst>
                                    </p:anim>
                                    <p:animEffect transition="in" filter="fade">
                                      <p:cBhvr>
                                        <p:cTn id="4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C1F4F0F-44C5-48E6-9D4B-913A4451E53F}"/>
              </a:ext>
            </a:extLst>
          </p:cNvPr>
          <p:cNvSpPr>
            <a:spLocks noGrp="1"/>
          </p:cNvSpPr>
          <p:nvPr>
            <p:ph type="title"/>
          </p:nvPr>
        </p:nvSpPr>
        <p:spPr>
          <a:xfrm>
            <a:off x="2230735" y="187801"/>
            <a:ext cx="8807852" cy="1131339"/>
          </a:xfrm>
        </p:spPr>
        <p:txBody>
          <a:bodyPr/>
          <a:lstStyle/>
          <a:p>
            <a:r>
              <a:rPr lang="fr-FR" dirty="0"/>
              <a:t>Data Science : </a:t>
            </a:r>
            <a:r>
              <a:rPr lang="fr-FR" dirty="0" err="1"/>
              <a:t>your</a:t>
            </a:r>
            <a:r>
              <a:rPr lang="fr-FR" dirty="0"/>
              <a:t> best Support</a:t>
            </a:r>
            <a:endParaRPr lang="en-US" dirty="0"/>
          </a:p>
        </p:txBody>
      </p:sp>
      <p:sp>
        <p:nvSpPr>
          <p:cNvPr id="3" name="Espace réservé du contenu 2">
            <a:extLst>
              <a:ext uri="{FF2B5EF4-FFF2-40B4-BE49-F238E27FC236}">
                <a16:creationId xmlns:a16="http://schemas.microsoft.com/office/drawing/2014/main" id="{B1B79044-FE6A-4C4A-8B1D-7998D6FC576E}"/>
              </a:ext>
            </a:extLst>
          </p:cNvPr>
          <p:cNvSpPr>
            <a:spLocks noGrp="1"/>
          </p:cNvSpPr>
          <p:nvPr>
            <p:ph idx="1"/>
          </p:nvPr>
        </p:nvSpPr>
        <p:spPr>
          <a:xfrm>
            <a:off x="597649" y="2074023"/>
            <a:ext cx="10554574" cy="4484392"/>
          </a:xfrm>
        </p:spPr>
        <p:txBody>
          <a:bodyPr>
            <a:normAutofit/>
          </a:bodyPr>
          <a:lstStyle/>
          <a:p>
            <a:pPr>
              <a:buFont typeface="+mj-lt"/>
              <a:buAutoNum type="arabicPeriod"/>
            </a:pPr>
            <a:r>
              <a:rPr lang="fr-FR" b="1" dirty="0" err="1"/>
              <a:t>What</a:t>
            </a:r>
            <a:r>
              <a:rPr lang="fr-FR" b="1" dirty="0"/>
              <a:t> can </a:t>
            </a:r>
            <a:r>
              <a:rPr lang="fr-FR" b="1" dirty="0" err="1"/>
              <a:t>emerge</a:t>
            </a:r>
            <a:r>
              <a:rPr lang="fr-FR" b="1" dirty="0"/>
              <a:t> out of data ? </a:t>
            </a:r>
          </a:p>
          <a:p>
            <a:pPr marL="800100" lvl="1" indent="-342900">
              <a:buFont typeface="+mj-lt"/>
              <a:buAutoNum type="alphaLcPeriod"/>
            </a:pPr>
            <a:r>
              <a:rPr lang="fr-FR" dirty="0" err="1"/>
              <a:t>Exploratory</a:t>
            </a:r>
            <a:r>
              <a:rPr lang="fr-FR" dirty="0"/>
              <a:t> Data </a:t>
            </a:r>
            <a:r>
              <a:rPr lang="fr-FR" dirty="0" err="1"/>
              <a:t>Analysis</a:t>
            </a:r>
            <a:r>
              <a:rPr lang="fr-FR" dirty="0"/>
              <a:t>, </a:t>
            </a:r>
            <a:r>
              <a:rPr lang="fr-FR" dirty="0" err="1"/>
              <a:t>toward</a:t>
            </a:r>
            <a:r>
              <a:rPr lang="fr-FR" dirty="0"/>
              <a:t> </a:t>
            </a:r>
            <a:r>
              <a:rPr lang="fr-FR" b="1" dirty="0" err="1"/>
              <a:t>valuable</a:t>
            </a:r>
            <a:r>
              <a:rPr lang="fr-FR" dirty="0"/>
              <a:t> </a:t>
            </a:r>
            <a:r>
              <a:rPr lang="fr-FR" b="1" dirty="0"/>
              <a:t>Customer-</a:t>
            </a:r>
            <a:r>
              <a:rPr lang="fr-FR" b="1" dirty="0" err="1"/>
              <a:t>Centric</a:t>
            </a:r>
            <a:r>
              <a:rPr lang="fr-FR" dirty="0"/>
              <a:t> data</a:t>
            </a:r>
          </a:p>
          <a:p>
            <a:pPr marL="800100" lvl="1" indent="-342900">
              <a:buFont typeface="+mj-lt"/>
              <a:buAutoNum type="alphaLcPeriod"/>
            </a:pPr>
            <a:r>
              <a:rPr lang="fr-FR" dirty="0" err="1"/>
              <a:t>Feature</a:t>
            </a:r>
            <a:r>
              <a:rPr lang="fr-FR" dirty="0"/>
              <a:t> Engineering: You Set the Limits, Pick </a:t>
            </a:r>
            <a:r>
              <a:rPr lang="fr-FR" dirty="0" err="1"/>
              <a:t>Your</a:t>
            </a:r>
            <a:r>
              <a:rPr lang="fr-FR" dirty="0"/>
              <a:t> </a:t>
            </a:r>
            <a:r>
              <a:rPr lang="fr-FR" dirty="0" err="1"/>
              <a:t>Favourite</a:t>
            </a:r>
            <a:r>
              <a:rPr lang="fr-FR" dirty="0"/>
              <a:t> !</a:t>
            </a:r>
          </a:p>
          <a:p>
            <a:pPr marL="800100" lvl="1" indent="-342900">
              <a:buFont typeface="+mj-lt"/>
              <a:buAutoNum type="alphaLcPeriod"/>
            </a:pPr>
            <a:r>
              <a:rPr lang="fr-FR" dirty="0" err="1"/>
              <a:t>Refine</a:t>
            </a:r>
            <a:r>
              <a:rPr lang="fr-FR" dirty="0"/>
              <a:t> </a:t>
            </a:r>
            <a:r>
              <a:rPr lang="fr-FR" dirty="0" err="1"/>
              <a:t>your</a:t>
            </a:r>
            <a:r>
              <a:rPr lang="fr-FR" dirty="0"/>
              <a:t> </a:t>
            </a:r>
            <a:r>
              <a:rPr lang="fr-FR" dirty="0" err="1"/>
              <a:t>target</a:t>
            </a:r>
            <a:r>
              <a:rPr lang="fr-FR" dirty="0"/>
              <a:t> : </a:t>
            </a:r>
            <a:r>
              <a:rPr lang="fr-FR" dirty="0" err="1"/>
              <a:t>refine</a:t>
            </a:r>
            <a:r>
              <a:rPr lang="fr-FR" dirty="0"/>
              <a:t> Use Cases</a:t>
            </a:r>
          </a:p>
          <a:p>
            <a:pPr>
              <a:buFont typeface="+mj-lt"/>
              <a:buAutoNum type="arabicPeriod"/>
            </a:pPr>
            <a:r>
              <a:rPr lang="fr-FR" dirty="0"/>
              <a:t>Once the right </a:t>
            </a:r>
            <a:r>
              <a:rPr lang="fr-FR" dirty="0" err="1"/>
              <a:t>targets</a:t>
            </a:r>
            <a:r>
              <a:rPr lang="fr-FR" dirty="0"/>
              <a:t> are </a:t>
            </a:r>
            <a:r>
              <a:rPr lang="fr-FR" dirty="0" err="1"/>
              <a:t>selected</a:t>
            </a:r>
            <a:r>
              <a:rPr lang="fr-FR" dirty="0"/>
              <a:t> : </a:t>
            </a:r>
            <a:r>
              <a:rPr lang="fr-FR" b="1" dirty="0" err="1"/>
              <a:t>what</a:t>
            </a:r>
            <a:r>
              <a:rPr lang="fr-FR" b="1" dirty="0"/>
              <a:t> </a:t>
            </a:r>
            <a:r>
              <a:rPr lang="fr-FR" b="1" dirty="0" err="1"/>
              <a:t>is</a:t>
            </a:r>
            <a:r>
              <a:rPr lang="fr-FR" b="1" dirty="0"/>
              <a:t> a good segmentation ?</a:t>
            </a:r>
          </a:p>
          <a:p>
            <a:pPr marL="800100" lvl="1" indent="-342900">
              <a:buFont typeface="+mj-lt"/>
              <a:buAutoNum type="alphaLcPeriod"/>
            </a:pPr>
            <a:r>
              <a:rPr lang="fr-FR" dirty="0"/>
              <a:t>The </a:t>
            </a:r>
            <a:r>
              <a:rPr lang="fr-FR" dirty="0" err="1"/>
              <a:t>most</a:t>
            </a:r>
            <a:r>
              <a:rPr lang="fr-FR" dirty="0"/>
              <a:t> </a:t>
            </a:r>
            <a:r>
              <a:rPr lang="fr-FR" dirty="0" err="1"/>
              <a:t>usefull</a:t>
            </a:r>
            <a:r>
              <a:rPr lang="fr-FR" dirty="0"/>
              <a:t> </a:t>
            </a:r>
            <a:r>
              <a:rPr lang="fr-FR" dirty="0" err="1"/>
              <a:t>Features</a:t>
            </a:r>
            <a:r>
              <a:rPr lang="fr-FR" dirty="0"/>
              <a:t>, i.e. </a:t>
            </a:r>
            <a:r>
              <a:rPr lang="fr-FR" dirty="0" err="1"/>
              <a:t>with</a:t>
            </a:r>
            <a:r>
              <a:rPr lang="fr-FR" dirty="0"/>
              <a:t> </a:t>
            </a:r>
            <a:r>
              <a:rPr lang="fr-FR" dirty="0" err="1"/>
              <a:t>adequate</a:t>
            </a:r>
            <a:r>
              <a:rPr lang="fr-FR" dirty="0"/>
              <a:t> </a:t>
            </a:r>
            <a:r>
              <a:rPr lang="fr-FR" b="1" i="1" dirty="0"/>
              <a:t>type</a:t>
            </a:r>
            <a:r>
              <a:rPr lang="fr-FR" i="1" dirty="0"/>
              <a:t> </a:t>
            </a:r>
            <a:r>
              <a:rPr lang="fr-FR" dirty="0"/>
              <a:t>and </a:t>
            </a:r>
            <a:r>
              <a:rPr lang="fr-FR" b="1" i="1" dirty="0" err="1"/>
              <a:t>shape</a:t>
            </a:r>
            <a:endParaRPr lang="fr-FR" b="1" i="1" dirty="0"/>
          </a:p>
          <a:p>
            <a:pPr marL="800100" lvl="1" indent="-342900">
              <a:buFont typeface="+mj-lt"/>
              <a:buAutoNum type="alphaLcPeriod"/>
            </a:pPr>
            <a:r>
              <a:rPr lang="fr-FR" dirty="0"/>
              <a:t>The </a:t>
            </a:r>
            <a:r>
              <a:rPr lang="fr-FR" dirty="0" err="1"/>
              <a:t>most</a:t>
            </a:r>
            <a:r>
              <a:rPr lang="fr-FR" dirty="0"/>
              <a:t> efficient </a:t>
            </a:r>
            <a:r>
              <a:rPr lang="fr-FR" dirty="0" err="1"/>
              <a:t>Models</a:t>
            </a:r>
            <a:r>
              <a:rPr lang="fr-FR" dirty="0"/>
              <a:t>, i.e. </a:t>
            </a:r>
            <a:r>
              <a:rPr lang="fr-FR" dirty="0" err="1"/>
              <a:t>with</a:t>
            </a:r>
            <a:r>
              <a:rPr lang="fr-FR" dirty="0"/>
              <a:t> </a:t>
            </a:r>
            <a:r>
              <a:rPr lang="fr-FR" dirty="0" err="1"/>
              <a:t>adequate</a:t>
            </a:r>
            <a:r>
              <a:rPr lang="fr-FR" dirty="0"/>
              <a:t> </a:t>
            </a:r>
            <a:r>
              <a:rPr lang="fr-FR" b="1" i="1" dirty="0" err="1"/>
              <a:t>sensitivity</a:t>
            </a:r>
            <a:endParaRPr lang="fr-FR" b="1" i="1" dirty="0"/>
          </a:p>
          <a:p>
            <a:pPr marL="800100" lvl="1" indent="-342900">
              <a:buFont typeface="+mj-lt"/>
              <a:buAutoNum type="alphaLcPeriod"/>
            </a:pPr>
            <a:r>
              <a:rPr lang="fr-FR" dirty="0"/>
              <a:t>The </a:t>
            </a:r>
            <a:r>
              <a:rPr lang="fr-FR" dirty="0" err="1"/>
              <a:t>most</a:t>
            </a:r>
            <a:r>
              <a:rPr lang="fr-FR" dirty="0"/>
              <a:t> relevant </a:t>
            </a:r>
            <a:r>
              <a:rPr lang="fr-FR" dirty="0" err="1"/>
              <a:t>Metrics</a:t>
            </a:r>
            <a:r>
              <a:rPr lang="fr-FR" dirty="0"/>
              <a:t>, i.e. </a:t>
            </a:r>
            <a:r>
              <a:rPr lang="fr-FR" dirty="0" err="1"/>
              <a:t>with</a:t>
            </a:r>
            <a:r>
              <a:rPr lang="fr-FR" dirty="0"/>
              <a:t> </a:t>
            </a:r>
            <a:r>
              <a:rPr lang="fr-FR" b="1" i="1" dirty="0" err="1"/>
              <a:t>meaningfull</a:t>
            </a:r>
            <a:r>
              <a:rPr lang="fr-FR" dirty="0"/>
              <a:t> </a:t>
            </a:r>
            <a:r>
              <a:rPr lang="fr-FR" dirty="0" err="1"/>
              <a:t>results</a:t>
            </a:r>
            <a:r>
              <a:rPr lang="fr-FR" dirty="0"/>
              <a:t> </a:t>
            </a:r>
          </a:p>
          <a:p>
            <a:pPr marL="400050">
              <a:buFont typeface="+mj-lt"/>
              <a:buAutoNum type="arabicPeriod"/>
            </a:pPr>
            <a:r>
              <a:rPr lang="fr-FR" dirty="0"/>
              <a:t>Once the « right » </a:t>
            </a:r>
            <a:r>
              <a:rPr lang="fr-FR" dirty="0" err="1"/>
              <a:t>approach</a:t>
            </a:r>
            <a:r>
              <a:rPr lang="fr-FR" dirty="0"/>
              <a:t> </a:t>
            </a:r>
            <a:r>
              <a:rPr lang="fr-FR" dirty="0" err="1"/>
              <a:t>is</a:t>
            </a:r>
            <a:r>
              <a:rPr lang="fr-FR" dirty="0"/>
              <a:t> </a:t>
            </a:r>
            <a:r>
              <a:rPr lang="fr-FR" dirty="0" err="1"/>
              <a:t>selected</a:t>
            </a:r>
            <a:r>
              <a:rPr lang="fr-FR" dirty="0"/>
              <a:t> : </a:t>
            </a:r>
            <a:r>
              <a:rPr lang="fr-FR" b="1" dirty="0"/>
              <a:t>how to </a:t>
            </a:r>
            <a:r>
              <a:rPr lang="fr-FR" b="1" dirty="0" err="1"/>
              <a:t>achieve</a:t>
            </a:r>
            <a:r>
              <a:rPr lang="fr-FR" b="1" dirty="0"/>
              <a:t> </a:t>
            </a:r>
            <a:r>
              <a:rPr lang="fr-FR" b="1" dirty="0" err="1"/>
              <a:t>Olist</a:t>
            </a:r>
            <a:r>
              <a:rPr lang="fr-FR" b="1" dirty="0"/>
              <a:t> business goals ?</a:t>
            </a:r>
          </a:p>
          <a:p>
            <a:pPr marL="857250" lvl="1" indent="-342900">
              <a:buFont typeface="+mj-lt"/>
              <a:buAutoNum type="alphaLcPeriod"/>
            </a:pPr>
            <a:r>
              <a:rPr lang="fr-FR" dirty="0" err="1"/>
              <a:t>Stability</a:t>
            </a:r>
            <a:endParaRPr lang="fr-FR" dirty="0"/>
          </a:p>
          <a:p>
            <a:pPr marL="857250" lvl="1" indent="-342900">
              <a:buFont typeface="+mj-lt"/>
              <a:buAutoNum type="alphaLcPeriod"/>
            </a:pPr>
            <a:r>
              <a:rPr lang="fr-FR" dirty="0" err="1"/>
              <a:t>Further</a:t>
            </a:r>
            <a:r>
              <a:rPr lang="fr-FR" dirty="0"/>
              <a:t> </a:t>
            </a:r>
            <a:r>
              <a:rPr lang="fr-FR" dirty="0" err="1"/>
              <a:t>proceedings</a:t>
            </a:r>
            <a:endParaRPr lang="fr-FR" dirty="0"/>
          </a:p>
        </p:txBody>
      </p:sp>
      <p:pic>
        <p:nvPicPr>
          <p:cNvPr id="4" name="Image 3">
            <a:extLst>
              <a:ext uri="{FF2B5EF4-FFF2-40B4-BE49-F238E27FC236}">
                <a16:creationId xmlns:a16="http://schemas.microsoft.com/office/drawing/2014/main" id="{E5EB5F30-CD7A-4A25-A9E8-4A0A7290D582}"/>
              </a:ext>
            </a:extLst>
          </p:cNvPr>
          <p:cNvPicPr>
            <a:picLocks noChangeAspect="1"/>
          </p:cNvPicPr>
          <p:nvPr/>
        </p:nvPicPr>
        <p:blipFill>
          <a:blip r:embed="rId2"/>
          <a:stretch>
            <a:fillRect/>
          </a:stretch>
        </p:blipFill>
        <p:spPr>
          <a:xfrm>
            <a:off x="195284" y="118714"/>
            <a:ext cx="1904823" cy="1428617"/>
          </a:xfrm>
          <a:prstGeom prst="rect">
            <a:avLst/>
          </a:prstGeom>
        </p:spPr>
      </p:pic>
      <p:sp>
        <p:nvSpPr>
          <p:cNvPr id="7" name="Rectangle 6">
            <a:extLst>
              <a:ext uri="{FF2B5EF4-FFF2-40B4-BE49-F238E27FC236}">
                <a16:creationId xmlns:a16="http://schemas.microsoft.com/office/drawing/2014/main" id="{ED4FF1DF-2B4C-4EF2-B58F-F322AA75B9FC}"/>
              </a:ext>
            </a:extLst>
          </p:cNvPr>
          <p:cNvSpPr/>
          <p:nvPr/>
        </p:nvSpPr>
        <p:spPr>
          <a:xfrm>
            <a:off x="7594114" y="4105325"/>
            <a:ext cx="4555045" cy="2752675"/>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i="1" dirty="0" err="1"/>
              <a:t>Any</a:t>
            </a:r>
            <a:r>
              <a:rPr lang="fr-FR" sz="1400" b="1" i="1" dirty="0"/>
              <a:t> </a:t>
            </a:r>
            <a:r>
              <a:rPr lang="fr-FR" sz="1400" b="1" i="1" dirty="0" err="1"/>
              <a:t>approach</a:t>
            </a:r>
            <a:r>
              <a:rPr lang="fr-FR" sz="1400" b="1" i="1" dirty="0"/>
              <a:t> </a:t>
            </a:r>
            <a:r>
              <a:rPr lang="fr-FR" sz="1400" b="1" i="1" dirty="0" err="1"/>
              <a:t>is</a:t>
            </a:r>
            <a:r>
              <a:rPr lang="fr-FR" sz="1400" b="1" i="1" dirty="0"/>
              <a:t> made of 3 </a:t>
            </a:r>
            <a:r>
              <a:rPr lang="fr-FR" sz="1400" b="1" i="1" dirty="0" err="1"/>
              <a:t>interacting</a:t>
            </a:r>
            <a:r>
              <a:rPr lang="fr-FR" sz="1400" b="1" i="1" dirty="0"/>
              <a:t> </a:t>
            </a:r>
            <a:r>
              <a:rPr lang="fr-FR" sz="1400" b="1" i="1" dirty="0" err="1"/>
              <a:t>steps</a:t>
            </a:r>
            <a:r>
              <a:rPr lang="fr-FR" sz="1400" b="1" i="1" dirty="0"/>
              <a:t>,</a:t>
            </a:r>
          </a:p>
          <a:p>
            <a:r>
              <a:rPr lang="fr-FR" sz="1400" b="1" i="1" dirty="0"/>
              <a:t> </a:t>
            </a:r>
            <a:r>
              <a:rPr lang="fr-FR" sz="1400" b="1" i="1" dirty="0" err="1"/>
              <a:t>with</a:t>
            </a:r>
            <a:r>
              <a:rPr lang="fr-FR" sz="1400" b="1" i="1" dirty="0"/>
              <a:t> a </a:t>
            </a:r>
            <a:r>
              <a:rPr lang="fr-FR" sz="1400" b="1" i="1" dirty="0" err="1"/>
              <a:t>resulting</a:t>
            </a:r>
            <a:r>
              <a:rPr lang="fr-FR" sz="1400" b="1" i="1" dirty="0"/>
              <a:t> « </a:t>
            </a:r>
            <a:r>
              <a:rPr lang="fr-FR" sz="1400" b="1" i="1" dirty="0" err="1"/>
              <a:t>Sensitivity</a:t>
            </a:r>
            <a:r>
              <a:rPr lang="fr-FR" sz="1400" b="1" i="1" dirty="0"/>
              <a:t> »</a:t>
            </a:r>
            <a:endParaRPr lang="fr-FR" sz="1400" dirty="0"/>
          </a:p>
          <a:p>
            <a:endParaRPr lang="fr-FR" sz="1400" dirty="0"/>
          </a:p>
          <a:p>
            <a:pPr algn="r"/>
            <a:r>
              <a:rPr lang="fr-FR" sz="1400" dirty="0" err="1"/>
              <a:t>Transform</a:t>
            </a:r>
            <a:r>
              <a:rPr lang="fr-FR" sz="1400" dirty="0"/>
              <a:t> inputs</a:t>
            </a:r>
          </a:p>
          <a:p>
            <a:pPr algn="r"/>
            <a:r>
              <a:rPr lang="fr-FR" sz="1400" dirty="0" err="1"/>
              <a:t>Reduce</a:t>
            </a:r>
            <a:r>
              <a:rPr lang="fr-FR" sz="1400" dirty="0"/>
              <a:t> dimension</a:t>
            </a:r>
          </a:p>
          <a:p>
            <a:r>
              <a:rPr lang="fr-FR" sz="1400" dirty="0" err="1"/>
              <a:t>Initialize</a:t>
            </a:r>
            <a:r>
              <a:rPr lang="fr-FR" sz="1400" dirty="0"/>
              <a:t> &amp;</a:t>
            </a:r>
          </a:p>
          <a:p>
            <a:r>
              <a:rPr lang="fr-FR" sz="1400" dirty="0"/>
              <a:t>« </a:t>
            </a:r>
            <a:r>
              <a:rPr lang="fr-FR" sz="1400" dirty="0" err="1"/>
              <a:t>feed</a:t>
            </a:r>
            <a:r>
              <a:rPr lang="fr-FR" sz="1400" dirty="0"/>
              <a:t> » </a:t>
            </a:r>
          </a:p>
          <a:p>
            <a:r>
              <a:rPr lang="fr-FR" sz="1400" dirty="0"/>
              <a:t>clusters</a:t>
            </a:r>
          </a:p>
          <a:p>
            <a:pPr algn="r"/>
            <a:r>
              <a:rPr lang="fr-FR" sz="1400" dirty="0" err="1"/>
              <a:t>Find</a:t>
            </a:r>
            <a:r>
              <a:rPr lang="fr-FR" sz="1400" dirty="0"/>
              <a:t> the </a:t>
            </a:r>
          </a:p>
          <a:p>
            <a:pPr algn="r"/>
            <a:r>
              <a:rPr lang="fr-FR" sz="1400" dirty="0"/>
              <a:t>optimal solution</a:t>
            </a:r>
          </a:p>
          <a:p>
            <a:endParaRPr lang="fr-FR" sz="1400" dirty="0"/>
          </a:p>
        </p:txBody>
      </p:sp>
      <p:pic>
        <p:nvPicPr>
          <p:cNvPr id="9" name="Image 8">
            <a:extLst>
              <a:ext uri="{FF2B5EF4-FFF2-40B4-BE49-F238E27FC236}">
                <a16:creationId xmlns:a16="http://schemas.microsoft.com/office/drawing/2014/main" id="{567C75A7-C5F3-46AD-862A-28ABF594AF71}"/>
              </a:ext>
            </a:extLst>
          </p:cNvPr>
          <p:cNvPicPr>
            <a:picLocks noChangeAspect="1"/>
          </p:cNvPicPr>
          <p:nvPr/>
        </p:nvPicPr>
        <p:blipFill>
          <a:blip r:embed="rId3"/>
          <a:stretch>
            <a:fillRect/>
          </a:stretch>
        </p:blipFill>
        <p:spPr>
          <a:xfrm>
            <a:off x="8156547" y="4833327"/>
            <a:ext cx="2880988" cy="1649018"/>
          </a:xfrm>
          <a:prstGeom prst="rect">
            <a:avLst/>
          </a:prstGeom>
        </p:spPr>
      </p:pic>
    </p:spTree>
    <p:extLst>
      <p:ext uri="{BB962C8B-B14F-4D97-AF65-F5344CB8AC3E}">
        <p14:creationId xmlns:p14="http://schemas.microsoft.com/office/powerpoint/2010/main" val="533002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68F766F-B55E-4789-9673-29C794A81336}"/>
              </a:ext>
            </a:extLst>
          </p:cNvPr>
          <p:cNvSpPr/>
          <p:nvPr/>
        </p:nvSpPr>
        <p:spPr>
          <a:xfrm>
            <a:off x="221024" y="1772920"/>
            <a:ext cx="7203110" cy="338238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fr-FR" sz="1400" dirty="0"/>
          </a:p>
          <a:p>
            <a:endParaRPr lang="fr-FR" sz="1400" dirty="0"/>
          </a:p>
          <a:p>
            <a:endParaRPr lang="fr-FR" sz="1400" dirty="0"/>
          </a:p>
          <a:p>
            <a:endParaRPr lang="fr-FR" sz="1400" dirty="0"/>
          </a:p>
          <a:p>
            <a:endParaRPr lang="fr-FR" sz="1400" dirty="0"/>
          </a:p>
          <a:p>
            <a:endParaRPr lang="fr-FR" sz="1400" dirty="0"/>
          </a:p>
          <a:p>
            <a:endParaRPr lang="fr-FR" sz="1400" dirty="0"/>
          </a:p>
          <a:p>
            <a:pPr algn="ctr"/>
            <a:endParaRPr lang="fr-FR" sz="1400" dirty="0"/>
          </a:p>
          <a:p>
            <a:pPr algn="ctr"/>
            <a:endParaRPr lang="fr-FR" sz="1400" dirty="0"/>
          </a:p>
          <a:p>
            <a:pPr algn="ctr"/>
            <a:endParaRPr lang="fr-FR" sz="1400" dirty="0"/>
          </a:p>
          <a:p>
            <a:pPr algn="ctr"/>
            <a:endParaRPr lang="fr-FR" sz="1400" dirty="0"/>
          </a:p>
          <a:p>
            <a:r>
              <a:rPr lang="en-US" sz="1400" dirty="0"/>
              <a:t>						</a:t>
            </a:r>
          </a:p>
        </p:txBody>
      </p:sp>
      <p:sp>
        <p:nvSpPr>
          <p:cNvPr id="2" name="Titre 1">
            <a:extLst>
              <a:ext uri="{FF2B5EF4-FFF2-40B4-BE49-F238E27FC236}">
                <a16:creationId xmlns:a16="http://schemas.microsoft.com/office/drawing/2014/main" id="{642F54FE-4B8B-4198-901E-86D4B4C0ED06}"/>
              </a:ext>
            </a:extLst>
          </p:cNvPr>
          <p:cNvSpPr>
            <a:spLocks noGrp="1"/>
          </p:cNvSpPr>
          <p:nvPr>
            <p:ph type="title"/>
          </p:nvPr>
        </p:nvSpPr>
        <p:spPr>
          <a:xfrm>
            <a:off x="1973428" y="370062"/>
            <a:ext cx="8245144" cy="970450"/>
          </a:xfrm>
        </p:spPr>
        <p:txBody>
          <a:bodyPr/>
          <a:lstStyle/>
          <a:p>
            <a:r>
              <a:rPr lang="fr-FR" dirty="0"/>
              <a:t>2.a. Inputs : select the </a:t>
            </a:r>
            <a:r>
              <a:rPr lang="fr-FR" dirty="0" err="1"/>
              <a:t>most</a:t>
            </a:r>
            <a:r>
              <a:rPr lang="fr-FR" dirty="0"/>
              <a:t> </a:t>
            </a:r>
            <a:r>
              <a:rPr lang="fr-FR" dirty="0" err="1"/>
              <a:t>usefull</a:t>
            </a:r>
            <a:r>
              <a:rPr lang="fr-FR" dirty="0"/>
              <a:t> </a:t>
            </a:r>
            <a:r>
              <a:rPr lang="fr-FR" dirty="0" err="1"/>
              <a:t>features</a:t>
            </a:r>
            <a:endParaRPr lang="en-US" dirty="0"/>
          </a:p>
        </p:txBody>
      </p:sp>
      <p:sp>
        <p:nvSpPr>
          <p:cNvPr id="4" name="Espace réservé du contenu 2">
            <a:extLst>
              <a:ext uri="{FF2B5EF4-FFF2-40B4-BE49-F238E27FC236}">
                <a16:creationId xmlns:a16="http://schemas.microsoft.com/office/drawing/2014/main" id="{F4169435-64E4-4CF4-BB10-01E286263E83}"/>
              </a:ext>
            </a:extLst>
          </p:cNvPr>
          <p:cNvSpPr txBox="1">
            <a:spLocks/>
          </p:cNvSpPr>
          <p:nvPr/>
        </p:nvSpPr>
        <p:spPr>
          <a:xfrm>
            <a:off x="7528351" y="1778408"/>
            <a:ext cx="4992582" cy="1191285"/>
          </a:xfrm>
          <a:prstGeom prst="rect">
            <a:avLst/>
          </a:prstGeom>
          <a:effectLst>
            <a:outerShdw blurRad="50800" dir="14400000">
              <a:srgbClr val="000000">
                <a:alpha val="40000"/>
              </a:srgbClr>
            </a:outerShdw>
          </a:effectLst>
        </p:spPr>
        <p:txBody>
          <a:bodyPr vert="horz" lIns="91440" tIns="45720" rIns="91440" bIns="45720" rtlCol="0" anchor="ctr">
            <a:normAutofit lnSpcReduction="10000"/>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r>
              <a:rPr lang="fr-FR" sz="1200" dirty="0" err="1"/>
              <a:t>Despite</a:t>
            </a:r>
            <a:r>
              <a:rPr lang="fr-FR" sz="1200" dirty="0"/>
              <a:t> transformer </a:t>
            </a:r>
            <a:r>
              <a:rPr lang="fr-FR" sz="1200" dirty="0" err="1"/>
              <a:t>that</a:t>
            </a:r>
            <a:r>
              <a:rPr lang="fr-FR" sz="1200" dirty="0"/>
              <a:t> enables to deal </a:t>
            </a:r>
            <a:r>
              <a:rPr lang="fr-FR" sz="1200" dirty="0" err="1"/>
              <a:t>equaly</a:t>
            </a:r>
            <a:r>
              <a:rPr lang="fr-FR" sz="1200" dirty="0"/>
              <a:t> </a:t>
            </a:r>
            <a:r>
              <a:rPr lang="fr-FR" sz="1200" dirty="0" err="1"/>
              <a:t>with</a:t>
            </a:r>
            <a:r>
              <a:rPr lang="fr-FR" sz="1200" dirty="0"/>
              <a:t> </a:t>
            </a:r>
            <a:r>
              <a:rPr lang="fr-FR" sz="1200" dirty="0" err="1"/>
              <a:t>any</a:t>
            </a:r>
            <a:r>
              <a:rPr lang="fr-FR" sz="1200" dirty="0"/>
              <a:t> </a:t>
            </a:r>
            <a:r>
              <a:rPr lang="fr-FR" sz="1200" dirty="0" err="1"/>
              <a:t>feature</a:t>
            </a:r>
            <a:r>
              <a:rPr lang="fr-FR" sz="1200" dirty="0"/>
              <a:t> types</a:t>
            </a:r>
          </a:p>
          <a:p>
            <a:pPr marL="0" indent="0">
              <a:buNone/>
            </a:pPr>
            <a:r>
              <a:rPr lang="fr-FR" sz="1200" dirty="0" err="1"/>
              <a:t>With</a:t>
            </a:r>
            <a:r>
              <a:rPr lang="fr-FR" sz="1200" dirty="0"/>
              <a:t> </a:t>
            </a:r>
            <a:r>
              <a:rPr lang="fr-FR" sz="1200" dirty="0" err="1"/>
              <a:t>reducer</a:t>
            </a:r>
            <a:r>
              <a:rPr lang="fr-FR" sz="1200" dirty="0"/>
              <a:t> </a:t>
            </a:r>
            <a:r>
              <a:rPr lang="fr-FR" sz="1200" dirty="0" err="1"/>
              <a:t>PCA’s</a:t>
            </a:r>
            <a:r>
              <a:rPr lang="fr-FR" sz="1200" dirty="0"/>
              <a:t> cumulative </a:t>
            </a:r>
            <a:r>
              <a:rPr lang="fr-FR" sz="1200" dirty="0" err="1"/>
              <a:t>explained</a:t>
            </a:r>
            <a:r>
              <a:rPr lang="fr-FR" sz="1200" dirty="0"/>
              <a:t> variance </a:t>
            </a:r>
            <a:r>
              <a:rPr lang="fr-FR" sz="1200" dirty="0" err="1"/>
              <a:t>showing</a:t>
            </a:r>
            <a:r>
              <a:rPr lang="fr-FR" sz="1200" dirty="0"/>
              <a:t> an </a:t>
            </a:r>
            <a:r>
              <a:rPr lang="fr-FR" sz="1200" dirty="0" err="1"/>
              <a:t>unbiased</a:t>
            </a:r>
            <a:r>
              <a:rPr lang="fr-FR" sz="1200" dirty="0"/>
              <a:t> profile, </a:t>
            </a:r>
          </a:p>
          <a:p>
            <a:pPr marL="0" indent="0">
              <a:buNone/>
            </a:pPr>
            <a:r>
              <a:rPr lang="fr-FR" sz="1200" dirty="0" err="1"/>
              <a:t>Resulting</a:t>
            </a:r>
            <a:r>
              <a:rPr lang="fr-FR" sz="1200" dirty="0"/>
              <a:t> projections </a:t>
            </a:r>
            <a:r>
              <a:rPr lang="fr-FR" sz="1200" dirty="0" err="1"/>
              <a:t>remains</a:t>
            </a:r>
            <a:r>
              <a:rPr lang="fr-FR" sz="1200" dirty="0"/>
              <a:t> </a:t>
            </a:r>
            <a:r>
              <a:rPr lang="fr-FR" sz="1200" dirty="0" err="1"/>
              <a:t>highly</a:t>
            </a:r>
            <a:r>
              <a:rPr lang="fr-FR" sz="1200" dirty="0"/>
              <a:t> </a:t>
            </a:r>
            <a:r>
              <a:rPr lang="fr-FR" sz="1200" dirty="0" err="1"/>
              <a:t>affected</a:t>
            </a:r>
            <a:r>
              <a:rPr lang="fr-FR" sz="1200" dirty="0"/>
              <a:t> by </a:t>
            </a:r>
            <a:r>
              <a:rPr lang="fr-FR" sz="1200" dirty="0" err="1"/>
              <a:t>discrete</a:t>
            </a:r>
            <a:r>
              <a:rPr lang="fr-FR" sz="1200" dirty="0"/>
              <a:t> </a:t>
            </a:r>
            <a:r>
              <a:rPr lang="fr-FR" sz="1200" dirty="0" err="1"/>
              <a:t>features</a:t>
            </a:r>
            <a:endParaRPr lang="fr-FR" sz="1200" dirty="0"/>
          </a:p>
        </p:txBody>
      </p:sp>
      <p:pic>
        <p:nvPicPr>
          <p:cNvPr id="10" name="Image 9">
            <a:extLst>
              <a:ext uri="{FF2B5EF4-FFF2-40B4-BE49-F238E27FC236}">
                <a16:creationId xmlns:a16="http://schemas.microsoft.com/office/drawing/2014/main" id="{9C74BB5D-F3A3-4682-BD41-79A430013E4C}"/>
              </a:ext>
            </a:extLst>
          </p:cNvPr>
          <p:cNvPicPr>
            <a:picLocks noChangeAspect="1"/>
          </p:cNvPicPr>
          <p:nvPr/>
        </p:nvPicPr>
        <p:blipFill>
          <a:blip r:embed="rId3"/>
          <a:stretch>
            <a:fillRect/>
          </a:stretch>
        </p:blipFill>
        <p:spPr>
          <a:xfrm>
            <a:off x="-590830" y="0"/>
            <a:ext cx="2880988" cy="1649018"/>
          </a:xfrm>
          <a:prstGeom prst="rect">
            <a:avLst/>
          </a:prstGeom>
        </p:spPr>
      </p:pic>
      <p:pic>
        <p:nvPicPr>
          <p:cNvPr id="8" name="Image 7">
            <a:extLst>
              <a:ext uri="{FF2B5EF4-FFF2-40B4-BE49-F238E27FC236}">
                <a16:creationId xmlns:a16="http://schemas.microsoft.com/office/drawing/2014/main" id="{D2FA1EF6-6854-4E1F-BA7F-D1A14A75AD56}"/>
              </a:ext>
            </a:extLst>
          </p:cNvPr>
          <p:cNvPicPr>
            <a:picLocks noChangeAspect="1"/>
          </p:cNvPicPr>
          <p:nvPr/>
        </p:nvPicPr>
        <p:blipFill>
          <a:blip r:embed="rId4"/>
          <a:stretch>
            <a:fillRect/>
          </a:stretch>
        </p:blipFill>
        <p:spPr>
          <a:xfrm>
            <a:off x="307690" y="3750076"/>
            <a:ext cx="1579492" cy="1194020"/>
          </a:xfrm>
          <a:prstGeom prst="rect">
            <a:avLst/>
          </a:prstGeom>
        </p:spPr>
      </p:pic>
      <p:pic>
        <p:nvPicPr>
          <p:cNvPr id="11" name="Image 10">
            <a:extLst>
              <a:ext uri="{FF2B5EF4-FFF2-40B4-BE49-F238E27FC236}">
                <a16:creationId xmlns:a16="http://schemas.microsoft.com/office/drawing/2014/main" id="{80E41332-78DF-43A8-AC71-6679A330BA00}"/>
              </a:ext>
            </a:extLst>
          </p:cNvPr>
          <p:cNvPicPr>
            <a:picLocks noChangeAspect="1"/>
          </p:cNvPicPr>
          <p:nvPr/>
        </p:nvPicPr>
        <p:blipFill>
          <a:blip r:embed="rId5"/>
          <a:stretch>
            <a:fillRect/>
          </a:stretch>
        </p:blipFill>
        <p:spPr>
          <a:xfrm>
            <a:off x="1973848" y="3750075"/>
            <a:ext cx="1568886" cy="1194019"/>
          </a:xfrm>
          <a:prstGeom prst="rect">
            <a:avLst/>
          </a:prstGeom>
        </p:spPr>
      </p:pic>
      <p:pic>
        <p:nvPicPr>
          <p:cNvPr id="12" name="Image 11">
            <a:extLst>
              <a:ext uri="{FF2B5EF4-FFF2-40B4-BE49-F238E27FC236}">
                <a16:creationId xmlns:a16="http://schemas.microsoft.com/office/drawing/2014/main" id="{0E40B9E3-BBC3-424F-858A-C86EA582E1EF}"/>
              </a:ext>
            </a:extLst>
          </p:cNvPr>
          <p:cNvPicPr>
            <a:picLocks noChangeAspect="1"/>
          </p:cNvPicPr>
          <p:nvPr/>
        </p:nvPicPr>
        <p:blipFill>
          <a:blip r:embed="rId6"/>
          <a:stretch>
            <a:fillRect/>
          </a:stretch>
        </p:blipFill>
        <p:spPr>
          <a:xfrm>
            <a:off x="3636606" y="3750075"/>
            <a:ext cx="1618769" cy="1194019"/>
          </a:xfrm>
          <a:prstGeom prst="rect">
            <a:avLst/>
          </a:prstGeom>
        </p:spPr>
      </p:pic>
      <p:pic>
        <p:nvPicPr>
          <p:cNvPr id="13" name="Image 12">
            <a:extLst>
              <a:ext uri="{FF2B5EF4-FFF2-40B4-BE49-F238E27FC236}">
                <a16:creationId xmlns:a16="http://schemas.microsoft.com/office/drawing/2014/main" id="{DD56FF96-4EE8-4530-8130-53BFA327256B}"/>
              </a:ext>
            </a:extLst>
          </p:cNvPr>
          <p:cNvPicPr>
            <a:picLocks noChangeAspect="1"/>
          </p:cNvPicPr>
          <p:nvPr/>
        </p:nvPicPr>
        <p:blipFill>
          <a:blip r:embed="rId7"/>
          <a:stretch>
            <a:fillRect/>
          </a:stretch>
        </p:blipFill>
        <p:spPr>
          <a:xfrm>
            <a:off x="5542716" y="3750076"/>
            <a:ext cx="1656525" cy="1194019"/>
          </a:xfrm>
          <a:prstGeom prst="rect">
            <a:avLst/>
          </a:prstGeom>
        </p:spPr>
      </p:pic>
      <p:sp>
        <p:nvSpPr>
          <p:cNvPr id="16" name="Rectangle 15">
            <a:extLst>
              <a:ext uri="{FF2B5EF4-FFF2-40B4-BE49-F238E27FC236}">
                <a16:creationId xmlns:a16="http://schemas.microsoft.com/office/drawing/2014/main" id="{4BDF02F0-AB78-46DC-AC8F-DF104D04CFA9}"/>
              </a:ext>
            </a:extLst>
          </p:cNvPr>
          <p:cNvSpPr/>
          <p:nvPr/>
        </p:nvSpPr>
        <p:spPr>
          <a:xfrm>
            <a:off x="1490174" y="6144378"/>
            <a:ext cx="8738584" cy="665207"/>
          </a:xfrm>
          <a:prstGeom prst="rect">
            <a:avLst/>
          </a:prstGeom>
          <a:solidFill>
            <a:schemeClr val="bg2">
              <a:lumMod val="75000"/>
              <a:lumOff val="25000"/>
            </a:schemeClr>
          </a:solidFill>
          <a:ln>
            <a:no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err="1"/>
              <a:t>We</a:t>
            </a:r>
            <a:r>
              <a:rPr lang="fr-FR" sz="1600" dirty="0"/>
              <a:t> assume </a:t>
            </a:r>
            <a:r>
              <a:rPr lang="fr-FR" sz="1600" dirty="0" err="1"/>
              <a:t>covering</a:t>
            </a:r>
            <a:r>
              <a:rPr lang="fr-FR" sz="1600" dirty="0"/>
              <a:t> a mixed of </a:t>
            </a:r>
            <a:r>
              <a:rPr lang="fr-FR" sz="1600" dirty="0" err="1"/>
              <a:t>numerical</a:t>
            </a:r>
            <a:r>
              <a:rPr lang="fr-FR" sz="1600" dirty="0"/>
              <a:t>, </a:t>
            </a:r>
            <a:r>
              <a:rPr lang="fr-FR" sz="1600" dirty="0" err="1"/>
              <a:t>categorical</a:t>
            </a:r>
            <a:r>
              <a:rPr lang="fr-FR" sz="1600" dirty="0"/>
              <a:t> and </a:t>
            </a:r>
            <a:r>
              <a:rPr lang="fr-FR" sz="1600" dirty="0" err="1"/>
              <a:t>even</a:t>
            </a:r>
            <a:r>
              <a:rPr lang="fr-FR" sz="1600" dirty="0"/>
              <a:t> ordinal </a:t>
            </a:r>
            <a:r>
              <a:rPr lang="fr-FR" sz="1600" dirty="0" err="1"/>
              <a:t>features</a:t>
            </a:r>
            <a:endParaRPr lang="en-US" sz="1600" dirty="0"/>
          </a:p>
        </p:txBody>
      </p:sp>
      <p:sp>
        <p:nvSpPr>
          <p:cNvPr id="23" name="ZoneTexte 22">
            <a:extLst>
              <a:ext uri="{FF2B5EF4-FFF2-40B4-BE49-F238E27FC236}">
                <a16:creationId xmlns:a16="http://schemas.microsoft.com/office/drawing/2014/main" id="{EA1F759E-A35D-487E-931B-FF365EEFF944}"/>
              </a:ext>
            </a:extLst>
          </p:cNvPr>
          <p:cNvSpPr txBox="1"/>
          <p:nvPr/>
        </p:nvSpPr>
        <p:spPr>
          <a:xfrm>
            <a:off x="307690" y="2258620"/>
            <a:ext cx="1170513" cy="253916"/>
          </a:xfrm>
          <a:prstGeom prst="rect">
            <a:avLst/>
          </a:prstGeom>
          <a:noFill/>
        </p:spPr>
        <p:txBody>
          <a:bodyPr wrap="none" rtlCol="0">
            <a:spAutoFit/>
          </a:bodyPr>
          <a:lstStyle/>
          <a:p>
            <a:r>
              <a:rPr lang="fr-FR" sz="1050" dirty="0" err="1"/>
              <a:t>Only</a:t>
            </a:r>
            <a:r>
              <a:rPr lang="fr-FR" sz="1050" dirty="0"/>
              <a:t> </a:t>
            </a:r>
            <a:r>
              <a:rPr lang="fr-FR" sz="1050" dirty="0" err="1"/>
              <a:t>numerical</a:t>
            </a:r>
            <a:endParaRPr lang="en-US" sz="1050" dirty="0"/>
          </a:p>
        </p:txBody>
      </p:sp>
      <p:sp>
        <p:nvSpPr>
          <p:cNvPr id="24" name="ZoneTexte 23">
            <a:extLst>
              <a:ext uri="{FF2B5EF4-FFF2-40B4-BE49-F238E27FC236}">
                <a16:creationId xmlns:a16="http://schemas.microsoft.com/office/drawing/2014/main" id="{C5E3127A-D8A8-48EF-A166-16F067356B03}"/>
              </a:ext>
            </a:extLst>
          </p:cNvPr>
          <p:cNvSpPr txBox="1"/>
          <p:nvPr/>
        </p:nvSpPr>
        <p:spPr>
          <a:xfrm>
            <a:off x="2037786" y="2258620"/>
            <a:ext cx="1282723" cy="253916"/>
          </a:xfrm>
          <a:prstGeom prst="rect">
            <a:avLst/>
          </a:prstGeom>
          <a:noFill/>
        </p:spPr>
        <p:txBody>
          <a:bodyPr wrap="none" rtlCol="0">
            <a:spAutoFit/>
          </a:bodyPr>
          <a:lstStyle/>
          <a:p>
            <a:r>
              <a:rPr lang="fr-FR" sz="1050" dirty="0" err="1"/>
              <a:t>Only</a:t>
            </a:r>
            <a:r>
              <a:rPr lang="fr-FR" sz="1050" dirty="0"/>
              <a:t> </a:t>
            </a:r>
            <a:r>
              <a:rPr lang="fr-FR" sz="1050" dirty="0" err="1"/>
              <a:t>categorical</a:t>
            </a:r>
            <a:endParaRPr lang="en-US" sz="1050" dirty="0"/>
          </a:p>
        </p:txBody>
      </p:sp>
      <p:sp>
        <p:nvSpPr>
          <p:cNvPr id="26" name="ZoneTexte 25">
            <a:extLst>
              <a:ext uri="{FF2B5EF4-FFF2-40B4-BE49-F238E27FC236}">
                <a16:creationId xmlns:a16="http://schemas.microsoft.com/office/drawing/2014/main" id="{982127EE-A405-4AD3-BA49-1CC498B21144}"/>
              </a:ext>
            </a:extLst>
          </p:cNvPr>
          <p:cNvSpPr txBox="1"/>
          <p:nvPr/>
        </p:nvSpPr>
        <p:spPr>
          <a:xfrm>
            <a:off x="3652128" y="2258619"/>
            <a:ext cx="437940" cy="253916"/>
          </a:xfrm>
          <a:prstGeom prst="rect">
            <a:avLst/>
          </a:prstGeom>
          <a:noFill/>
        </p:spPr>
        <p:txBody>
          <a:bodyPr wrap="none" rtlCol="0">
            <a:spAutoFit/>
          </a:bodyPr>
          <a:lstStyle/>
          <a:p>
            <a:r>
              <a:rPr lang="fr-FR" sz="1050" dirty="0" err="1"/>
              <a:t>Any</a:t>
            </a:r>
            <a:endParaRPr lang="en-US" sz="1050" dirty="0"/>
          </a:p>
        </p:txBody>
      </p:sp>
      <p:sp>
        <p:nvSpPr>
          <p:cNvPr id="27" name="ZoneTexte 26">
            <a:extLst>
              <a:ext uri="{FF2B5EF4-FFF2-40B4-BE49-F238E27FC236}">
                <a16:creationId xmlns:a16="http://schemas.microsoft.com/office/drawing/2014/main" id="{67F66EA0-4A53-4968-B65C-DE7E2356E0F2}"/>
              </a:ext>
            </a:extLst>
          </p:cNvPr>
          <p:cNvSpPr txBox="1"/>
          <p:nvPr/>
        </p:nvSpPr>
        <p:spPr>
          <a:xfrm>
            <a:off x="5628178" y="2258619"/>
            <a:ext cx="792205" cy="253916"/>
          </a:xfrm>
          <a:prstGeom prst="rect">
            <a:avLst/>
          </a:prstGeom>
          <a:noFill/>
        </p:spPr>
        <p:txBody>
          <a:bodyPr wrap="none" rtlCol="0">
            <a:spAutoFit/>
          </a:bodyPr>
          <a:lstStyle/>
          <a:p>
            <a:r>
              <a:rPr lang="fr-FR" sz="1050" dirty="0"/>
              <a:t>Use Case</a:t>
            </a:r>
            <a:endParaRPr lang="en-US" sz="1050" dirty="0"/>
          </a:p>
        </p:txBody>
      </p:sp>
      <p:sp>
        <p:nvSpPr>
          <p:cNvPr id="31" name="ZoneTexte 30">
            <a:extLst>
              <a:ext uri="{FF2B5EF4-FFF2-40B4-BE49-F238E27FC236}">
                <a16:creationId xmlns:a16="http://schemas.microsoft.com/office/drawing/2014/main" id="{E868ACF6-13AF-4FE6-9B46-C9D529B429A6}"/>
              </a:ext>
            </a:extLst>
          </p:cNvPr>
          <p:cNvSpPr txBox="1"/>
          <p:nvPr/>
        </p:nvSpPr>
        <p:spPr>
          <a:xfrm>
            <a:off x="7424134" y="4347084"/>
            <a:ext cx="6419850" cy="1384995"/>
          </a:xfrm>
          <a:prstGeom prst="rect">
            <a:avLst/>
          </a:prstGeom>
          <a:noFill/>
        </p:spPr>
        <p:txBody>
          <a:bodyPr wrap="square">
            <a:spAutoFit/>
          </a:bodyPr>
          <a:lstStyle/>
          <a:p>
            <a:r>
              <a:rPr lang="en-US" sz="1400" dirty="0"/>
              <a:t>Same issue with :</a:t>
            </a:r>
          </a:p>
          <a:p>
            <a:pPr marL="3028950" lvl="6" indent="-285750">
              <a:buFontTx/>
              <a:buChar char="-"/>
            </a:pPr>
            <a:r>
              <a:rPr lang="en-US" sz="1400" dirty="0"/>
              <a:t>distance computation,</a:t>
            </a:r>
          </a:p>
          <a:p>
            <a:pPr marL="3028950" lvl="6" indent="-285750">
              <a:buFontTx/>
              <a:buChar char="-"/>
            </a:pPr>
            <a:r>
              <a:rPr lang="en-US" sz="1400" dirty="0"/>
              <a:t>or metrics used to assess results</a:t>
            </a:r>
          </a:p>
          <a:p>
            <a:r>
              <a:rPr lang="en-US" sz="1400" dirty="0"/>
              <a:t>						ex. Silhouette Score decrease while 									increasing the number of Principal Component</a:t>
            </a:r>
            <a:endParaRPr lang="en-US" dirty="0"/>
          </a:p>
        </p:txBody>
      </p:sp>
      <p:pic>
        <p:nvPicPr>
          <p:cNvPr id="32" name="Image 31">
            <a:extLst>
              <a:ext uri="{FF2B5EF4-FFF2-40B4-BE49-F238E27FC236}">
                <a16:creationId xmlns:a16="http://schemas.microsoft.com/office/drawing/2014/main" id="{307E8782-93B8-42A3-9F1D-E5369F7EE1F1}"/>
              </a:ext>
            </a:extLst>
          </p:cNvPr>
          <p:cNvPicPr>
            <a:picLocks noChangeAspect="1"/>
          </p:cNvPicPr>
          <p:nvPr/>
        </p:nvPicPr>
        <p:blipFill>
          <a:blip r:embed="rId8"/>
          <a:stretch>
            <a:fillRect/>
          </a:stretch>
        </p:blipFill>
        <p:spPr>
          <a:xfrm>
            <a:off x="3636606" y="2580935"/>
            <a:ext cx="1618769" cy="1124722"/>
          </a:xfrm>
          <a:prstGeom prst="rect">
            <a:avLst/>
          </a:prstGeom>
        </p:spPr>
      </p:pic>
      <p:pic>
        <p:nvPicPr>
          <p:cNvPr id="33" name="Image 32">
            <a:extLst>
              <a:ext uri="{FF2B5EF4-FFF2-40B4-BE49-F238E27FC236}">
                <a16:creationId xmlns:a16="http://schemas.microsoft.com/office/drawing/2014/main" id="{D1E6D318-84EB-426F-B53E-2338D70886A4}"/>
              </a:ext>
            </a:extLst>
          </p:cNvPr>
          <p:cNvPicPr>
            <a:picLocks noChangeAspect="1"/>
          </p:cNvPicPr>
          <p:nvPr/>
        </p:nvPicPr>
        <p:blipFill>
          <a:blip r:embed="rId9"/>
          <a:stretch>
            <a:fillRect/>
          </a:stretch>
        </p:blipFill>
        <p:spPr>
          <a:xfrm>
            <a:off x="307689" y="2580936"/>
            <a:ext cx="1579491" cy="1124722"/>
          </a:xfrm>
          <a:prstGeom prst="rect">
            <a:avLst/>
          </a:prstGeom>
        </p:spPr>
      </p:pic>
      <p:pic>
        <p:nvPicPr>
          <p:cNvPr id="34" name="Image 33">
            <a:extLst>
              <a:ext uri="{FF2B5EF4-FFF2-40B4-BE49-F238E27FC236}">
                <a16:creationId xmlns:a16="http://schemas.microsoft.com/office/drawing/2014/main" id="{C4F47B11-23DC-4E89-89D2-D8D27CE5F656}"/>
              </a:ext>
            </a:extLst>
          </p:cNvPr>
          <p:cNvPicPr>
            <a:picLocks noChangeAspect="1"/>
          </p:cNvPicPr>
          <p:nvPr/>
        </p:nvPicPr>
        <p:blipFill>
          <a:blip r:embed="rId10"/>
          <a:stretch>
            <a:fillRect/>
          </a:stretch>
        </p:blipFill>
        <p:spPr>
          <a:xfrm>
            <a:off x="1973845" y="2580936"/>
            <a:ext cx="1568886" cy="1117461"/>
          </a:xfrm>
          <a:prstGeom prst="rect">
            <a:avLst/>
          </a:prstGeom>
        </p:spPr>
      </p:pic>
      <p:pic>
        <p:nvPicPr>
          <p:cNvPr id="35" name="Image 34">
            <a:extLst>
              <a:ext uri="{FF2B5EF4-FFF2-40B4-BE49-F238E27FC236}">
                <a16:creationId xmlns:a16="http://schemas.microsoft.com/office/drawing/2014/main" id="{C10EF896-21A0-4AE5-BD21-7F86462514A2}"/>
              </a:ext>
            </a:extLst>
          </p:cNvPr>
          <p:cNvPicPr>
            <a:picLocks noChangeAspect="1"/>
          </p:cNvPicPr>
          <p:nvPr/>
        </p:nvPicPr>
        <p:blipFill>
          <a:blip r:embed="rId11"/>
          <a:stretch>
            <a:fillRect/>
          </a:stretch>
        </p:blipFill>
        <p:spPr>
          <a:xfrm>
            <a:off x="5542716" y="2573675"/>
            <a:ext cx="1656525" cy="1124722"/>
          </a:xfrm>
          <a:prstGeom prst="rect">
            <a:avLst/>
          </a:prstGeom>
        </p:spPr>
      </p:pic>
    </p:spTree>
    <p:extLst>
      <p:ext uri="{BB962C8B-B14F-4D97-AF65-F5344CB8AC3E}">
        <p14:creationId xmlns:p14="http://schemas.microsoft.com/office/powerpoint/2010/main" val="2064655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is">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ACECE1E4-636E-48DB-87ED-4A76DC93378F}"/>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31165</TotalTime>
  <Words>3839</Words>
  <Application>Microsoft Office PowerPoint</Application>
  <PresentationFormat>Grand écran</PresentationFormat>
  <Paragraphs>432</Paragraphs>
  <Slides>26</Slides>
  <Notes>3</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26</vt:i4>
      </vt:variant>
    </vt:vector>
  </HeadingPairs>
  <TitlesOfParts>
    <vt:vector size="34" baseType="lpstr">
      <vt:lpstr>Arial</vt:lpstr>
      <vt:lpstr>Arial Narrow</vt:lpstr>
      <vt:lpstr>Calibri</vt:lpstr>
      <vt:lpstr>Century Gothic</vt:lpstr>
      <vt:lpstr>Helvetica Neue</vt:lpstr>
      <vt:lpstr>Wingdings</vt:lpstr>
      <vt:lpstr>Wingdings 2</vt:lpstr>
      <vt:lpstr>Concis</vt:lpstr>
      <vt:lpstr>Olist Marketplace: Customer Segmentation    We rely on Olist datasets shared through Kaggle*,  To improve marketing team’s customer understanding,  Through a usable segmentation,  Identifying a right update interval </vt:lpstr>
      <vt:lpstr>Data Science : your best Support</vt:lpstr>
      <vt:lpstr>1.a. Merge a Customer-Centric  Dataset</vt:lpstr>
      <vt:lpstr>1.b. Engineer Customer-Centric Features</vt:lpstr>
      <vt:lpstr>1.b. Overview :  the unlimited Feature Engineering field</vt:lpstr>
      <vt:lpstr>1.c. Refine your Goals,  Find the Right Target</vt:lpstr>
      <vt:lpstr>Use Case :  building a « Right » communication campaign</vt:lpstr>
      <vt:lpstr>Data Science : your best Support</vt:lpstr>
      <vt:lpstr>2.a. Inputs : select the most usefull features</vt:lpstr>
      <vt:lpstr>Starter : K-Modes</vt:lpstr>
      <vt:lpstr>Présentation PowerPoint</vt:lpstr>
      <vt:lpstr>K-Mode</vt:lpstr>
      <vt:lpstr>Présentation PowerPoint</vt:lpstr>
      <vt:lpstr>Funnel : issue synthesis &amp; strategy</vt:lpstr>
      <vt:lpstr>(Fast) Forward Selector</vt:lpstr>
      <vt:lpstr>Présentation PowerPoint</vt:lpstr>
      <vt:lpstr>Pipeline</vt:lpstr>
      <vt:lpstr>PCA : feature type sensitivity</vt:lpstr>
      <vt:lpstr>Customer-Centric features</vt:lpstr>
      <vt:lpstr>Learn about Clients</vt:lpstr>
      <vt:lpstr>Présentation PowerPoint</vt:lpstr>
      <vt:lpstr>Présentation PowerPoint</vt:lpstr>
      <vt:lpstr>Présentation PowerPoint</vt:lpstr>
      <vt:lpstr>Présentation PowerPoint</vt:lpstr>
      <vt:lpstr>Présentation PowerPoint</vt:lpstr>
      <vt:lpstr>Merge a Client-Centric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Segmentation client Marketplace Olist</dc:title>
  <dc:creator>Etienne LARDEUR</dc:creator>
  <cp:lastModifiedBy>Etienne LARDEUR</cp:lastModifiedBy>
  <cp:revision>293</cp:revision>
  <dcterms:created xsi:type="dcterms:W3CDTF">2020-07-07T07:51:10Z</dcterms:created>
  <dcterms:modified xsi:type="dcterms:W3CDTF">2020-09-29T13:38:05Z</dcterms:modified>
</cp:coreProperties>
</file>