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73" r:id="rId5"/>
    <p:sldId id="267" r:id="rId6"/>
    <p:sldId id="272" r:id="rId7"/>
    <p:sldId id="259" r:id="rId8"/>
    <p:sldId id="270" r:id="rId9"/>
    <p:sldId id="271" r:id="rId10"/>
    <p:sldId id="261" r:id="rId11"/>
    <p:sldId id="263" r:id="rId12"/>
    <p:sldId id="268" r:id="rId13"/>
    <p:sldId id="265" r:id="rId14"/>
    <p:sldId id="269" r:id="rId15"/>
    <p:sldId id="260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2C88D9"/>
    <a:srgbClr val="E8833A"/>
    <a:srgbClr val="788896"/>
    <a:srgbClr val="BD34D1"/>
    <a:srgbClr val="D3455B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16.svg"/><Relationship Id="rId10" Type="http://schemas.microsoft.com/office/2007/relationships/hdphoto" Target="../media/hdphoto1.wdp"/><Relationship Id="rId4" Type="http://schemas.openxmlformats.org/officeDocument/2006/relationships/image" Target="../media/image1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365443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4" y="1965701"/>
            <a:ext cx="5741743" cy="300491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77" y="2526517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016550" y="3230596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812492" y="2546753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532949" y="4578739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14979" y="4591956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rational_category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32482" y="2477559"/>
            <a:ext cx="6233202" cy="4253403"/>
            <a:chOff x="6032482" y="2477559"/>
            <a:chExt cx="6233202" cy="425340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6032482" y="6075841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206254" y="2212156"/>
            <a:ext cx="11414615" cy="41986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Datasets</a:t>
            </a:r>
            <a:r>
              <a:rPr lang="fr-FR" dirty="0"/>
              <a:t> are </a:t>
            </a:r>
            <a:r>
              <a:rPr lang="fr-FR" dirty="0" err="1"/>
              <a:t>initially</a:t>
            </a:r>
            <a:r>
              <a:rPr lang="fr-FR" dirty="0"/>
              <a:t> </a:t>
            </a:r>
            <a:r>
              <a:rPr lang="fr-FR" dirty="0" err="1"/>
              <a:t>Order-Centric</a:t>
            </a:r>
            <a:r>
              <a:rPr lang="fr-FR" dirty="0"/>
              <a:t>, and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 </a:t>
            </a:r>
          </a:p>
          <a:p>
            <a:pPr lvl="1"/>
            <a:r>
              <a:rPr lang="fr-FR" dirty="0"/>
              <a:t>an </a:t>
            </a:r>
            <a:r>
              <a:rPr lang="fr-FR" dirty="0" err="1"/>
              <a:t>accurate</a:t>
            </a:r>
            <a:r>
              <a:rPr lang="fr-FR" dirty="0"/>
              <a:t> description of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dirty="0"/>
              <a:t>Client-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to </a:t>
            </a:r>
            <a:r>
              <a:rPr lang="fr-FR" dirty="0" err="1"/>
              <a:t>define</a:t>
            </a:r>
            <a:r>
              <a:rPr lang="fr-FR" dirty="0"/>
              <a:t> « </a:t>
            </a:r>
            <a:r>
              <a:rPr lang="fr-FR" b="1" dirty="0" err="1"/>
              <a:t>Who</a:t>
            </a:r>
            <a:r>
              <a:rPr lang="fr-FR" dirty="0"/>
              <a:t> » : </a:t>
            </a:r>
            <a:r>
              <a:rPr lang="fr-FR" dirty="0" err="1"/>
              <a:t>Customers</a:t>
            </a:r>
            <a:r>
              <a:rPr lang="fr-FR" dirty="0"/>
              <a:t> groups 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: the </a:t>
            </a:r>
            <a:r>
              <a:rPr lang="fr-FR" dirty="0" err="1"/>
              <a:t>product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endParaRPr lang="fr-FR" dirty="0"/>
          </a:p>
          <a:p>
            <a:pPr lvl="2"/>
            <a:r>
              <a:rPr lang="fr-FR" dirty="0"/>
              <a:t>The Total </a:t>
            </a:r>
            <a:r>
              <a:rPr lang="fr-FR" dirty="0" err="1"/>
              <a:t>Payment</a:t>
            </a:r>
            <a:endParaRPr lang="fr-FR" dirty="0"/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(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« 9 or 99 » </a:t>
            </a:r>
            <a:r>
              <a:rPr lang="fr-FR" dirty="0" err="1"/>
              <a:t>termination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: 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(and </a:t>
            </a:r>
            <a:r>
              <a:rPr lang="fr-FR" dirty="0" err="1"/>
              <a:t>its</a:t>
            </a:r>
            <a:r>
              <a:rPr lang="fr-FR" dirty="0"/>
              <a:t> description)</a:t>
            </a:r>
          </a:p>
          <a:p>
            <a:pPr lvl="1"/>
            <a:r>
              <a:rPr lang="fr-FR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</a:t>
            </a:r>
            <a:r>
              <a:rPr lang="fr-FR" dirty="0"/>
              <a:t> Time Zone (a few minutes </a:t>
            </a:r>
            <a:r>
              <a:rPr lang="fr-FR" dirty="0" err="1"/>
              <a:t>after</a:t>
            </a:r>
            <a:r>
              <a:rPr lang="fr-FR" dirty="0"/>
              <a:t> </a:t>
            </a:r>
            <a:r>
              <a:rPr lang="fr-FR" dirty="0" err="1"/>
              <a:t>logging</a:t>
            </a:r>
            <a:r>
              <a:rPr lang="fr-FR" dirty="0"/>
              <a:t> to </a:t>
            </a:r>
            <a:r>
              <a:rPr lang="fr-FR" dirty="0" err="1"/>
              <a:t>Olist</a:t>
            </a:r>
            <a:r>
              <a:rPr lang="fr-FR" dirty="0"/>
              <a:t> and </a:t>
            </a:r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buy</a:t>
            </a:r>
            <a:r>
              <a:rPr lang="fr-FR" dirty="0"/>
              <a:t>),</a:t>
            </a:r>
          </a:p>
          <a:p>
            <a:pPr lvl="1"/>
            <a:r>
              <a:rPr lang="fr-FR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About </a:t>
            </a:r>
            <a:r>
              <a:rPr lang="fr-FR" dirty="0" err="1"/>
              <a:t>freight</a:t>
            </a:r>
            <a:r>
              <a:rPr lang="fr-FR" dirty="0"/>
              <a:t> value : </a:t>
            </a:r>
            <a:r>
              <a:rPr lang="en-US" dirty="0">
                <a:latin typeface="Inter"/>
              </a:rPr>
              <a:t>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+ </a:t>
            </a:r>
            <a:r>
              <a:rPr lang="en-US" dirty="0">
                <a:latin typeface="Inter"/>
              </a:rPr>
              <a:t>if an order has more than one item the 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dirty="0"/>
              <a:t>How : the Main </a:t>
            </a:r>
            <a:r>
              <a:rPr lang="fr-FR" dirty="0" err="1"/>
              <a:t>Payment</a:t>
            </a:r>
            <a:r>
              <a:rPr lang="fr-FR" dirty="0"/>
              <a:t> Type,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242CC98-44A4-40A8-8225-C1FF2CCC2F4A}"/>
              </a:ext>
            </a:extLst>
          </p:cNvPr>
          <p:cNvSpPr txBox="1"/>
          <p:nvPr/>
        </p:nvSpPr>
        <p:spPr>
          <a:xfrm>
            <a:off x="9522492" y="6517344"/>
            <a:ext cx="2589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* The </a:t>
            </a:r>
            <a:r>
              <a:rPr lang="fr-FR" sz="1200" b="1" dirty="0"/>
              <a:t>M</a:t>
            </a:r>
            <a:r>
              <a:rPr lang="fr-FR" sz="1200" dirty="0"/>
              <a:t> of RFM: </a:t>
            </a:r>
            <a:r>
              <a:rPr lang="fr-FR" sz="1200" dirty="0" err="1"/>
              <a:t>Monetary</a:t>
            </a:r>
            <a:r>
              <a:rPr lang="fr-FR" sz="1200" dirty="0"/>
              <a:t> value </a:t>
            </a:r>
            <a:endParaRPr lang="en-US" sz="1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1152" y="2100544"/>
            <a:ext cx="18573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Price &amp; </a:t>
            </a:r>
            <a:r>
              <a:rPr lang="fr-FR" dirty="0" err="1"/>
              <a:t>freight</a:t>
            </a:r>
            <a:r>
              <a:rPr lang="fr-FR" dirty="0"/>
              <a:t> value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839410"/>
            <a:chOff x="-48328" y="3035998"/>
            <a:chExt cx="5389811" cy="1839410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D3455B"/>
                  </a:solidFill>
                </a:rPr>
                <a:t>delivery_vs_estimated</a:t>
              </a:r>
              <a:endParaRPr lang="en-US" sz="1400" b="1" dirty="0">
                <a:solidFill>
                  <a:srgbClr val="D3455B"/>
                </a:solidFill>
              </a:endParaRP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purchase_time_zone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review_gap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review_answer_delay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main_payment_value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charmed_price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dirty="0" err="1">
                  <a:solidFill>
                    <a:srgbClr val="E8833A"/>
                  </a:solidFill>
                </a:rPr>
                <a:t>items_qty</a:t>
              </a:r>
              <a:endParaRPr lang="en-US" b="1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C6AC0-4086-473A-9BFC-0DD763A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insights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21FA5-01E4-436C-8030-5EBC9426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8" y="1748902"/>
            <a:ext cx="10554574" cy="410102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Delivered</a:t>
            </a:r>
            <a:r>
              <a:rPr lang="fr-FR" dirty="0"/>
              <a:t> »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Raw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order_purchase_day</a:t>
            </a:r>
            <a:r>
              <a:rPr lang="fr-FR" dirty="0"/>
              <a:t>, </a:t>
            </a:r>
            <a:r>
              <a:rPr lang="en-US" dirty="0" err="1"/>
              <a:t>order_purchase_dayofweek</a:t>
            </a:r>
            <a:r>
              <a:rPr lang="en-US" dirty="0"/>
              <a:t>, </a:t>
            </a:r>
            <a:r>
              <a:rPr lang="en-US" dirty="0" err="1"/>
              <a:t>order_purchase_hour</a:t>
            </a:r>
            <a:r>
              <a:rPr lang="en-US" dirty="0"/>
              <a:t>.</a:t>
            </a:r>
          </a:p>
          <a:p>
            <a:pPr lvl="1"/>
            <a:r>
              <a:rPr lang="fr-FR" dirty="0"/>
              <a:t>Advanced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 ‘</a:t>
            </a:r>
            <a:r>
              <a:rPr lang="fr-FR" dirty="0" err="1"/>
              <a:t>estimated_delivery_time</a:t>
            </a:r>
            <a:r>
              <a:rPr lang="fr-FR" dirty="0"/>
              <a:t>’, '</a:t>
            </a:r>
            <a:r>
              <a:rPr lang="fr-FR" dirty="0" err="1"/>
              <a:t>effective_delivery_time</a:t>
            </a:r>
            <a:r>
              <a:rPr lang="fr-FR" dirty="0"/>
              <a:t>’, '</a:t>
            </a:r>
            <a:r>
              <a:rPr lang="fr-FR" dirty="0" err="1"/>
              <a:t>delivery_vs_estimated</a:t>
            </a:r>
            <a:r>
              <a:rPr lang="fr-FR" dirty="0"/>
              <a:t>’, </a:t>
            </a:r>
          </a:p>
          <a:p>
            <a:pPr lvl="2"/>
            <a:r>
              <a:rPr lang="fr-FR" dirty="0" err="1"/>
              <a:t>Categorical</a:t>
            </a:r>
            <a:r>
              <a:rPr lang="fr-FR" dirty="0"/>
              <a:t> : « </a:t>
            </a:r>
            <a:r>
              <a:rPr lang="fr-FR" dirty="0" err="1"/>
              <a:t>Purchase_Time_Zone</a:t>
            </a:r>
            <a:r>
              <a:rPr lang="fr-FR" dirty="0"/>
              <a:t> », </a:t>
            </a:r>
            <a:r>
              <a:rPr lang="fr-FR" dirty="0" err="1"/>
              <a:t>dividing</a:t>
            </a:r>
            <a:r>
              <a:rPr lang="fr-FR" dirty="0"/>
              <a:t> the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Time_Zone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DA3E14B5-BD9A-44FF-9B80-17B196D549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3186" y="4641243"/>
            <a:ext cx="2294516" cy="218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19987</TotalTime>
  <Words>1717</Words>
  <Application>Microsoft Office PowerPoint</Application>
  <PresentationFormat>Grand écran</PresentationFormat>
  <Paragraphs>245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Narrow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Merge a Client-Centric Dataset</vt:lpstr>
      <vt:lpstr>Price &amp; freight value</vt:lpstr>
      <vt:lpstr>Customer-Centric features</vt:lpstr>
      <vt:lpstr>EDA insights</vt:lpstr>
      <vt:lpstr>Customer-Centric features</vt:lpstr>
      <vt:lpstr>Présentation PowerPoint</vt:lpstr>
      <vt:lpstr>Pipeline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138</cp:revision>
  <dcterms:created xsi:type="dcterms:W3CDTF">2020-07-07T07:51:10Z</dcterms:created>
  <dcterms:modified xsi:type="dcterms:W3CDTF">2020-09-09T08:56:24Z</dcterms:modified>
</cp:coreProperties>
</file>