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7" r:id="rId5"/>
    <p:sldId id="273" r:id="rId6"/>
    <p:sldId id="274" r:id="rId7"/>
    <p:sldId id="272" r:id="rId8"/>
    <p:sldId id="259" r:id="rId9"/>
    <p:sldId id="270" r:id="rId10"/>
    <p:sldId id="271" r:id="rId11"/>
    <p:sldId id="261" r:id="rId12"/>
    <p:sldId id="263" r:id="rId13"/>
    <p:sldId id="268" r:id="rId14"/>
    <p:sldId id="265" r:id="rId15"/>
    <p:sldId id="269" r:id="rId16"/>
    <p:sldId id="26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E9F"/>
    <a:srgbClr val="D3455B"/>
    <a:srgbClr val="2C88D9"/>
    <a:srgbClr val="E8833A"/>
    <a:srgbClr val="788896"/>
    <a:srgbClr val="BD34D1"/>
    <a:srgbClr val="F7C325"/>
    <a:srgbClr val="F0F4F7"/>
    <a:srgbClr val="42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-125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83767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118714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8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86" y="237335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84655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243002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7.sv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72BEF-9993-4F86-AADC-1F8E786E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54" y="488272"/>
            <a:ext cx="6839185" cy="435005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Olist</a:t>
            </a:r>
            <a:r>
              <a:rPr lang="fr-FR" sz="4800" dirty="0"/>
              <a:t> Marketplace:</a:t>
            </a:r>
            <a:br>
              <a:rPr lang="fr-FR" sz="4800" b="0" dirty="0"/>
            </a:br>
            <a:r>
              <a:rPr lang="fr-FR" sz="4800" b="0" i="1" dirty="0"/>
              <a:t>Customer Segmentation</a:t>
            </a:r>
            <a:br>
              <a:rPr lang="fr-FR" sz="4800" b="0" i="1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Rely on </a:t>
            </a:r>
            <a:r>
              <a:rPr lang="en-US" sz="2200" b="0" dirty="0" err="1"/>
              <a:t>Olist</a:t>
            </a:r>
            <a:r>
              <a:rPr lang="en-US" sz="2200" b="0" dirty="0"/>
              <a:t> datasets shared through Kaggle*,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Help marketing teams to understand customers,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Through a usable </a:t>
            </a:r>
            <a:r>
              <a:rPr lang="en-US" sz="2200" dirty="0"/>
              <a:t>segmentation</a:t>
            </a:r>
            <a:r>
              <a:rPr lang="en-US" sz="2200" b="0" dirty="0"/>
              <a:t>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Identify the right update interval</a:t>
            </a:r>
            <a:br>
              <a:rPr lang="en-US" sz="2200" i="1" dirty="0"/>
            </a:br>
            <a:endParaRPr lang="fr-FR" sz="2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E09DBE-4639-4641-BF7E-AD59BF81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2" y="5907064"/>
            <a:ext cx="7060897" cy="713628"/>
          </a:xfrm>
          <a:effectLst/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1400" i="1" dirty="0"/>
              <a:t>* </a:t>
            </a:r>
            <a:r>
              <a:rPr lang="en-US" sz="1400" i="1" u="sng" dirty="0">
                <a:hlinkClick r:id="rId2"/>
              </a:rPr>
              <a:t>https://www.kaggle.com/olistbr/brazilian-ecommerce</a:t>
            </a:r>
            <a:endParaRPr lang="en-US" sz="1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0B9CF-B27D-4193-B217-EF614E7A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59" y="0"/>
            <a:ext cx="46506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EEC2B0-DD70-40E3-B299-D2FA7870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639097"/>
            <a:ext cx="3363730" cy="558215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C7AE6-E97F-4A1B-91FB-AA399614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95" y="1006715"/>
            <a:ext cx="2745153" cy="1468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DA8E6E-786F-4C58-A108-C38D18FD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57" y="2658194"/>
            <a:ext cx="2364227" cy="1554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51AE74-5A3F-41F1-BCBE-C442014E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646" y="4352584"/>
            <a:ext cx="2580050" cy="1554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FA3AFC-DADC-48DE-80F7-D5B7CDC713EC}"/>
              </a:ext>
            </a:extLst>
          </p:cNvPr>
          <p:cNvSpPr txBox="1"/>
          <p:nvPr/>
        </p:nvSpPr>
        <p:spPr>
          <a:xfrm>
            <a:off x="85022" y="5063549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steps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EDA &amp; Feature Engineering to enhance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 a variety of modelling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Select the best model and its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6592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3488-64EB-4DD6-A386-E4661D7B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1EECD-A30D-45EE-A60A-95BDA5600903}"/>
              </a:ext>
            </a:extLst>
          </p:cNvPr>
          <p:cNvSpPr/>
          <p:nvPr/>
        </p:nvSpPr>
        <p:spPr>
          <a:xfrm>
            <a:off x="2283694" y="2234954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Combine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49079-0871-4DAB-97E8-E34E011F754D}"/>
              </a:ext>
            </a:extLst>
          </p:cNvPr>
          <p:cNvSpPr/>
          <p:nvPr/>
        </p:nvSpPr>
        <p:spPr>
          <a:xfrm>
            <a:off x="100852" y="1925346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EDA </a:t>
            </a:r>
            <a:r>
              <a:rPr lang="fr-FR" dirty="0" err="1"/>
              <a:t>with</a:t>
            </a:r>
            <a:r>
              <a:rPr lang="fr-FR" dirty="0"/>
              <a:t> clean </a:t>
            </a:r>
            <a:r>
              <a:rPr lang="fr-FR" dirty="0" err="1"/>
              <a:t>dtypes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30AC-81DC-4CBF-BA0D-9FFAE0960967}"/>
              </a:ext>
            </a:extLst>
          </p:cNvPr>
          <p:cNvSpPr/>
          <p:nvPr/>
        </p:nvSpPr>
        <p:spPr>
          <a:xfrm>
            <a:off x="2280321" y="478397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FD6A7-BD6F-4E1C-96D8-8007AEF9F96D}"/>
              </a:ext>
            </a:extLst>
          </p:cNvPr>
          <p:cNvSpPr/>
          <p:nvPr/>
        </p:nvSpPr>
        <p:spPr>
          <a:xfrm>
            <a:off x="2280322" y="3082860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Transform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535E8B-CC86-4389-AE5D-B41CFC26A418}"/>
              </a:ext>
            </a:extLst>
          </p:cNvPr>
          <p:cNvSpPr txBox="1"/>
          <p:nvPr/>
        </p:nvSpPr>
        <p:spPr>
          <a:xfrm>
            <a:off x="4057009" y="2929187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preprocessor = </a:t>
            </a:r>
            <a:r>
              <a:rPr lang="en-US" sz="1400" dirty="0" err="1"/>
              <a:t>make_column_transformer</a:t>
            </a:r>
            <a:r>
              <a:rPr lang="en-US" sz="1400" dirty="0"/>
              <a:t>(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numerical_pipeline</a:t>
            </a:r>
            <a:r>
              <a:rPr lang="en-US" sz="1400" dirty="0"/>
              <a:t>, </a:t>
            </a:r>
            <a:r>
              <a:rPr lang="en-US" sz="1400" dirty="0" err="1"/>
              <a:t>numerical_features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categorical_pipeline</a:t>
            </a:r>
            <a:r>
              <a:rPr lang="en-US" sz="1400" dirty="0"/>
              <a:t>, </a:t>
            </a:r>
            <a:r>
              <a:rPr lang="en-US" sz="1400" dirty="0" err="1"/>
              <a:t>categorical_features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1"/>
                </a:solidFill>
              </a:rPr>
              <a:t>? </a:t>
            </a:r>
            <a:r>
              <a:rPr lang="en-US" sz="1400" dirty="0" err="1">
                <a:solidFill>
                  <a:schemeClr val="accent1"/>
                </a:solidFill>
              </a:rPr>
              <a:t>Ordinal_pipeline</a:t>
            </a:r>
            <a:r>
              <a:rPr lang="en-US" sz="1400" dirty="0">
                <a:solidFill>
                  <a:schemeClr val="accent1"/>
                </a:solidFill>
              </a:rPr>
              <a:t> : - 3, +3</a:t>
            </a:r>
            <a:r>
              <a:rPr lang="en-US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E3A26-5AA9-4527-B18B-72AB17283286}"/>
              </a:ext>
            </a:extLst>
          </p:cNvPr>
          <p:cNvSpPr txBox="1"/>
          <p:nvPr/>
        </p:nvSpPr>
        <p:spPr>
          <a:xfrm>
            <a:off x="4064081" y="2126620"/>
            <a:ext cx="2339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Numerical</a:t>
            </a:r>
            <a:endParaRPr lang="fr-FR" sz="1400" dirty="0"/>
          </a:p>
          <a:p>
            <a:r>
              <a:rPr lang="fr-FR" sz="1400" dirty="0" err="1"/>
              <a:t>Categorical</a:t>
            </a:r>
            <a:endParaRPr lang="fr-FR" sz="1400" dirty="0"/>
          </a:p>
          <a:p>
            <a:r>
              <a:rPr lang="fr-FR" sz="1400" dirty="0">
                <a:solidFill>
                  <a:schemeClr val="accent1"/>
                </a:solidFill>
              </a:rPr>
              <a:t>Ordinal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DB86C50-FD5B-499D-973B-0C519E751D4C}"/>
              </a:ext>
            </a:extLst>
          </p:cNvPr>
          <p:cNvSpPr/>
          <p:nvPr/>
        </p:nvSpPr>
        <p:spPr>
          <a:xfrm>
            <a:off x="1979720" y="2379216"/>
            <a:ext cx="177554" cy="1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F49F3010-FB4D-46F4-BE66-29BC78261F24}"/>
              </a:ext>
            </a:extLst>
          </p:cNvPr>
          <p:cNvSpPr/>
          <p:nvPr/>
        </p:nvSpPr>
        <p:spPr>
          <a:xfrm>
            <a:off x="2876364" y="2830043"/>
            <a:ext cx="193003" cy="19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8CBCF9-29CC-491E-B829-D2949398839B}"/>
              </a:ext>
            </a:extLst>
          </p:cNvPr>
          <p:cNvSpPr txBox="1"/>
          <p:nvPr/>
        </p:nvSpPr>
        <p:spPr>
          <a:xfrm>
            <a:off x="5923867" y="2126620"/>
            <a:ext cx="5995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</a:rPr>
              <a:t>Mutual</a:t>
            </a:r>
            <a:r>
              <a:rPr lang="fr-FR" sz="1400" dirty="0">
                <a:solidFill>
                  <a:schemeClr val="accent1"/>
                </a:solidFill>
              </a:rPr>
              <a:t> exclusion? </a:t>
            </a:r>
          </a:p>
          <a:p>
            <a:r>
              <a:rPr lang="fr-FR" sz="1400" dirty="0" err="1"/>
              <a:t>Numerical</a:t>
            </a:r>
            <a:r>
              <a:rPr lang="fr-FR" sz="1400" dirty="0"/>
              <a:t> : </a:t>
            </a:r>
            <a:r>
              <a:rPr lang="en-US" sz="1400" dirty="0" err="1"/>
              <a:t>order_purchase_dayofweek</a:t>
            </a:r>
            <a:r>
              <a:rPr lang="en-US" sz="1400" dirty="0"/>
              <a:t>,  </a:t>
            </a:r>
            <a:r>
              <a:rPr lang="en-US" sz="1400" dirty="0" err="1"/>
              <a:t>order_purchase_hour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Categorical</a:t>
            </a:r>
            <a:r>
              <a:rPr lang="fr-FR" sz="1400" dirty="0"/>
              <a:t> : </a:t>
            </a:r>
            <a:r>
              <a:rPr lang="fr-FR" sz="1400" dirty="0" err="1"/>
              <a:t>Purchase_Time_Zone</a:t>
            </a:r>
            <a:r>
              <a:rPr lang="fr-FR" sz="1400" dirty="0"/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2442E-7DEE-41F2-8A8C-7630C886714F}"/>
              </a:ext>
            </a:extLst>
          </p:cNvPr>
          <p:cNvSpPr/>
          <p:nvPr/>
        </p:nvSpPr>
        <p:spPr>
          <a:xfrm>
            <a:off x="2280322" y="3930766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  <a:endParaRPr lang="en-US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E9981FE-3242-49F3-A34F-AF41A3AC702A}"/>
              </a:ext>
            </a:extLst>
          </p:cNvPr>
          <p:cNvSpPr/>
          <p:nvPr/>
        </p:nvSpPr>
        <p:spPr>
          <a:xfrm>
            <a:off x="2909570" y="3619154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85E20A-DC8C-41A7-9495-6FE85DBC82A7}"/>
              </a:ext>
            </a:extLst>
          </p:cNvPr>
          <p:cNvSpPr txBox="1"/>
          <p:nvPr/>
        </p:nvSpPr>
        <p:spPr>
          <a:xfrm>
            <a:off x="4125897" y="4029890"/>
            <a:ext cx="150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Kbest</a:t>
            </a:r>
            <a:r>
              <a:rPr lang="en-US" sz="1400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933798-AA87-4939-8113-EC8D342F2DFF}"/>
              </a:ext>
            </a:extLst>
          </p:cNvPr>
          <p:cNvSpPr txBox="1"/>
          <p:nvPr/>
        </p:nvSpPr>
        <p:spPr>
          <a:xfrm>
            <a:off x="3968232" y="4805520"/>
            <a:ext cx="2903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PCA, </a:t>
            </a:r>
            <a:r>
              <a:rPr lang="fr-FR" sz="1400" dirty="0">
                <a:solidFill>
                  <a:schemeClr val="accent1"/>
                </a:solidFill>
              </a:rPr>
              <a:t>T-</a:t>
            </a:r>
            <a:r>
              <a:rPr lang="fr-FR" sz="1400" dirty="0" err="1">
                <a:solidFill>
                  <a:schemeClr val="accent1"/>
                </a:solidFill>
              </a:rPr>
              <a:t>sne</a:t>
            </a:r>
            <a:r>
              <a:rPr lang="fr-FR" sz="1400" dirty="0">
                <a:solidFill>
                  <a:schemeClr val="accent1"/>
                </a:solidFill>
              </a:rPr>
              <a:t> ?</a:t>
            </a:r>
            <a:r>
              <a:rPr lang="fr-FR" sz="1400" dirty="0"/>
              <a:t> no </a:t>
            </a:r>
            <a:r>
              <a:rPr lang="fr-FR" sz="1400" dirty="0" err="1"/>
              <a:t>reduction</a:t>
            </a:r>
            <a:endParaRPr lang="en-US" sz="1400" dirty="0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152F048-086F-45D2-8486-4BCD3CA5AFAB}"/>
              </a:ext>
            </a:extLst>
          </p:cNvPr>
          <p:cNvSpPr/>
          <p:nvPr/>
        </p:nvSpPr>
        <p:spPr>
          <a:xfrm>
            <a:off x="2884087" y="4497712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71316-D241-4817-B1D1-1D8570D0662B}"/>
              </a:ext>
            </a:extLst>
          </p:cNvPr>
          <p:cNvSpPr/>
          <p:nvPr/>
        </p:nvSpPr>
        <p:spPr>
          <a:xfrm>
            <a:off x="2280321" y="5591328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</a:t>
            </a:r>
            <a:endParaRPr lang="en-US" dirty="0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0B42C95A-B6DA-43B9-90D6-294C5ACCFCB9}"/>
              </a:ext>
            </a:extLst>
          </p:cNvPr>
          <p:cNvSpPr/>
          <p:nvPr/>
        </p:nvSpPr>
        <p:spPr>
          <a:xfrm>
            <a:off x="2884087" y="5305063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A493C70-78B2-4075-8A9A-E63E4279861B}"/>
              </a:ext>
            </a:extLst>
          </p:cNvPr>
          <p:cNvSpPr txBox="1"/>
          <p:nvPr/>
        </p:nvSpPr>
        <p:spPr>
          <a:xfrm>
            <a:off x="3968232" y="5690452"/>
            <a:ext cx="6578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, </a:t>
            </a:r>
            <a:r>
              <a:rPr lang="fr-FR" sz="1400" dirty="0" err="1"/>
              <a:t>Agglomerative</a:t>
            </a:r>
            <a:r>
              <a:rPr lang="fr-FR" sz="1400" dirty="0"/>
              <a:t> Clustering, DBSCAN, </a:t>
            </a:r>
            <a:r>
              <a:rPr lang="fr-FR" sz="1400" dirty="0">
                <a:solidFill>
                  <a:schemeClr val="accent1"/>
                </a:solidFill>
              </a:rPr>
              <a:t>K-Modes? K-Prototypes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961004-FD0A-4D27-802C-0593F667CC9C}"/>
              </a:ext>
            </a:extLst>
          </p:cNvPr>
          <p:cNvSpPr/>
          <p:nvPr/>
        </p:nvSpPr>
        <p:spPr>
          <a:xfrm>
            <a:off x="2511973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Quality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91F12-3342-470D-9BD8-4ABCEFB762D7}"/>
              </a:ext>
            </a:extLst>
          </p:cNvPr>
          <p:cNvSpPr/>
          <p:nvPr/>
        </p:nvSpPr>
        <p:spPr>
          <a:xfrm>
            <a:off x="964825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6CA4D7-D4F3-4C98-B57C-3788A0F148A3}"/>
              </a:ext>
            </a:extLst>
          </p:cNvPr>
          <p:cNvSpPr txBox="1"/>
          <p:nvPr/>
        </p:nvSpPr>
        <p:spPr>
          <a:xfrm>
            <a:off x="79721" y="5903893"/>
            <a:ext cx="84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CV -&gt; </a:t>
            </a:r>
            <a:r>
              <a:rPr lang="fr-FR" sz="1400" dirty="0" err="1"/>
              <a:t>persp</a:t>
            </a:r>
            <a:r>
              <a:rPr lang="fr-FR" sz="1400" dirty="0"/>
              <a:t>.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ARI 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Reval?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EEE8C5B-5097-4C20-8EB2-AB75697DD630}"/>
              </a:ext>
            </a:extLst>
          </p:cNvPr>
          <p:cNvSpPr txBox="1"/>
          <p:nvPr/>
        </p:nvSpPr>
        <p:spPr>
          <a:xfrm>
            <a:off x="3968232" y="6234720"/>
            <a:ext cx="2986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Silhouette vs Davies-</a:t>
            </a:r>
            <a:r>
              <a:rPr lang="fr-FR" sz="1400" dirty="0" err="1"/>
              <a:t>bouldin</a:t>
            </a:r>
            <a:r>
              <a:rPr lang="fr-FR" sz="1400" dirty="0"/>
              <a:t>,  (</a:t>
            </a:r>
            <a:r>
              <a:rPr lang="fr-FR" sz="1400" dirty="0" err="1"/>
              <a:t>elbow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visual</a:t>
            </a:r>
            <a:r>
              <a:rPr lang="fr-FR" sz="1400" dirty="0"/>
              <a:t>),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22B30-3B8E-4D48-8BC9-CD509F149EF9}"/>
              </a:ext>
            </a:extLst>
          </p:cNvPr>
          <p:cNvSpPr/>
          <p:nvPr/>
        </p:nvSpPr>
        <p:spPr>
          <a:xfrm>
            <a:off x="8327170" y="2986093"/>
            <a:ext cx="3435658" cy="266987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:</a:t>
            </a:r>
          </a:p>
          <a:p>
            <a:r>
              <a:rPr lang="fr-FR" dirty="0">
                <a:solidFill>
                  <a:schemeClr val="accent1"/>
                </a:solidFill>
              </a:rPr>
              <a:t>C : </a:t>
            </a:r>
            <a:r>
              <a:rPr lang="fr-FR" dirty="0" err="1">
                <a:solidFill>
                  <a:schemeClr val="accent1"/>
                </a:solidFill>
              </a:rPr>
              <a:t>Features</a:t>
            </a:r>
            <a:r>
              <a:rPr lang="fr-FR" dirty="0">
                <a:solidFill>
                  <a:schemeClr val="accent1"/>
                </a:solidFill>
              </a:rPr>
              <a:t> Combination?</a:t>
            </a:r>
          </a:p>
          <a:p>
            <a:r>
              <a:rPr lang="fr-FR" dirty="0">
                <a:solidFill>
                  <a:schemeClr val="tx1"/>
                </a:solidFill>
              </a:rPr>
              <a:t>Transformer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/>
              <a:t>S :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{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 err="1">
                <a:solidFill>
                  <a:srgbClr val="D1F1A9"/>
                </a:solidFill>
                <a:effectLst/>
              </a:rPr>
              <a:t>selector__k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>
                <a:solidFill>
                  <a:srgbClr val="FFFFFF"/>
                </a:solidFill>
                <a:effectLst/>
              </a:rPr>
              <a:t>: [</a:t>
            </a:r>
            <a:r>
              <a:rPr lang="en-US" b="0" i="0" dirty="0">
                <a:solidFill>
                  <a:srgbClr val="FFC58F"/>
                </a:solidFill>
                <a:effectLst/>
              </a:rPr>
              <a:t>5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10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20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]}</a:t>
            </a:r>
          </a:p>
          <a:p>
            <a:r>
              <a:rPr lang="en-US" dirty="0">
                <a:solidFill>
                  <a:srgbClr val="FFFFFF"/>
                </a:solidFill>
              </a:rPr>
              <a:t>R : {‘PCA’: , …}</a:t>
            </a:r>
          </a:p>
          <a:p>
            <a:r>
              <a:rPr lang="fr-FR" dirty="0"/>
              <a:t>M : {‘</a:t>
            </a:r>
            <a:r>
              <a:rPr lang="fr-FR" dirty="0" err="1"/>
              <a:t>Nb_cluster</a:t>
            </a:r>
            <a:r>
              <a:rPr lang="fr-FR" dirty="0"/>
              <a:t>’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2445EBD-7BA4-4780-81FB-324CD40E885B}"/>
              </a:ext>
            </a:extLst>
          </p:cNvPr>
          <p:cNvSpPr/>
          <p:nvPr/>
        </p:nvSpPr>
        <p:spPr>
          <a:xfrm>
            <a:off x="3462290" y="2126620"/>
            <a:ext cx="467977" cy="41794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Co*</a:t>
            </a:r>
            <a:endParaRPr lang="en-US" sz="1200" dirty="0"/>
          </a:p>
        </p:txBody>
      </p:sp>
      <p:sp>
        <p:nvSpPr>
          <p:cNvPr id="48" name="Flèche : bas 47">
            <a:extLst>
              <a:ext uri="{FF2B5EF4-FFF2-40B4-BE49-F238E27FC236}">
                <a16:creationId xmlns:a16="http://schemas.microsoft.com/office/drawing/2014/main" id="{9197C246-C3FD-4818-980E-C310341DD80F}"/>
              </a:ext>
            </a:extLst>
          </p:cNvPr>
          <p:cNvSpPr/>
          <p:nvPr/>
        </p:nvSpPr>
        <p:spPr>
          <a:xfrm rot="10800000">
            <a:off x="853279" y="5198993"/>
            <a:ext cx="300818" cy="4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82FA80-0C55-471F-BADC-3D6C09ABA9EF}"/>
              </a:ext>
            </a:extLst>
          </p:cNvPr>
          <p:cNvSpPr/>
          <p:nvPr/>
        </p:nvSpPr>
        <p:spPr>
          <a:xfrm>
            <a:off x="133967" y="4512139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Visualize</a:t>
            </a:r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F595E07-369B-4E3A-BC35-2C9B8C30E289}"/>
              </a:ext>
            </a:extLst>
          </p:cNvPr>
          <p:cNvSpPr/>
          <p:nvPr/>
        </p:nvSpPr>
        <p:spPr>
          <a:xfrm>
            <a:off x="2050333" y="2907461"/>
            <a:ext cx="550823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 x</a:t>
            </a:r>
            <a:endParaRPr lang="en-US" sz="11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D4842A2-2654-4D00-9F47-2893A9695931}"/>
              </a:ext>
            </a:extLst>
          </p:cNvPr>
          <p:cNvSpPr/>
          <p:nvPr/>
        </p:nvSpPr>
        <p:spPr>
          <a:xfrm>
            <a:off x="3487774" y="3783745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S*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900BFD9-3412-47B4-B524-8312BDC4F739}"/>
              </a:ext>
            </a:extLst>
          </p:cNvPr>
          <p:cNvSpPr/>
          <p:nvPr/>
        </p:nvSpPr>
        <p:spPr>
          <a:xfrm>
            <a:off x="3418894" y="4652837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R*</a:t>
            </a:r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D4CADE9-B930-44D0-8602-804877162EB2}"/>
              </a:ext>
            </a:extLst>
          </p:cNvPr>
          <p:cNvSpPr/>
          <p:nvPr/>
        </p:nvSpPr>
        <p:spPr>
          <a:xfrm>
            <a:off x="3463316" y="5486401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94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0FCF-FA8C-4BA5-90F8-6B69994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Learn</a:t>
            </a:r>
            <a:r>
              <a:rPr lang="fr-FR" dirty="0"/>
              <a:t> about Clients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36B7E-10D4-4BA8-A6AF-6D59EE2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26" y="2201663"/>
            <a:ext cx="10554574" cy="4527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dirty="0" err="1"/>
              <a:t>naturally</a:t>
            </a:r>
            <a:r>
              <a:rPr lang="fr-FR" dirty="0"/>
              <a:t> »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Freight</a:t>
            </a:r>
            <a:r>
              <a:rPr lang="fr-FR" dirty="0"/>
              <a:t> value or percentage* versus </a:t>
            </a:r>
            <a:r>
              <a:rPr lang="fr-FR" dirty="0" err="1"/>
              <a:t>density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volume.</a:t>
            </a:r>
          </a:p>
          <a:p>
            <a:pPr marL="0" indent="0">
              <a:buNone/>
            </a:pP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typical</a:t>
            </a:r>
            <a:r>
              <a:rPr lang="fr-FR" dirty="0"/>
              <a:t> values : i.e. </a:t>
            </a:r>
            <a:r>
              <a:rPr lang="fr-FR" dirty="0" err="1"/>
              <a:t>Furnitures</a:t>
            </a:r>
            <a:r>
              <a:rPr lang="fr-FR" dirty="0"/>
              <a:t> are high vol. </a:t>
            </a:r>
            <a:r>
              <a:rPr lang="fr-FR" dirty="0" err="1"/>
              <a:t>products</a:t>
            </a:r>
            <a:r>
              <a:rPr lang="fr-FR" dirty="0"/>
              <a:t>, basic </a:t>
            </a:r>
            <a:r>
              <a:rPr lang="fr-FR" dirty="0" err="1"/>
              <a:t>goods</a:t>
            </a:r>
            <a:r>
              <a:rPr lang="fr-FR" dirty="0"/>
              <a:t> for </a:t>
            </a:r>
            <a:r>
              <a:rPr lang="fr-FR" dirty="0" err="1"/>
              <a:t>health</a:t>
            </a:r>
            <a:r>
              <a:rPr lang="fr-FR" dirty="0"/>
              <a:t> and </a:t>
            </a:r>
            <a:r>
              <a:rPr lang="fr-FR" dirty="0" err="1"/>
              <a:t>beautye</a:t>
            </a:r>
            <a:r>
              <a:rPr lang="fr-FR" dirty="0"/>
              <a:t> are not has </a:t>
            </a:r>
            <a:r>
              <a:rPr lang="fr-FR" dirty="0" err="1"/>
              <a:t>expensive</a:t>
            </a:r>
            <a:r>
              <a:rPr lang="fr-FR" dirty="0"/>
              <a:t> has </a:t>
            </a:r>
            <a:r>
              <a:rPr lang="fr-FR" dirty="0" err="1"/>
              <a:t>perfumery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offer</a:t>
            </a:r>
            <a:r>
              <a:rPr lang="fr-FR" dirty="0"/>
              <a:t> actions,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actions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power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Olist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Total price is not that easy to handle by </a:t>
            </a:r>
            <a:r>
              <a:rPr lang="en-US" dirty="0" err="1"/>
              <a:t>Olist</a:t>
            </a:r>
            <a:r>
              <a:rPr lang="en-US" dirty="0"/>
              <a:t>, but a “charm pricing” strategy is affordable and could be assessed to be applied to most relevant products in order to increase the sales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 better knowledge of what kind of customers is about to by a product at what time is another valuable intel : for categories recommendation such as kart and additional item.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Customer’s </a:t>
            </a:r>
            <a:r>
              <a:rPr lang="en-US" dirty="0" err="1"/>
              <a:t>behaviour</a:t>
            </a:r>
            <a:r>
              <a:rPr lang="en-US" dirty="0"/>
              <a:t> can as well be determined by the product review, and this could also affect its own review score, if correlated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755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BCB3-9A79-4E62-8456-2142CD0E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2DAEB-1242-4956-9372-4F5CB1D0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95" y="2031325"/>
            <a:ext cx="10554574" cy="463571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From Payments-Centric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customer</a:t>
            </a:r>
            <a:r>
              <a:rPr lang="fr-FR" dirty="0"/>
              <a:t> can </a:t>
            </a:r>
            <a:r>
              <a:rPr lang="fr-FR" dirty="0" err="1"/>
              <a:t>already</a:t>
            </a:r>
            <a:r>
              <a:rPr lang="fr-FR" dirty="0"/>
              <a:t> select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installements</a:t>
            </a:r>
            <a:r>
              <a:rPr lang="fr-FR" dirty="0"/>
              <a:t>,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reveal</a:t>
            </a:r>
            <a:r>
              <a:rPr lang="fr-FR" dirty="0"/>
              <a:t> the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sales or </a:t>
            </a:r>
            <a:r>
              <a:rPr lang="fr-FR" dirty="0" err="1"/>
              <a:t>favor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for </a:t>
            </a:r>
            <a:r>
              <a:rPr lang="fr-FR" dirty="0" err="1"/>
              <a:t>customers</a:t>
            </a:r>
            <a:r>
              <a:rPr lang="fr-FR" dirty="0"/>
              <a:t>, by </a:t>
            </a:r>
            <a:r>
              <a:rPr lang="fr-FR" dirty="0" err="1"/>
              <a:t>analysing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total. </a:t>
            </a:r>
            <a:endParaRPr lang="en-US" dirty="0"/>
          </a:p>
          <a:p>
            <a:r>
              <a:rPr lang="en-US" dirty="0"/>
              <a:t>From Products/Items-Centric</a:t>
            </a:r>
          </a:p>
          <a:p>
            <a:pPr lvl="1"/>
            <a:r>
              <a:rPr lang="en-US" dirty="0"/>
              <a:t>Product sales comparisons based on their detailed descriptions would be valuable to take actions to enhance seller’s products database.</a:t>
            </a:r>
          </a:p>
          <a:p>
            <a:pPr lvl="1"/>
            <a:r>
              <a:rPr lang="en-US" dirty="0"/>
              <a:t>Charm pricing could affect Customer behavior.</a:t>
            </a:r>
          </a:p>
          <a:p>
            <a:pPr lvl="1"/>
            <a:r>
              <a:rPr lang="fr-FR" dirty="0" err="1"/>
              <a:t>Freight</a:t>
            </a:r>
            <a:r>
              <a:rPr lang="fr-FR" dirty="0"/>
              <a:t> value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by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Volume,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an </a:t>
            </a:r>
            <a:r>
              <a:rPr lang="fr-FR" dirty="0" err="1"/>
              <a:t>hidden</a:t>
            </a:r>
            <a:r>
              <a:rPr lang="fr-FR" dirty="0"/>
              <a:t> impact on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 </a:t>
            </a:r>
          </a:p>
          <a:p>
            <a:r>
              <a:rPr lang="en-US" dirty="0"/>
              <a:t>From </a:t>
            </a:r>
            <a:r>
              <a:rPr lang="en-US" dirty="0" err="1"/>
              <a:t>Geoloc</a:t>
            </a:r>
            <a:r>
              <a:rPr lang="en-US" dirty="0"/>
              <a:t>-Centric:</a:t>
            </a:r>
          </a:p>
          <a:p>
            <a:pPr lvl="1"/>
            <a:r>
              <a:rPr lang="en-US" dirty="0"/>
              <a:t>A marketplace offers a virtualization of Seller-Customer relations, a deeper look on this hidden aspect and its impact to the customer behavior could be valuable to understand how the real </a:t>
            </a:r>
            <a:r>
              <a:rPr lang="en-US" dirty="0" err="1"/>
              <a:t>cust</a:t>
            </a:r>
            <a:r>
              <a:rPr lang="en-US" dirty="0"/>
              <a:t>-seller distance influence the sales.</a:t>
            </a:r>
          </a:p>
          <a:p>
            <a:r>
              <a:rPr lang="en-US" dirty="0"/>
              <a:t>From Order-Centric</a:t>
            </a:r>
          </a:p>
          <a:p>
            <a:pPr lvl="1"/>
            <a:r>
              <a:rPr lang="en-US" dirty="0" err="1"/>
              <a:t>delivery_vs_estimated</a:t>
            </a:r>
            <a:r>
              <a:rPr lang="en-US" dirty="0"/>
              <a:t> would be valuable to remedy unsatisfaction consequences, and its consequence on Review scores.</a:t>
            </a:r>
          </a:p>
          <a:p>
            <a:r>
              <a:rPr lang="en-US" dirty="0"/>
              <a:t>From Review-Centric</a:t>
            </a:r>
          </a:p>
          <a:p>
            <a:pPr lvl="1"/>
            <a:r>
              <a:rPr lang="en-US" dirty="0"/>
              <a:t>Is the review score given by the customer correlated with the average score? Does the score affects the sales of a product?</a:t>
            </a:r>
          </a:p>
          <a:p>
            <a:pPr lvl="1"/>
            <a:r>
              <a:rPr lang="en-US" dirty="0"/>
              <a:t>Client review would be valuable to remedy unsatisfaction consequences. Does the client follow the crowd?</a:t>
            </a:r>
          </a:p>
          <a:p>
            <a:r>
              <a:rPr lang="fr-FR" dirty="0"/>
              <a:t>Customer-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Payment</a:t>
            </a:r>
            <a:r>
              <a:rPr lang="fr-FR" dirty="0"/>
              <a:t> Total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Freight</a:t>
            </a:r>
            <a:r>
              <a:rPr lang="fr-FR" dirty="0"/>
              <a:t> Percentage</a:t>
            </a:r>
          </a:p>
          <a:p>
            <a:pPr marL="457200" lvl="1" indent="0">
              <a:buNone/>
            </a:pPr>
            <a:r>
              <a:rPr lang="fr-FR" dirty="0"/>
              <a:t>	Customer – Seller Distance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Charm</a:t>
            </a:r>
            <a:r>
              <a:rPr lang="fr-FR" dirty="0"/>
              <a:t> Price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Review</a:t>
            </a:r>
            <a:r>
              <a:rPr lang="fr-FR" dirty="0"/>
              <a:t> Score Gap</a:t>
            </a:r>
          </a:p>
          <a:p>
            <a:pPr marL="457200" lvl="1" indent="0">
              <a:buNone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new </a:t>
            </a:r>
            <a:r>
              <a:rPr lang="fr-FR" dirty="0" err="1"/>
              <a:t>customers</a:t>
            </a:r>
            <a:r>
              <a:rPr lang="fr-FR" dirty="0"/>
              <a:t>, an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, by </a:t>
            </a:r>
            <a:r>
              <a:rPr lang="fr-FR" dirty="0" err="1"/>
              <a:t>catching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favorite Time </a:t>
            </a:r>
            <a:r>
              <a:rPr lang="fr-FR" dirty="0" err="1"/>
              <a:t>Purchase</a:t>
            </a:r>
            <a:r>
              <a:rPr lang="fr-FR" dirty="0"/>
              <a:t> Zone and Product </a:t>
            </a:r>
            <a:r>
              <a:rPr lang="fr-FR" dirty="0" err="1"/>
              <a:t>Category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F264F-9CA4-40CB-984D-616F5C606BF2}"/>
              </a:ext>
            </a:extLst>
          </p:cNvPr>
          <p:cNvSpPr/>
          <p:nvPr/>
        </p:nvSpPr>
        <p:spPr>
          <a:xfrm>
            <a:off x="8646849" y="1115809"/>
            <a:ext cx="3417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* Customer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not </a:t>
            </a:r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items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assume </a:t>
            </a:r>
            <a:r>
              <a:rPr lang="fr-FR" dirty="0" err="1"/>
              <a:t>that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, the </a:t>
            </a:r>
            <a:r>
              <a:rPr lang="fr-FR" dirty="0" err="1"/>
              <a:t>costs</a:t>
            </a:r>
            <a:r>
              <a:rPr lang="fr-FR" dirty="0"/>
              <a:t> are </a:t>
            </a:r>
            <a:r>
              <a:rPr lang="fr-FR" dirty="0" err="1"/>
              <a:t>adjusted</a:t>
            </a:r>
            <a:r>
              <a:rPr lang="fr-FR" dirty="0"/>
              <a:t> in case of far distance </a:t>
            </a:r>
            <a:r>
              <a:rPr lang="fr-FR" dirty="0" err="1"/>
              <a:t>delivery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80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E5DB-DF24-480C-BCFE-2B4654D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A39DC-9EEA-4850-A1E9-D7C1E900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57" y="-3737561"/>
            <a:ext cx="10554574" cy="3636511"/>
          </a:xfrm>
        </p:spPr>
        <p:txBody>
          <a:bodyPr/>
          <a:lstStyle/>
          <a:p>
            <a:r>
              <a:rPr lang="en-US" dirty="0" err="1"/>
              <a:t>davies_bouldin_score</a:t>
            </a:r>
            <a:r>
              <a:rPr lang="en-US" dirty="0"/>
              <a:t> : 0.8377774761211887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18DA7-AD4D-4EE7-A39D-B0393FBE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92" y="2016772"/>
            <a:ext cx="3663934" cy="32234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3DB91-F5D8-41B2-8AED-5EA74758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57" y="5240233"/>
            <a:ext cx="3662954" cy="1563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6E28E7-2560-4AD2-B157-1ADA70A7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03" y="3282186"/>
            <a:ext cx="3663934" cy="3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9C81-696F-492A-A86F-87C99D4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73E02-227E-4680-B910-1B8B1879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1FF53-3186-4B53-9D1A-17B8D088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13" y="2788790"/>
            <a:ext cx="4225303" cy="22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0D2F9-82BF-4B6B-98AE-702499F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ECCEE-3FCA-4CD5-95A9-F269A637A394}"/>
              </a:ext>
            </a:extLst>
          </p:cNvPr>
          <p:cNvSpPr/>
          <p:nvPr/>
        </p:nvSpPr>
        <p:spPr>
          <a:xfrm>
            <a:off x="461639" y="2046505"/>
            <a:ext cx="5495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LowerMed_Review</a:t>
            </a:r>
            <a:r>
              <a:rPr lang="en-US" dirty="0"/>
              <a:t>' '1’]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UpperMed_Review</a:t>
            </a:r>
            <a:r>
              <a:rPr lang="en-US" dirty="0"/>
              <a:t>' '0']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10A1-1D61-4576-9082-02405051E067}"/>
              </a:ext>
            </a:extLst>
          </p:cNvPr>
          <p:cNvSpPr/>
          <p:nvPr/>
        </p:nvSpPr>
        <p:spPr>
          <a:xfrm>
            <a:off x="6927361" y="2042267"/>
            <a:ext cx="5368211" cy="53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 '</a:t>
            </a:r>
            <a:r>
              <a:rPr lang="en-US" dirty="0" err="1"/>
              <a:t>Far_Dist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'0']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Soon_Delivery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UpperMed_Review</a:t>
            </a:r>
            <a:r>
              <a:rPr lang="en-US" dirty="0"/>
              <a:t>' '1']</a:t>
            </a:r>
          </a:p>
        </p:txBody>
      </p:sp>
    </p:spTree>
    <p:extLst>
      <p:ext uri="{BB962C8B-B14F-4D97-AF65-F5344CB8AC3E}">
        <p14:creationId xmlns:p14="http://schemas.microsoft.com/office/powerpoint/2010/main" val="174270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7E923-B208-4676-A5BE-7557416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29124-FBC2-46E9-B948-5558336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8FBACB-6165-4812-8159-53AEDCF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9" y="447188"/>
            <a:ext cx="8334375" cy="519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F53CB6-1EA9-434F-A537-20F0A14D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88" y="822111"/>
            <a:ext cx="4346723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F138BA-0D05-4A27-89D5-BB0232E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04" y="355693"/>
            <a:ext cx="10049996" cy="60551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D7A9AF-F76D-443C-A0F9-16A8AB5423A3}"/>
              </a:ext>
            </a:extLst>
          </p:cNvPr>
          <p:cNvSpPr txBox="1"/>
          <p:nvPr/>
        </p:nvSpPr>
        <p:spPr>
          <a:xfrm>
            <a:off x="9834525" y="136291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category_name_translation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81937E-0BC0-4B00-A03B-47DDC84F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07" y="907012"/>
            <a:ext cx="676275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BAF0F9-78A7-4973-9E7A-30126991AAEC}"/>
              </a:ext>
            </a:extLst>
          </p:cNvPr>
          <p:cNvSpPr/>
          <p:nvPr/>
        </p:nvSpPr>
        <p:spPr>
          <a:xfrm>
            <a:off x="8895982" y="84133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</a:t>
            </a:r>
            <a:endParaRPr lang="en-US" sz="11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678F8-C963-4A1A-BFE5-4BA3F47F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25" y="947075"/>
            <a:ext cx="428625" cy="123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EDC8FD-2D90-4E9B-9342-446BDD6D6008}"/>
              </a:ext>
            </a:extLst>
          </p:cNvPr>
          <p:cNvSpPr/>
          <p:nvPr/>
        </p:nvSpPr>
        <p:spPr>
          <a:xfrm>
            <a:off x="7549716" y="2154481"/>
            <a:ext cx="785091" cy="145375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D9A2B-EFCE-480B-A941-53D138DD9480}"/>
              </a:ext>
            </a:extLst>
          </p:cNvPr>
          <p:cNvSpPr txBox="1"/>
          <p:nvPr/>
        </p:nvSpPr>
        <p:spPr>
          <a:xfrm>
            <a:off x="7167049" y="205018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most_important_product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09956-1BFD-42E5-B97B-EEB16ED56EEF}"/>
              </a:ext>
            </a:extLst>
          </p:cNvPr>
          <p:cNvSpPr/>
          <p:nvPr/>
        </p:nvSpPr>
        <p:spPr>
          <a:xfrm>
            <a:off x="7479534" y="5478791"/>
            <a:ext cx="988291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926C37-FE70-4DC9-9606-0E4CD0B99415}"/>
              </a:ext>
            </a:extLst>
          </p:cNvPr>
          <p:cNvSpPr txBox="1"/>
          <p:nvPr/>
        </p:nvSpPr>
        <p:spPr>
          <a:xfrm>
            <a:off x="7479534" y="547879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67BFB-E6DB-459A-9836-393CDEA96E39}"/>
              </a:ext>
            </a:extLst>
          </p:cNvPr>
          <p:cNvSpPr/>
          <p:nvPr/>
        </p:nvSpPr>
        <p:spPr>
          <a:xfrm>
            <a:off x="9983598" y="4411991"/>
            <a:ext cx="1055468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EB9D59-BC80-46F2-9662-064B28FC93A2}"/>
              </a:ext>
            </a:extLst>
          </p:cNvPr>
          <p:cNvSpPr txBox="1"/>
          <p:nvPr/>
        </p:nvSpPr>
        <p:spPr>
          <a:xfrm>
            <a:off x="10112904" y="4411991"/>
            <a:ext cx="861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F6D1E9-E551-49C5-BF5A-E6D75F97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807" y="505666"/>
            <a:ext cx="781050" cy="857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720B6A5-C793-4120-843E-4B632E91F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619" y="2815648"/>
            <a:ext cx="942975" cy="85725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FBB416E-0387-4524-B3CB-2453FB4F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8" y="4185449"/>
            <a:ext cx="4225303" cy="25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34" y="150526"/>
            <a:ext cx="10571998" cy="970450"/>
          </a:xfrm>
        </p:spPr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7390A-0370-47F9-B9CA-3D688EE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5" y="1895908"/>
            <a:ext cx="5741743" cy="33420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accent1"/>
                </a:solidFill>
              </a:rPr>
              <a:t>Data </a:t>
            </a:r>
            <a:r>
              <a:rPr lang="fr-FR" sz="1600" b="1" dirty="0" err="1">
                <a:solidFill>
                  <a:schemeClr val="accent1"/>
                </a:solidFill>
              </a:rPr>
              <a:t>Truncature</a:t>
            </a:r>
            <a:endParaRPr lang="fr-FR" sz="16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Orders</a:t>
            </a:r>
            <a:r>
              <a:rPr lang="fr-FR" sz="1400" b="1" dirty="0"/>
              <a:t> </a:t>
            </a:r>
            <a:r>
              <a:rPr lang="fr-FR" sz="1400" b="1" dirty="0" err="1"/>
              <a:t>number</a:t>
            </a:r>
            <a:r>
              <a:rPr lang="fr-FR" sz="1400" b="1" dirty="0"/>
              <a:t> </a:t>
            </a:r>
            <a:r>
              <a:rPr lang="fr-FR" sz="1400" b="1" dirty="0" err="1"/>
              <a:t>rise</a:t>
            </a:r>
            <a:r>
              <a:rPr lang="fr-FR" sz="1400" b="1" dirty="0"/>
              <a:t> </a:t>
            </a:r>
            <a:r>
              <a:rPr lang="fr-FR" sz="1400" b="1" dirty="0" err="1"/>
              <a:t>from</a:t>
            </a:r>
            <a:r>
              <a:rPr lang="fr-FR" sz="1400" b="1" dirty="0"/>
              <a:t> end 2016 and </a:t>
            </a:r>
            <a:r>
              <a:rPr lang="fr-FR" sz="1400" b="1" dirty="0" err="1"/>
              <a:t>is</a:t>
            </a:r>
            <a:r>
              <a:rPr lang="fr-FR" sz="1400" b="1" dirty="0"/>
              <a:t> stable in 2018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Customers</a:t>
            </a:r>
            <a:r>
              <a:rPr lang="fr-FR" sz="1400" b="1" dirty="0"/>
              <a:t> made more </a:t>
            </a:r>
            <a:r>
              <a:rPr lang="fr-FR" sz="1400" b="1" dirty="0" err="1"/>
              <a:t>than</a:t>
            </a:r>
            <a:r>
              <a:rPr lang="fr-FR" sz="1400" b="1" dirty="0"/>
              <a:t> a Single </a:t>
            </a:r>
            <a:r>
              <a:rPr lang="fr-FR" sz="1400" b="1" dirty="0" err="1"/>
              <a:t>Order</a:t>
            </a:r>
            <a:r>
              <a:rPr lang="fr-FR" sz="1400" b="1" dirty="0"/>
              <a:t>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/>
              <a:t>RFM</a:t>
            </a:r>
            <a:r>
              <a:rPr lang="fr-FR" dirty="0"/>
              <a:t>* techniques are </a:t>
            </a:r>
            <a:r>
              <a:rPr lang="fr-FR" b="1" dirty="0">
                <a:solidFill>
                  <a:srgbClr val="FF0000"/>
                </a:solidFill>
              </a:rPr>
              <a:t>not </a:t>
            </a:r>
            <a:r>
              <a:rPr lang="fr-FR" b="1" dirty="0" err="1">
                <a:solidFill>
                  <a:srgbClr val="FF0000"/>
                </a:solidFill>
              </a:rPr>
              <a:t>valid</a:t>
            </a:r>
            <a:endParaRPr lang="fr-FR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Orders</a:t>
            </a:r>
            <a:r>
              <a:rPr lang="fr-FR" sz="1400" b="1" dirty="0"/>
              <a:t> are not </a:t>
            </a:r>
            <a:r>
              <a:rPr lang="fr-FR" sz="1400" b="1" dirty="0" err="1"/>
              <a:t>single_product</a:t>
            </a:r>
            <a:r>
              <a:rPr lang="fr-FR" sz="1400" dirty="0"/>
              <a:t> &amp; 10% multi-item in shopping </a:t>
            </a:r>
            <a:r>
              <a:rPr lang="fr-FR" sz="1400" dirty="0" err="1"/>
              <a:t>carts</a:t>
            </a:r>
            <a:endParaRPr lang="fr-FR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b="1" dirty="0"/>
              <a:t>1:1</a:t>
            </a:r>
            <a:r>
              <a:rPr lang="fr-FR" dirty="0"/>
              <a:t> </a:t>
            </a:r>
            <a:r>
              <a:rPr lang="fr-FR" dirty="0" err="1"/>
              <a:t>cardinality</a:t>
            </a:r>
            <a:r>
              <a:rPr lang="fr-FR" dirty="0"/>
              <a:t> for {</a:t>
            </a:r>
            <a:r>
              <a:rPr lang="fr-FR" dirty="0" err="1"/>
              <a:t>Customer_unique</a:t>
            </a:r>
            <a:r>
              <a:rPr lang="fr-FR" dirty="0"/>
              <a:t> – </a:t>
            </a:r>
            <a:r>
              <a:rPr lang="fr-FR" dirty="0" err="1"/>
              <a:t>Order</a:t>
            </a:r>
            <a:r>
              <a:rPr lang="fr-FR" dirty="0"/>
              <a:t> – Product – </a:t>
            </a:r>
            <a:r>
              <a:rPr lang="fr-FR" dirty="0" err="1"/>
              <a:t>Review</a:t>
            </a:r>
            <a:r>
              <a:rPr lang="fr-FR" dirty="0"/>
              <a:t>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>
                <a:solidFill>
                  <a:srgbClr val="00B050"/>
                </a:solidFill>
              </a:rPr>
              <a:t>valid</a:t>
            </a:r>
            <a:endParaRPr lang="fr-FR" b="1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200" i="1" dirty="0"/>
              <a:t>* </a:t>
            </a:r>
            <a:r>
              <a:rPr lang="fr-FR" sz="1200" b="1" i="1" dirty="0" err="1"/>
              <a:t>R</a:t>
            </a:r>
            <a:r>
              <a:rPr lang="fr-FR" sz="1200" i="1" dirty="0" err="1"/>
              <a:t>ecency</a:t>
            </a:r>
            <a:r>
              <a:rPr lang="fr-FR" sz="1200" i="1" dirty="0"/>
              <a:t> and </a:t>
            </a:r>
            <a:r>
              <a:rPr lang="fr-FR" sz="1200" b="1" i="1" dirty="0"/>
              <a:t>F</a:t>
            </a:r>
            <a:r>
              <a:rPr lang="fr-FR" sz="1200" i="1" dirty="0"/>
              <a:t>requency </a:t>
            </a:r>
            <a:r>
              <a:rPr lang="fr-FR" sz="1200" i="1" dirty="0" err="1"/>
              <a:t>would</a:t>
            </a:r>
            <a:r>
              <a:rPr lang="fr-FR" sz="1200" i="1" dirty="0"/>
              <a:t> </a:t>
            </a:r>
            <a:r>
              <a:rPr lang="fr-FR" sz="1200" i="1" dirty="0" err="1"/>
              <a:t>require</a:t>
            </a:r>
            <a:r>
              <a:rPr lang="fr-FR" sz="1200" i="1" dirty="0"/>
              <a:t> the </a:t>
            </a:r>
            <a:r>
              <a:rPr lang="fr-FR" sz="1200" i="1" dirty="0" err="1"/>
              <a:t>knowledge</a:t>
            </a:r>
            <a:r>
              <a:rPr lang="fr-FR" sz="1200" i="1" dirty="0"/>
              <a:t> of multiple </a:t>
            </a:r>
            <a:r>
              <a:rPr lang="fr-FR" sz="1200" i="1" dirty="0" err="1"/>
              <a:t>timestamped</a:t>
            </a:r>
            <a:r>
              <a:rPr lang="fr-FR" sz="1200" i="1" dirty="0"/>
              <a:t> </a:t>
            </a:r>
            <a:r>
              <a:rPr lang="fr-FR" sz="1200" i="1" dirty="0" err="1"/>
              <a:t>orders</a:t>
            </a:r>
            <a:r>
              <a:rPr lang="fr-FR" sz="1200" i="1" dirty="0"/>
              <a:t> and </a:t>
            </a:r>
            <a:r>
              <a:rPr lang="fr-FR" sz="1200" i="1" dirty="0" err="1"/>
              <a:t>senseful</a:t>
            </a:r>
            <a:r>
              <a:rPr lang="fr-FR" sz="1200" i="1" dirty="0"/>
              <a:t> </a:t>
            </a:r>
            <a:r>
              <a:rPr lang="fr-FR" sz="1200" i="1" dirty="0" err="1"/>
              <a:t>anteriority</a:t>
            </a:r>
            <a:r>
              <a:rPr lang="fr-FR" sz="1200" i="1" dirty="0"/>
              <a:t>.</a:t>
            </a:r>
            <a:endParaRPr lang="en-US" sz="1200" i="1" dirty="0"/>
          </a:p>
          <a:p>
            <a:pPr lvl="2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1AAE9F"/>
              </a:solidFill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0D8C0C5-4CD6-470E-A0A0-76286A9F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79" y="2954475"/>
            <a:ext cx="5812794" cy="3500366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6F1FB830-4295-4792-86A1-9AFCBB707D50}"/>
              </a:ext>
            </a:extLst>
          </p:cNvPr>
          <p:cNvGrpSpPr/>
          <p:nvPr/>
        </p:nvGrpSpPr>
        <p:grpSpPr>
          <a:xfrm>
            <a:off x="9153752" y="3658554"/>
            <a:ext cx="1450223" cy="622312"/>
            <a:chOff x="8954406" y="3834277"/>
            <a:chExt cx="1450223" cy="622312"/>
          </a:xfrm>
        </p:grpSpPr>
        <p:sp>
          <p:nvSpPr>
            <p:cNvPr id="59" name="Explosion : 8 points 58">
              <a:extLst>
                <a:ext uri="{FF2B5EF4-FFF2-40B4-BE49-F238E27FC236}">
                  <a16:creationId xmlns:a16="http://schemas.microsoft.com/office/drawing/2014/main" id="{00C5B24D-260E-4A4B-9852-7E00BF20F7DE}"/>
                </a:ext>
              </a:extLst>
            </p:cNvPr>
            <p:cNvSpPr/>
            <p:nvPr/>
          </p:nvSpPr>
          <p:spPr>
            <a:xfrm>
              <a:off x="9019713" y="3921992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0D0CB6-990F-4BB7-B285-F0E46B478E7F}"/>
                </a:ext>
              </a:extLst>
            </p:cNvPr>
            <p:cNvSpPr/>
            <p:nvPr/>
          </p:nvSpPr>
          <p:spPr>
            <a:xfrm>
              <a:off x="8954406" y="3834277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1</a:t>
              </a:r>
              <a:endParaRPr lang="en-US" sz="1400" b="1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C9E3FB7-5CF9-4F25-B409-ED930A488380}"/>
              </a:ext>
            </a:extLst>
          </p:cNvPr>
          <p:cNvGrpSpPr/>
          <p:nvPr/>
        </p:nvGrpSpPr>
        <p:grpSpPr>
          <a:xfrm>
            <a:off x="9949694" y="2974711"/>
            <a:ext cx="1450223" cy="622312"/>
            <a:chOff x="9744981" y="3117750"/>
            <a:chExt cx="1450223" cy="622312"/>
          </a:xfrm>
        </p:grpSpPr>
        <p:sp>
          <p:nvSpPr>
            <p:cNvPr id="61" name="Explosion : 8 points 60">
              <a:extLst>
                <a:ext uri="{FF2B5EF4-FFF2-40B4-BE49-F238E27FC236}">
                  <a16:creationId xmlns:a16="http://schemas.microsoft.com/office/drawing/2014/main" id="{92F07B7D-42E8-40CF-A7C8-D5659AFF6598}"/>
                </a:ext>
              </a:extLst>
            </p:cNvPr>
            <p:cNvSpPr/>
            <p:nvPr/>
          </p:nvSpPr>
          <p:spPr>
            <a:xfrm>
              <a:off x="9810288" y="3205465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90D83FB-B21F-46C0-B135-270018574C4A}"/>
                </a:ext>
              </a:extLst>
            </p:cNvPr>
            <p:cNvSpPr/>
            <p:nvPr/>
          </p:nvSpPr>
          <p:spPr>
            <a:xfrm>
              <a:off x="9744981" y="3117750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2</a:t>
              </a:r>
              <a:endParaRPr lang="en-US" sz="1400" b="1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099F8AA-29A6-47BD-8BA6-FEDBDCA3A9A8}"/>
              </a:ext>
            </a:extLst>
          </p:cNvPr>
          <p:cNvGrpSpPr/>
          <p:nvPr/>
        </p:nvGrpSpPr>
        <p:grpSpPr>
          <a:xfrm>
            <a:off x="7670151" y="5006697"/>
            <a:ext cx="1432269" cy="659173"/>
            <a:chOff x="7522137" y="5146137"/>
            <a:chExt cx="1432269" cy="659173"/>
          </a:xfrm>
        </p:grpSpPr>
        <p:sp>
          <p:nvSpPr>
            <p:cNvPr id="72" name="Explosion : 8 points 71">
              <a:extLst>
                <a:ext uri="{FF2B5EF4-FFF2-40B4-BE49-F238E27FC236}">
                  <a16:creationId xmlns:a16="http://schemas.microsoft.com/office/drawing/2014/main" id="{43C4CB60-230C-4095-AB62-2CCEC2342F64}"/>
                </a:ext>
              </a:extLst>
            </p:cNvPr>
            <p:cNvSpPr/>
            <p:nvPr/>
          </p:nvSpPr>
          <p:spPr>
            <a:xfrm>
              <a:off x="7569490" y="5270713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95610D4-4DD0-4758-9C67-12BCB35B5567}"/>
                </a:ext>
              </a:extLst>
            </p:cNvPr>
            <p:cNvSpPr/>
            <p:nvPr/>
          </p:nvSpPr>
          <p:spPr>
            <a:xfrm>
              <a:off x="7522137" y="5146137"/>
              <a:ext cx="319595" cy="28079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3.</a:t>
              </a:r>
              <a:endParaRPr lang="en-US" sz="1400" b="1" dirty="0"/>
            </a:p>
          </p:txBody>
        </p:sp>
      </p:grpSp>
      <p:sp>
        <p:nvSpPr>
          <p:cNvPr id="80" name="Espace réservé du contenu 2">
            <a:extLst>
              <a:ext uri="{FF2B5EF4-FFF2-40B4-BE49-F238E27FC236}">
                <a16:creationId xmlns:a16="http://schemas.microsoft.com/office/drawing/2014/main" id="{867BADFA-3BE9-460D-A897-019ED856E8C7}"/>
              </a:ext>
            </a:extLst>
          </p:cNvPr>
          <p:cNvSpPr txBox="1">
            <a:spLocks/>
          </p:cNvSpPr>
          <p:nvPr/>
        </p:nvSpPr>
        <p:spPr>
          <a:xfrm>
            <a:off x="-28689" y="4992070"/>
            <a:ext cx="5898588" cy="19717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b="1" i="1" dirty="0" err="1"/>
              <a:t>From</a:t>
            </a:r>
            <a:r>
              <a:rPr lang="fr-FR" sz="1600" b="1" i="1" dirty="0"/>
              <a:t> </a:t>
            </a:r>
            <a:r>
              <a:rPr lang="fr-FR" sz="1600" b="1" i="1" dirty="0" err="1">
                <a:solidFill>
                  <a:srgbClr val="D3455B"/>
                </a:solidFill>
              </a:rPr>
              <a:t>Order-Centric</a:t>
            </a:r>
            <a:r>
              <a:rPr lang="fr-FR" sz="1600" b="1" i="1" dirty="0"/>
              <a:t> to </a:t>
            </a:r>
            <a:r>
              <a:rPr lang="fr-FR" sz="1600" b="1" i="1" dirty="0">
                <a:solidFill>
                  <a:srgbClr val="1AAE9F"/>
                </a:solidFill>
              </a:rPr>
              <a:t>Customer-</a:t>
            </a:r>
            <a:r>
              <a:rPr lang="fr-FR" sz="1600" b="1" i="1" dirty="0" err="1">
                <a:solidFill>
                  <a:srgbClr val="1AAE9F"/>
                </a:solidFill>
              </a:rPr>
              <a:t>Centric</a:t>
            </a:r>
            <a:r>
              <a:rPr lang="fr-FR" sz="1600" b="1" i="1" dirty="0"/>
              <a:t> data:</a:t>
            </a:r>
          </a:p>
          <a:p>
            <a:pPr marL="457200" lvl="1" indent="0">
              <a:buNone/>
            </a:pPr>
            <a:r>
              <a:rPr lang="fr-FR" sz="1400" b="1" dirty="0"/>
              <a:t>1. </a:t>
            </a:r>
            <a:r>
              <a:rPr lang="fr-FR" sz="1400" dirty="0" err="1"/>
              <a:t>Focused</a:t>
            </a:r>
            <a:r>
              <a:rPr lang="fr-FR" sz="1400" dirty="0"/>
              <a:t> on the </a:t>
            </a:r>
            <a:r>
              <a:rPr lang="fr-FR" sz="1400" b="1" dirty="0" err="1"/>
              <a:t>most_important_product</a:t>
            </a:r>
            <a:r>
              <a:rPr lang="fr-FR" sz="1400" b="1" dirty="0"/>
              <a:t> </a:t>
            </a:r>
            <a:r>
              <a:rPr lang="fr-FR" sz="1400" dirty="0"/>
              <a:t>(</a:t>
            </a:r>
            <a:r>
              <a:rPr lang="fr-FR" sz="1400" i="1" dirty="0"/>
              <a:t>of </a:t>
            </a:r>
            <a:r>
              <a:rPr lang="fr-FR" sz="1400" i="1" dirty="0" err="1"/>
              <a:t>highest</a:t>
            </a:r>
            <a:r>
              <a:rPr lang="fr-FR" sz="1400" i="1" dirty="0"/>
              <a:t> value</a:t>
            </a:r>
            <a:r>
              <a:rPr lang="fr-FR" sz="1400" dirty="0"/>
              <a:t>)</a:t>
            </a:r>
          </a:p>
          <a:p>
            <a:pPr marL="457200" lvl="1" indent="0">
              <a:buNone/>
            </a:pPr>
            <a:r>
              <a:rPr lang="fr-FR" sz="1400" b="1" dirty="0"/>
              <a:t>2. </a:t>
            </a:r>
            <a:r>
              <a:rPr lang="fr-FR" sz="1400" dirty="0" err="1"/>
              <a:t>Attached</a:t>
            </a:r>
            <a:r>
              <a:rPr lang="fr-FR" sz="1400" dirty="0"/>
              <a:t> a </a:t>
            </a:r>
            <a:r>
              <a:rPr lang="fr-FR" sz="1400" b="1" dirty="0" err="1"/>
              <a:t>rational_category</a:t>
            </a:r>
            <a:r>
              <a:rPr lang="fr-FR" sz="1400" b="1" dirty="0"/>
              <a:t> </a:t>
            </a:r>
            <a:r>
              <a:rPr lang="fr-FR" sz="1400" dirty="0"/>
              <a:t>to the </a:t>
            </a:r>
            <a:r>
              <a:rPr lang="fr-FR" sz="1400" dirty="0" err="1"/>
              <a:t>product</a:t>
            </a:r>
            <a:endParaRPr lang="fr-FR" sz="1400" dirty="0"/>
          </a:p>
          <a:p>
            <a:pPr marL="457200" lvl="1" indent="0">
              <a:buFont typeface="Wingdings 2" charset="2"/>
              <a:buNone/>
            </a:pPr>
            <a:r>
              <a:rPr lang="fr-FR" sz="1400" b="1" dirty="0"/>
              <a:t>3. </a:t>
            </a:r>
            <a:r>
              <a:rPr lang="fr-FR" sz="1400" dirty="0" err="1"/>
              <a:t>Keeping</a:t>
            </a:r>
            <a:r>
              <a:rPr lang="fr-FR" sz="1400" dirty="0"/>
              <a:t> for </a:t>
            </a:r>
            <a:r>
              <a:rPr lang="fr-FR" sz="1400" dirty="0" err="1"/>
              <a:t>any</a:t>
            </a:r>
            <a:r>
              <a:rPr lang="fr-FR" sz="1400" dirty="0"/>
              <a:t> </a:t>
            </a:r>
            <a:r>
              <a:rPr lang="fr-FR" sz="1400" dirty="0" err="1"/>
              <a:t>customer_unique_id</a:t>
            </a:r>
            <a:r>
              <a:rPr lang="fr-FR" sz="1400" dirty="0"/>
              <a:t>, the « </a:t>
            </a:r>
            <a:r>
              <a:rPr lang="fr-FR" sz="1400" b="1" i="1" dirty="0" err="1"/>
              <a:t>single_product</a:t>
            </a:r>
            <a:r>
              <a:rPr lang="fr-FR" sz="1400" b="1" i="1" dirty="0"/>
              <a:t> » </a:t>
            </a:r>
            <a:r>
              <a:rPr lang="fr-FR" sz="1400" dirty="0"/>
              <a:t>&amp; last </a:t>
            </a:r>
            <a:r>
              <a:rPr lang="fr-FR" sz="1400" dirty="0" err="1"/>
              <a:t>delivered</a:t>
            </a:r>
            <a:r>
              <a:rPr lang="fr-FR" sz="1400" dirty="0"/>
              <a:t> </a:t>
            </a:r>
            <a:r>
              <a:rPr lang="fr-FR" sz="1400" b="1" dirty="0" err="1"/>
              <a:t>Orders</a:t>
            </a:r>
            <a:endParaRPr lang="fr-FR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7238C0-1CD5-4CDD-B3DC-2CF9514354F4}"/>
              </a:ext>
            </a:extLst>
          </p:cNvPr>
          <p:cNvGrpSpPr/>
          <p:nvPr/>
        </p:nvGrpSpPr>
        <p:grpSpPr>
          <a:xfrm>
            <a:off x="6096000" y="2905517"/>
            <a:ext cx="6233202" cy="4058262"/>
            <a:chOff x="5958798" y="2477559"/>
            <a:chExt cx="6233202" cy="4058262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5D2AC66-2946-48BE-839A-6C00CFAC41F2}"/>
                </a:ext>
              </a:extLst>
            </p:cNvPr>
            <p:cNvGrpSpPr/>
            <p:nvPr/>
          </p:nvGrpSpPr>
          <p:grpSpPr>
            <a:xfrm>
              <a:off x="6058820" y="2477559"/>
              <a:ext cx="5812795" cy="3500366"/>
              <a:chOff x="6580079" y="3999796"/>
              <a:chExt cx="4264166" cy="265512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5670810-231F-4A7B-8088-332003CD44C1}"/>
                  </a:ext>
                </a:extLst>
              </p:cNvPr>
              <p:cNvSpPr/>
              <p:nvPr/>
            </p:nvSpPr>
            <p:spPr>
              <a:xfrm rot="10800000">
                <a:off x="7448364" y="4614838"/>
                <a:ext cx="1540814" cy="1352346"/>
              </a:xfrm>
              <a:prstGeom prst="ellipse">
                <a:avLst/>
              </a:prstGeom>
              <a:solidFill>
                <a:srgbClr val="D3455B">
                  <a:alpha val="50196"/>
                </a:srgbClr>
              </a:solidFill>
              <a:ln>
                <a:solidFill>
                  <a:srgbClr val="D345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C646430-D0B5-4371-9956-57505418C213}"/>
                  </a:ext>
                </a:extLst>
              </p:cNvPr>
              <p:cNvSpPr/>
              <p:nvPr/>
            </p:nvSpPr>
            <p:spPr>
              <a:xfrm rot="5400000">
                <a:off x="7791167" y="4078013"/>
                <a:ext cx="894068" cy="795202"/>
              </a:xfrm>
              <a:prstGeom prst="ellipse">
                <a:avLst/>
              </a:prstGeom>
              <a:solidFill>
                <a:srgbClr val="788896">
                  <a:alpha val="50196"/>
                </a:srgbClr>
              </a:solidFill>
              <a:ln>
                <a:solidFill>
                  <a:srgbClr val="788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8D34389-4E07-454E-85A8-528358E51560}"/>
                  </a:ext>
                </a:extLst>
              </p:cNvPr>
              <p:cNvSpPr/>
              <p:nvPr/>
            </p:nvSpPr>
            <p:spPr>
              <a:xfrm rot="16200000">
                <a:off x="9538262" y="5342787"/>
                <a:ext cx="1637909" cy="974056"/>
              </a:xfrm>
              <a:prstGeom prst="ellipse">
                <a:avLst/>
              </a:prstGeom>
              <a:solidFill>
                <a:srgbClr val="2C88D9">
                  <a:alpha val="50196"/>
                </a:srgbClr>
              </a:solidFill>
              <a:ln>
                <a:solidFill>
                  <a:srgbClr val="2C8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E489108-2CA4-45E7-969B-14BA13CBB61D}"/>
                  </a:ext>
                </a:extLst>
              </p:cNvPr>
              <p:cNvSpPr/>
              <p:nvPr/>
            </p:nvSpPr>
            <p:spPr>
              <a:xfrm>
                <a:off x="8950206" y="3999796"/>
                <a:ext cx="1839964" cy="894068"/>
              </a:xfrm>
              <a:prstGeom prst="ellipse">
                <a:avLst/>
              </a:prstGeom>
              <a:solidFill>
                <a:srgbClr val="F7C325">
                  <a:alpha val="50196"/>
                </a:srgbClr>
              </a:solidFill>
              <a:ln>
                <a:solidFill>
                  <a:srgbClr val="F7C3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EF5F0CF2-D476-4ED4-B7E1-F72F90FAF163}"/>
                  </a:ext>
                </a:extLst>
              </p:cNvPr>
              <p:cNvSpPr/>
              <p:nvPr/>
            </p:nvSpPr>
            <p:spPr>
              <a:xfrm>
                <a:off x="6580079" y="4875883"/>
                <a:ext cx="1267577" cy="880498"/>
              </a:xfrm>
              <a:prstGeom prst="ellipse">
                <a:avLst/>
              </a:prstGeom>
              <a:solidFill>
                <a:srgbClr val="BD34D1">
                  <a:alpha val="50196"/>
                </a:srgbClr>
              </a:solidFill>
              <a:ln>
                <a:solidFill>
                  <a:srgbClr val="BD34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411C8DC-0905-4D9C-B243-973D7ADCCC80}"/>
                  </a:ext>
                </a:extLst>
              </p:cNvPr>
              <p:cNvSpPr/>
              <p:nvPr/>
            </p:nvSpPr>
            <p:spPr>
              <a:xfrm>
                <a:off x="8637223" y="4698252"/>
                <a:ext cx="1397671" cy="1070651"/>
              </a:xfrm>
              <a:prstGeom prst="ellipse">
                <a:avLst/>
              </a:prstGeom>
              <a:solidFill>
                <a:srgbClr val="E8833A">
                  <a:alpha val="50196"/>
                </a:srgbClr>
              </a:solidFill>
              <a:ln>
                <a:solidFill>
                  <a:srgbClr val="E883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66D6D0A-1BEB-4EEC-B4A4-E805FD7DC217}"/>
                  </a:ext>
                </a:extLst>
              </p:cNvPr>
              <p:cNvSpPr/>
              <p:nvPr/>
            </p:nvSpPr>
            <p:spPr>
              <a:xfrm>
                <a:off x="7850024" y="5749830"/>
                <a:ext cx="795202" cy="905090"/>
              </a:xfrm>
              <a:prstGeom prst="ellipse">
                <a:avLst/>
              </a:prstGeom>
              <a:solidFill>
                <a:srgbClr val="1AAE9F">
                  <a:alpha val="50196"/>
                </a:srgbClr>
              </a:solidFill>
              <a:ln>
                <a:solidFill>
                  <a:srgbClr val="1AA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Espace réservé du contenu 2">
              <a:extLst>
                <a:ext uri="{FF2B5EF4-FFF2-40B4-BE49-F238E27FC236}">
                  <a16:creationId xmlns:a16="http://schemas.microsoft.com/office/drawing/2014/main" id="{E3371055-6AAC-4D47-BF26-A34F261E073A}"/>
                </a:ext>
              </a:extLst>
            </p:cNvPr>
            <p:cNvSpPr txBox="1">
              <a:spLocks/>
            </p:cNvSpPr>
            <p:nvPr/>
          </p:nvSpPr>
          <p:spPr>
            <a:xfrm>
              <a:off x="5958798" y="5880700"/>
              <a:ext cx="6233202" cy="65512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85750">
                <a:buFont typeface="Wingdings" panose="05000000000000000000" pitchFamily="2" charset="2"/>
                <a:buChar char="Ø"/>
              </a:pPr>
              <a:r>
                <a:rPr lang="fr-FR" b="1" dirty="0" err="1"/>
                <a:t>Let’s</a:t>
              </a:r>
              <a:r>
                <a:rPr lang="fr-FR" b="1" dirty="0"/>
                <a:t> </a:t>
              </a:r>
              <a:r>
                <a:rPr lang="fr-FR" b="1" dirty="0" err="1"/>
                <a:t>browse</a:t>
              </a:r>
              <a:r>
                <a:rPr lang="fr-FR" b="1" dirty="0"/>
                <a:t> </a:t>
              </a:r>
              <a:r>
                <a:rPr lang="fr-FR" b="1" dirty="0" err="1"/>
                <a:t>some</a:t>
              </a:r>
              <a:r>
                <a:rPr lang="fr-FR" b="1" dirty="0"/>
                <a:t> </a:t>
              </a:r>
              <a:r>
                <a:rPr lang="fr-FR" b="1" dirty="0">
                  <a:solidFill>
                    <a:srgbClr val="1AAE9F"/>
                  </a:solidFill>
                </a:rPr>
                <a:t>Customer-</a:t>
              </a:r>
              <a:r>
                <a:rPr lang="fr-FR" b="1" dirty="0" err="1">
                  <a:solidFill>
                    <a:srgbClr val="1AAE9F"/>
                  </a:solidFill>
                </a:rPr>
                <a:t>Centric</a:t>
              </a:r>
              <a:r>
                <a:rPr lang="fr-FR" b="1" dirty="0"/>
                <a:t> </a:t>
              </a:r>
              <a:r>
                <a:rPr lang="fr-FR" b="1" dirty="0" err="1"/>
                <a:t>features</a:t>
              </a:r>
              <a:r>
                <a:rPr lang="fr-FR" b="1" dirty="0"/>
                <a:t> !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30C546AF-B0AB-4D2B-B89C-8CCEE7D0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79" y="1287634"/>
            <a:ext cx="5812794" cy="16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0" y="294788"/>
            <a:ext cx="10571998" cy="970450"/>
          </a:xfrm>
        </p:spPr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>
                <a:solidFill>
                  <a:srgbClr val="1AAE9F"/>
                </a:solidFill>
              </a:rPr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F64B5-0C38-4CF9-B6A9-17F3B455F8FF}"/>
              </a:ext>
            </a:extLst>
          </p:cNvPr>
          <p:cNvSpPr txBox="1">
            <a:spLocks/>
          </p:cNvSpPr>
          <p:nvPr/>
        </p:nvSpPr>
        <p:spPr>
          <a:xfrm>
            <a:off x="0" y="2089648"/>
            <a:ext cx="11414615" cy="46571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solidFill>
                  <a:srgbClr val="D3455B"/>
                </a:solidFill>
              </a:rPr>
              <a:t>Order-Centric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enable to </a:t>
            </a:r>
            <a:r>
              <a:rPr lang="fr-FR" dirty="0" err="1"/>
              <a:t>gather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costs</a:t>
            </a:r>
            <a:r>
              <a:rPr lang="fr-FR" dirty="0"/>
              <a:t> of </a:t>
            </a:r>
            <a:r>
              <a:rPr lang="fr-FR" dirty="0" err="1"/>
              <a:t>detailed</a:t>
            </a:r>
            <a:r>
              <a:rPr lang="fr-FR" dirty="0"/>
              <a:t> shopping </a:t>
            </a:r>
            <a:r>
              <a:rPr lang="fr-FR" dirty="0" err="1"/>
              <a:t>cart</a:t>
            </a:r>
            <a:r>
              <a:rPr lang="fr-FR" dirty="0"/>
              <a:t>, paiement </a:t>
            </a:r>
            <a:r>
              <a:rPr lang="fr-FR" dirty="0" err="1"/>
              <a:t>details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accurate</a:t>
            </a:r>
            <a:r>
              <a:rPr lang="fr-FR" dirty="0"/>
              <a:t> description (of </a:t>
            </a:r>
            <a:r>
              <a:rPr lang="fr-FR" dirty="0" err="1"/>
              <a:t>unnamed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), </a:t>
            </a:r>
            <a:r>
              <a:rPr lang="fr-FR" dirty="0" err="1"/>
              <a:t>attached</a:t>
            </a:r>
            <a:r>
              <a:rPr lang="fr-FR" dirty="0"/>
              <a:t> to a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review</a:t>
            </a:r>
            <a:r>
              <a:rPr lang="fr-FR" dirty="0"/>
              <a:t> score, 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i="1" dirty="0"/>
              <a:t>an </a:t>
            </a:r>
            <a:r>
              <a:rPr lang="fr-FR" i="1" dirty="0" err="1"/>
              <a:t>order</a:t>
            </a:r>
            <a:r>
              <a:rPr lang="fr-FR" i="1" dirty="0"/>
              <a:t>,</a:t>
            </a:r>
            <a:endParaRPr lang="fr-FR" dirty="0"/>
          </a:p>
          <a:p>
            <a:pPr lvl="1"/>
            <a:r>
              <a:rPr lang="fr-FR" dirty="0" err="1"/>
              <a:t>customer</a:t>
            </a:r>
            <a:r>
              <a:rPr lang="fr-FR" dirty="0"/>
              <a:t> and seller </a:t>
            </a:r>
            <a:r>
              <a:rPr lang="fr-FR" dirty="0" err="1"/>
              <a:t>geolocation</a:t>
            </a:r>
            <a:r>
              <a:rPr lang="fr-FR" dirty="0"/>
              <a:t>.</a:t>
            </a:r>
          </a:p>
          <a:p>
            <a:r>
              <a:rPr lang="fr-FR" b="1" dirty="0">
                <a:solidFill>
                  <a:srgbClr val="1AAE9F"/>
                </a:solidFill>
              </a:rPr>
              <a:t>Client-</a:t>
            </a:r>
            <a:r>
              <a:rPr lang="fr-FR" b="1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help to </a:t>
            </a:r>
            <a:r>
              <a:rPr lang="fr-FR" dirty="0" err="1"/>
              <a:t>detail</a:t>
            </a:r>
            <a:r>
              <a:rPr lang="fr-FR" dirty="0"/>
              <a:t> the « </a:t>
            </a:r>
            <a:r>
              <a:rPr lang="fr-FR" b="1" dirty="0" err="1"/>
              <a:t>Who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b="1" dirty="0" err="1"/>
              <a:t>Customers</a:t>
            </a:r>
            <a:r>
              <a:rPr lang="fr-FR" b="1" dirty="0"/>
              <a:t> Groups »</a:t>
            </a:r>
            <a:r>
              <a:rPr lang="fr-FR" dirty="0"/>
              <a:t>, by </a:t>
            </a:r>
            <a:r>
              <a:rPr lang="fr-FR" dirty="0" err="1"/>
              <a:t>studying</a:t>
            </a:r>
            <a:r>
              <a:rPr lang="fr-FR" dirty="0"/>
              <a:t> : </a:t>
            </a:r>
          </a:p>
          <a:p>
            <a:pPr lvl="1"/>
            <a:r>
              <a:rPr lang="fr-FR" b="1" dirty="0" err="1"/>
              <a:t>What</a:t>
            </a:r>
            <a:r>
              <a:rPr lang="fr-FR" b="1" dirty="0"/>
              <a:t> :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, </a:t>
            </a:r>
            <a:r>
              <a:rPr lang="fr-FR" dirty="0" err="1"/>
              <a:t>its</a:t>
            </a:r>
            <a:r>
              <a:rPr lang="fr-FR" dirty="0"/>
              <a:t> value and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i="1" dirty="0"/>
              <a:t>(M </a:t>
            </a:r>
            <a:r>
              <a:rPr lang="fr-FR" i="1" dirty="0" err="1"/>
              <a:t>criteria</a:t>
            </a:r>
            <a:r>
              <a:rPr lang="fr-FR" i="1" dirty="0"/>
              <a:t> of RFM)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total_price</a:t>
            </a:r>
            <a:r>
              <a:rPr lang="fr-FR" dirty="0"/>
              <a:t> (&amp;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freight_percentage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The « </a:t>
            </a:r>
            <a:r>
              <a:rPr lang="fr-FR" dirty="0" err="1"/>
              <a:t>charm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 » </a:t>
            </a:r>
            <a:r>
              <a:rPr lang="fr-FR" i="1" dirty="0"/>
              <a:t>(</a:t>
            </a:r>
            <a:r>
              <a:rPr lang="fr-FR" i="1" dirty="0" err="1"/>
              <a:t>price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a « 9, 99 or x90 » </a:t>
            </a:r>
            <a:r>
              <a:rPr lang="fr-FR" i="1" dirty="0" err="1"/>
              <a:t>termination</a:t>
            </a:r>
            <a:r>
              <a:rPr lang="fr-FR" i="1" dirty="0"/>
              <a:t>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i="1" dirty="0"/>
              <a:t>(and </a:t>
            </a:r>
            <a:r>
              <a:rPr lang="fr-FR" i="1" dirty="0" err="1"/>
              <a:t>its</a:t>
            </a:r>
            <a:r>
              <a:rPr lang="fr-FR" i="1" dirty="0"/>
              <a:t> size &amp; </a:t>
            </a:r>
            <a:r>
              <a:rPr lang="fr-FR" i="1" dirty="0" err="1"/>
              <a:t>weight</a:t>
            </a:r>
            <a:r>
              <a:rPr lang="fr-FR" i="1" dirty="0"/>
              <a:t> </a:t>
            </a:r>
            <a:r>
              <a:rPr lang="fr-FR" i="1" dirty="0" err="1"/>
              <a:t>caracteristics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When</a:t>
            </a:r>
            <a:r>
              <a:rPr lang="fr-FR" dirty="0"/>
              <a:t> : the </a:t>
            </a:r>
            <a:r>
              <a:rPr lang="fr-FR" dirty="0" err="1"/>
              <a:t>purchase_time_zone</a:t>
            </a:r>
            <a:r>
              <a:rPr lang="fr-FR" dirty="0"/>
              <a:t> </a:t>
            </a:r>
            <a:r>
              <a:rPr lang="fr-FR" i="1" dirty="0"/>
              <a:t>(as a clustering of </a:t>
            </a:r>
            <a:r>
              <a:rPr lang="fr-FR" i="1" dirty="0" err="1"/>
              <a:t>purchase_dayofweek</a:t>
            </a:r>
            <a:r>
              <a:rPr lang="fr-FR" i="1" dirty="0"/>
              <a:t> &amp; </a:t>
            </a:r>
            <a:r>
              <a:rPr lang="fr-FR" i="1" dirty="0" err="1"/>
              <a:t>purchase</a:t>
            </a:r>
            <a:r>
              <a:rPr lang="fr-FR" i="1" dirty="0"/>
              <a:t> </a:t>
            </a:r>
            <a:r>
              <a:rPr lang="fr-FR" i="1" dirty="0" err="1"/>
              <a:t>hour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Why</a:t>
            </a:r>
            <a:r>
              <a:rPr lang="fr-FR" dirty="0"/>
              <a:t> : the « </a:t>
            </a:r>
            <a:r>
              <a:rPr lang="fr-FR" dirty="0" err="1"/>
              <a:t>product</a:t>
            </a:r>
            <a:r>
              <a:rPr lang="fr-FR" dirty="0"/>
              <a:t> »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Score, and the </a:t>
            </a:r>
            <a:r>
              <a:rPr lang="fr-FR" dirty="0" err="1"/>
              <a:t>review</a:t>
            </a:r>
            <a:r>
              <a:rPr lang="fr-FR" dirty="0"/>
              <a:t> gap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,</a:t>
            </a:r>
          </a:p>
          <a:p>
            <a:pPr lvl="1"/>
            <a:r>
              <a:rPr lang="fr-FR" b="1" dirty="0" err="1"/>
              <a:t>Where</a:t>
            </a:r>
            <a:r>
              <a:rPr lang="fr-FR" dirty="0"/>
              <a:t> : in spite of web </a:t>
            </a:r>
            <a:r>
              <a:rPr lang="fr-FR" dirty="0" err="1"/>
              <a:t>purchase</a:t>
            </a:r>
            <a:r>
              <a:rPr lang="fr-FR" dirty="0"/>
              <a:t>, Customer-Seller distance impacts on Delivery time and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.</a:t>
            </a:r>
          </a:p>
          <a:p>
            <a:pPr lvl="2"/>
            <a:r>
              <a:rPr lang="en-US" dirty="0">
                <a:latin typeface="Inter"/>
              </a:rPr>
              <a:t>Note that ea</a:t>
            </a:r>
            <a:r>
              <a:rPr lang="en-US" b="0" i="0" dirty="0">
                <a:effectLst/>
                <a:latin typeface="Inter"/>
              </a:rPr>
              <a:t>ch item has the freight calculated accordingly to its measures  &amp; </a:t>
            </a:r>
            <a:r>
              <a:rPr lang="en-US" dirty="0">
                <a:latin typeface="Inter"/>
              </a:rPr>
              <a:t>freight value is </a:t>
            </a:r>
            <a:r>
              <a:rPr lang="en-US" dirty="0" err="1">
                <a:latin typeface="Inter"/>
              </a:rPr>
              <a:t>splitted</a:t>
            </a:r>
            <a:r>
              <a:rPr lang="en-US" dirty="0">
                <a:latin typeface="Inter"/>
              </a:rPr>
              <a:t> between items</a:t>
            </a:r>
            <a:endParaRPr lang="fr-FR" dirty="0">
              <a:latin typeface="Inter"/>
            </a:endParaRPr>
          </a:p>
          <a:p>
            <a:pPr lvl="1"/>
            <a:r>
              <a:rPr lang="fr-FR" b="1" dirty="0"/>
              <a:t>How</a:t>
            </a:r>
            <a:r>
              <a:rPr lang="fr-FR" dirty="0"/>
              <a:t> : the (main_)</a:t>
            </a:r>
            <a:r>
              <a:rPr lang="fr-FR" dirty="0" err="1"/>
              <a:t>payment_type</a:t>
            </a:r>
            <a:r>
              <a:rPr lang="fr-FR" dirty="0"/>
              <a:t>,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installement</a:t>
            </a:r>
            <a:r>
              <a:rPr lang="fr-FR" dirty="0"/>
              <a:t> size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980FE-76E9-45BC-AE64-C81BB183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51" y="111183"/>
            <a:ext cx="2463689" cy="16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108397" y="2988494"/>
            <a:ext cx="5430496" cy="1461166"/>
            <a:chOff x="-89013" y="3035998"/>
            <a:chExt cx="5430496" cy="146116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89013" y="3112169"/>
              <a:ext cx="334562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When : </a:t>
              </a:r>
              <a:r>
                <a:rPr lang="en-US" sz="1400" b="1" u="sng" dirty="0" err="1">
                  <a:solidFill>
                    <a:srgbClr val="D3455B"/>
                  </a:solidFill>
                </a:rPr>
                <a:t>purchase_time_zone_cat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order_purchase_dayofweek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order_purchase_hour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D3455B"/>
                  </a:solidFill>
                </a:rPr>
                <a:t>delivery_vs_estimated</a:t>
              </a:r>
              <a:r>
                <a:rPr lang="en-US" sz="1400" b="1" u="sng" dirty="0">
                  <a:solidFill>
                    <a:srgbClr val="D3455B"/>
                  </a:solidFill>
                </a:rPr>
                <a:t>*</a:t>
              </a:r>
            </a:p>
            <a:p>
              <a:pPr algn="r"/>
              <a:r>
                <a:rPr lang="fr-FR" sz="1400" i="1" dirty="0" err="1">
                  <a:solidFill>
                    <a:srgbClr val="D3455B"/>
                  </a:solidFill>
                </a:rPr>
                <a:t>estimated_delivery_time</a:t>
              </a:r>
              <a:r>
                <a:rPr lang="fr-FR" sz="1400" i="1" dirty="0">
                  <a:solidFill>
                    <a:srgbClr val="D3455B"/>
                  </a:solidFill>
                </a:rPr>
                <a:t> </a:t>
              </a:r>
              <a:r>
                <a:rPr lang="fr-FR" sz="1400" i="1" dirty="0" err="1">
                  <a:solidFill>
                    <a:srgbClr val="D3455B"/>
                  </a:solidFill>
                </a:rPr>
                <a:t>effective_delivery_time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48404" y="4128709"/>
            <a:ext cx="4973649" cy="2089773"/>
            <a:chOff x="301086" y="4129728"/>
            <a:chExt cx="4973649" cy="208977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Why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product_review_mean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product_review_count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b="1" dirty="0"/>
                <a:t>How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review_gap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b="1" dirty="0" err="1">
                  <a:solidFill>
                    <a:srgbClr val="BD34D1"/>
                  </a:solidFill>
                </a:rPr>
                <a:t>review_answer_delay</a:t>
              </a:r>
              <a:r>
                <a:rPr lang="en-US" sz="1400" b="1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customer_review_mean</a:t>
              </a:r>
              <a:endParaRPr lang="en-US" sz="1400" i="1" dirty="0">
                <a:solidFill>
                  <a:srgbClr val="BD34D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483046" y="4551055"/>
            <a:ext cx="3406128" cy="2089773"/>
            <a:chOff x="5508464" y="4630865"/>
            <a:chExt cx="3406128" cy="208977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762094" y="5697656"/>
              <a:ext cx="215249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Where : </a:t>
              </a:r>
              <a:r>
                <a:rPr lang="en-US" sz="1400" b="1" u="sng" dirty="0" err="1">
                  <a:solidFill>
                    <a:srgbClr val="2C88D9"/>
                  </a:solidFill>
                </a:rPr>
                <a:t>cust_sell_dist</a:t>
              </a:r>
              <a:r>
                <a:rPr lang="en-US" sz="1400" b="1" u="sng" dirty="0">
                  <a:solidFill>
                    <a:srgbClr val="2C88D9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&amp;state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customer_city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 state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18311" y="1659231"/>
            <a:ext cx="4711413" cy="2089773"/>
            <a:chOff x="1518311" y="1659231"/>
            <a:chExt cx="4711413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18311" y="1755450"/>
              <a:ext cx="334562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How :</a:t>
              </a:r>
              <a:r>
                <a:rPr lang="en-US" sz="1400" dirty="0">
                  <a:solidFill>
                    <a:srgbClr val="788896"/>
                  </a:solidFill>
                </a:rPr>
                <a:t> </a:t>
              </a:r>
              <a:r>
                <a:rPr lang="en-US" sz="1400" b="1" u="sng" dirty="0" err="1">
                  <a:solidFill>
                    <a:srgbClr val="788896"/>
                  </a:solidFill>
                </a:rPr>
                <a:t>main_payment_type_cat</a:t>
              </a:r>
              <a:endParaRPr lang="en-US" sz="1400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788896"/>
                  </a:solidFill>
                </a:rPr>
                <a:t>payment_installments_size_cat</a:t>
              </a:r>
              <a:endParaRPr lang="en-US" sz="1400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b="1" dirty="0" err="1">
                  <a:solidFill>
                    <a:srgbClr val="788896"/>
                  </a:solidFill>
                </a:rPr>
                <a:t>payment_sequence_size_cat</a:t>
              </a:r>
              <a:endParaRPr lang="en-US" sz="1400" b="1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b="1" dirty="0"/>
                <a:t>What :</a:t>
              </a:r>
              <a:r>
                <a:rPr lang="en-US" sz="1400" b="1" dirty="0">
                  <a:solidFill>
                    <a:srgbClr val="788896"/>
                  </a:solidFill>
                </a:rPr>
                <a:t> </a:t>
              </a:r>
              <a:r>
                <a:rPr lang="en-US" sz="1400" b="1" dirty="0" err="1">
                  <a:solidFill>
                    <a:srgbClr val="788896"/>
                  </a:solidFill>
                </a:rPr>
                <a:t>payment_total</a:t>
              </a:r>
              <a:r>
                <a:rPr lang="en-US" sz="1400" b="1" dirty="0">
                  <a:solidFill>
                    <a:srgbClr val="788896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main_payment_value</a:t>
              </a:r>
              <a:endParaRPr lang="en-US" sz="1400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1757" y="2231869"/>
            <a:ext cx="4533453" cy="1598151"/>
            <a:chOff x="6072352" y="2125561"/>
            <a:chExt cx="4533453" cy="1598151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7952337" y="2125561"/>
              <a:ext cx="265346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u="sng" dirty="0" err="1">
                  <a:solidFill>
                    <a:srgbClr val="FFC000"/>
                  </a:solidFill>
                </a:rPr>
                <a:t>product_cat</a:t>
              </a:r>
              <a:endParaRPr lang="en-US" sz="1400" b="1" u="sng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product_description_length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product_name_length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product_photos_qty</a:t>
              </a:r>
              <a:r>
                <a:rPr lang="en-US" sz="1400" i="1" dirty="0">
                  <a:solidFill>
                    <a:srgbClr val="FFC000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product_weight_g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product_size</a:t>
              </a:r>
              <a:endParaRPr lang="en-US" sz="1400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280586" y="3847036"/>
            <a:ext cx="3845998" cy="1600438"/>
            <a:chOff x="6345914" y="3794365"/>
            <a:chExt cx="3845998" cy="16004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039413" y="3794365"/>
              <a:ext cx="2152499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dirty="0" err="1">
                  <a:solidFill>
                    <a:srgbClr val="E8833A"/>
                  </a:solidFill>
                </a:rPr>
                <a:t>total_price</a:t>
              </a:r>
              <a:r>
                <a:rPr lang="en-US" sz="1400" b="1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charmed_price_cat</a:t>
              </a:r>
              <a:endParaRPr lang="en-US" sz="1400" b="1" u="sng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freight_percentage</a:t>
              </a:r>
              <a:r>
                <a:rPr lang="en-US" sz="1400" b="1" u="sng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items_qty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product_price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product_freight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total_freight</a:t>
              </a:r>
              <a:endParaRPr lang="en-US" sz="1400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D6295-148D-4520-93EE-A42EF45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Purchase</a:t>
            </a:r>
            <a:r>
              <a:rPr lang="fr-FR" dirty="0"/>
              <a:t> Time Zone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3184C-E484-426C-9EEB-B4187A69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BE36E-F8B3-49C5-8AC6-9BA2C367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9" y="2397480"/>
            <a:ext cx="4723804" cy="16430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A53BC1-B512-4CA7-AA28-CBA9C65D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358" y="2419492"/>
            <a:ext cx="1757363" cy="16430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66AA3C-04DF-4D90-AEF2-2BC89347E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221" y="2397480"/>
            <a:ext cx="1768617" cy="16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F54FE-4B8B-4198-901E-86D4B4C0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0F05D-E406-4DF3-AF05-320C33FC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C6AC0-4086-473A-9BFC-0DD763AC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insights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21FA5-01E4-436C-8030-5EBC9426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8" y="1748902"/>
            <a:ext cx="10554574" cy="4101020"/>
          </a:xfrm>
        </p:spPr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Delivered</a:t>
            </a:r>
            <a:r>
              <a:rPr lang="fr-FR" dirty="0"/>
              <a:t> » </a:t>
            </a:r>
            <a:r>
              <a:rPr lang="fr-FR" dirty="0" err="1"/>
              <a:t>Orders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Raw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</a:t>
            </a:r>
            <a:r>
              <a:rPr lang="fr-FR" dirty="0" err="1"/>
              <a:t>order_purchase_day</a:t>
            </a:r>
            <a:r>
              <a:rPr lang="fr-FR" dirty="0"/>
              <a:t>, </a:t>
            </a:r>
            <a:r>
              <a:rPr lang="en-US" dirty="0" err="1"/>
              <a:t>order_purchase_dayofweek</a:t>
            </a:r>
            <a:r>
              <a:rPr lang="en-US" dirty="0"/>
              <a:t>, </a:t>
            </a:r>
            <a:r>
              <a:rPr lang="en-US" dirty="0" err="1"/>
              <a:t>order_purchase_hour</a:t>
            </a:r>
            <a:r>
              <a:rPr lang="en-US" dirty="0"/>
              <a:t>.</a:t>
            </a:r>
          </a:p>
          <a:p>
            <a:pPr lvl="1"/>
            <a:r>
              <a:rPr lang="fr-FR" dirty="0"/>
              <a:t>Advanced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 ‘</a:t>
            </a:r>
            <a:r>
              <a:rPr lang="fr-FR" dirty="0" err="1"/>
              <a:t>estimated_delivery_time</a:t>
            </a:r>
            <a:r>
              <a:rPr lang="fr-FR" dirty="0"/>
              <a:t>’, '</a:t>
            </a:r>
            <a:r>
              <a:rPr lang="fr-FR" dirty="0" err="1"/>
              <a:t>effective_delivery_time</a:t>
            </a:r>
            <a:r>
              <a:rPr lang="fr-FR" dirty="0"/>
              <a:t>’, '</a:t>
            </a:r>
            <a:r>
              <a:rPr lang="fr-FR" dirty="0" err="1"/>
              <a:t>delivery_vs_estimated</a:t>
            </a:r>
            <a:r>
              <a:rPr lang="fr-FR" dirty="0"/>
              <a:t>’, </a:t>
            </a:r>
          </a:p>
          <a:p>
            <a:pPr lvl="2"/>
            <a:r>
              <a:rPr lang="fr-FR" dirty="0" err="1"/>
              <a:t>Categorical</a:t>
            </a:r>
            <a:r>
              <a:rPr lang="fr-FR" dirty="0"/>
              <a:t> : « </a:t>
            </a:r>
            <a:r>
              <a:rPr lang="fr-FR" dirty="0" err="1"/>
              <a:t>Purchase_Time_Zone</a:t>
            </a:r>
            <a:r>
              <a:rPr lang="fr-FR" dirty="0"/>
              <a:t> », </a:t>
            </a:r>
            <a:r>
              <a:rPr lang="fr-FR" dirty="0" err="1"/>
              <a:t>dividing</a:t>
            </a:r>
            <a:r>
              <a:rPr lang="fr-FR" dirty="0"/>
              <a:t> the </a:t>
            </a:r>
            <a:r>
              <a:rPr lang="fr-FR" dirty="0" err="1"/>
              <a:t>week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Time_Zone</a:t>
            </a:r>
            <a:r>
              <a:rPr lang="fr-FR" dirty="0"/>
              <a:t>.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1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i="1" u="sng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items_qty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439301"/>
            <a:chOff x="-48328" y="3035998"/>
            <a:chExt cx="5389811" cy="143930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D3455B"/>
                  </a:solidFill>
                </a:rPr>
                <a:t>purchase_time_zone</a:t>
              </a:r>
              <a:endParaRPr lang="en-US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D3455B"/>
                  </a:solidFill>
                </a:rPr>
                <a:t>delivery_vs_estimated</a:t>
              </a:r>
              <a:endParaRPr lang="en-US" b="1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order_purchase_dayofweek</a:t>
              </a:r>
              <a:endParaRPr lang="en-US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order_purchase_hour</a:t>
              </a:r>
              <a:endParaRPr lang="en-US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product_review_mean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</a:t>
              </a:r>
              <a:r>
                <a:rPr lang="en-US" b="1" i="1" u="sng" dirty="0" err="1">
                  <a:solidFill>
                    <a:srgbClr val="BD34D1"/>
                  </a:solidFill>
                </a:rPr>
                <a:t>_gap</a:t>
              </a:r>
              <a:endParaRPr lang="en-US" b="1" i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review_answer_delay</a:t>
              </a:r>
              <a:endParaRPr lang="en-US" b="1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57A60-101B-48EC-ABE2-73E2E3E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81135-3521-4D07-9E6A-20113710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1401A2-ACE6-4FF9-AA03-3DF62EF5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3" y="2335719"/>
            <a:ext cx="3560886" cy="417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F58A3D-A4C5-4CFF-9C9A-86874046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29" y="2335719"/>
            <a:ext cx="3576733" cy="41798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0388B5-DD11-4F3D-B416-5CCF75B4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33" y="2335718"/>
            <a:ext cx="3561915" cy="41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20803</TotalTime>
  <Words>1754</Words>
  <Application>Microsoft Office PowerPoint</Application>
  <PresentationFormat>Grand écran</PresentationFormat>
  <Paragraphs>243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 Narrow</vt:lpstr>
      <vt:lpstr>Century Gothic</vt:lpstr>
      <vt:lpstr>Inter</vt:lpstr>
      <vt:lpstr>Wingdings</vt:lpstr>
      <vt:lpstr>Wingdings 2</vt:lpstr>
      <vt:lpstr>Concis</vt:lpstr>
      <vt:lpstr>Olist Marketplace: Customer Segmentation    Rely on Olist datasets shared through Kaggle*,  Help marketing teams to understand customers,  Through a usable segmentation,  Identify the right update interval </vt:lpstr>
      <vt:lpstr>Merge a Customer-Centric Dataset</vt:lpstr>
      <vt:lpstr>Build Customer-Centric Features</vt:lpstr>
      <vt:lpstr>Customer-Centric features</vt:lpstr>
      <vt:lpstr>Purchase Time Zone</vt:lpstr>
      <vt:lpstr>Correlated features</vt:lpstr>
      <vt:lpstr>EDA insights</vt:lpstr>
      <vt:lpstr>Customer-Centric features</vt:lpstr>
      <vt:lpstr>Présentation PowerPoint</vt:lpstr>
      <vt:lpstr>Pipeline</vt:lpstr>
      <vt:lpstr>Learn about Clients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Merge a Client-Centric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client Marketplace Olist</dc:title>
  <dc:creator>Etienne LARDEUR</dc:creator>
  <cp:lastModifiedBy>Etienne LARDEUR</cp:lastModifiedBy>
  <cp:revision>157</cp:revision>
  <dcterms:created xsi:type="dcterms:W3CDTF">2020-07-07T07:51:10Z</dcterms:created>
  <dcterms:modified xsi:type="dcterms:W3CDTF">2020-09-09T21:19:34Z</dcterms:modified>
</cp:coreProperties>
</file>